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91" r:id="rId5"/>
    <p:sldId id="263" r:id="rId6"/>
    <p:sldId id="29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93" r:id="rId17"/>
    <p:sldId id="273" r:id="rId18"/>
    <p:sldId id="277" r:id="rId19"/>
    <p:sldId id="278" r:id="rId20"/>
    <p:sldId id="279" r:id="rId21"/>
    <p:sldId id="280" r:id="rId22"/>
    <p:sldId id="283" r:id="rId23"/>
    <p:sldId id="286" r:id="rId24"/>
    <p:sldId id="287" r:id="rId25"/>
    <p:sldId id="289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4572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ED7C8-3462-49BE-BFC7-63C8FB2A5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A481C-493D-4B10-9299-5F9475F69626}">
      <dgm:prSet/>
      <dgm:spPr/>
      <dgm:t>
        <a:bodyPr/>
        <a:lstStyle/>
        <a:p>
          <a:r>
            <a:rPr lang="en-US" dirty="0"/>
            <a:t>Kan, </a:t>
          </a:r>
          <a:r>
            <a:rPr lang="en-US" dirty="0" err="1"/>
            <a:t>tükürük</a:t>
          </a:r>
          <a:r>
            <a:rPr lang="en-US" dirty="0"/>
            <a:t>, semen, </a:t>
          </a:r>
          <a:r>
            <a:rPr lang="en-US" dirty="0" err="1"/>
            <a:t>saç</a:t>
          </a:r>
          <a:r>
            <a:rPr lang="en-US" dirty="0"/>
            <a:t>, </a:t>
          </a:r>
          <a:r>
            <a:rPr lang="en-US" dirty="0" err="1"/>
            <a:t>deri</a:t>
          </a:r>
          <a:r>
            <a:rPr lang="en-US" dirty="0"/>
            <a:t> </a:t>
          </a:r>
          <a:r>
            <a:rPr lang="en-US" dirty="0" err="1"/>
            <a:t>hücreleri</a:t>
          </a:r>
          <a:r>
            <a:rPr lang="en-US" dirty="0"/>
            <a:t>, </a:t>
          </a:r>
          <a:r>
            <a:rPr lang="en-US" dirty="0" err="1"/>
            <a:t>tırnak</a:t>
          </a:r>
          <a:r>
            <a:rPr lang="en-US" dirty="0"/>
            <a:t> </a:t>
          </a:r>
          <a:r>
            <a:rPr lang="en-US" dirty="0" err="1"/>
            <a:t>içeriği</a:t>
          </a:r>
          <a:r>
            <a:rPr lang="en-US" dirty="0"/>
            <a:t>, </a:t>
          </a:r>
          <a:r>
            <a:rPr lang="en-US" dirty="0" err="1"/>
            <a:t>terdeki</a:t>
          </a:r>
          <a:r>
            <a:rPr lang="en-US" dirty="0"/>
            <a:t> </a:t>
          </a:r>
          <a:r>
            <a:rPr lang="en-US" dirty="0" err="1"/>
            <a:t>hücreler</a:t>
          </a:r>
          <a:r>
            <a:rPr lang="en-US" dirty="0"/>
            <a:t>, </a:t>
          </a:r>
          <a:r>
            <a:rPr lang="en-US" dirty="0" err="1"/>
            <a:t>idrar</a:t>
          </a:r>
          <a:r>
            <a:rPr lang="en-US" dirty="0"/>
            <a:t>, </a:t>
          </a:r>
          <a:r>
            <a:rPr lang="en-US" dirty="0" err="1"/>
            <a:t>doku</a:t>
          </a:r>
          <a:r>
            <a:rPr lang="en-US" dirty="0"/>
            <a:t> </a:t>
          </a:r>
          <a:r>
            <a:rPr lang="en-US" dirty="0" err="1"/>
            <a:t>parçaları</a:t>
          </a:r>
          <a:r>
            <a:rPr lang="en-US" dirty="0"/>
            <a:t>, </a:t>
          </a:r>
          <a:r>
            <a:rPr lang="en-US" dirty="0" err="1"/>
            <a:t>kemik</a:t>
          </a:r>
          <a:r>
            <a:rPr lang="en-US" dirty="0"/>
            <a:t>, </a:t>
          </a:r>
          <a:r>
            <a:rPr lang="en-US" dirty="0" err="1"/>
            <a:t>diş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vajinal</a:t>
          </a:r>
          <a:r>
            <a:rPr lang="en-US" dirty="0"/>
            <a:t>/menstrual </a:t>
          </a:r>
          <a:r>
            <a:rPr lang="en-US" dirty="0" err="1"/>
            <a:t>sıvılar</a:t>
          </a:r>
          <a:r>
            <a:rPr lang="en-US" dirty="0"/>
            <a:t>.</a:t>
          </a:r>
          <a:endParaRPr lang="tr-TR" dirty="0"/>
        </a:p>
      </dgm:t>
    </dgm:pt>
    <dgm:pt modelId="{827ADBD0-14E2-4AE5-AC69-F93F01015D04}" type="parTrans" cxnId="{9E2EFC48-584B-45D6-8797-D2C23B497123}">
      <dgm:prSet/>
      <dgm:spPr/>
      <dgm:t>
        <a:bodyPr/>
        <a:lstStyle/>
        <a:p>
          <a:endParaRPr lang="en-US"/>
        </a:p>
      </dgm:t>
    </dgm:pt>
    <dgm:pt modelId="{885890C1-F546-47A8-B4E4-492E105247AF}" type="sibTrans" cxnId="{9E2EFC48-584B-45D6-8797-D2C23B497123}">
      <dgm:prSet/>
      <dgm:spPr/>
      <dgm:t>
        <a:bodyPr/>
        <a:lstStyle/>
        <a:p>
          <a:endParaRPr lang="en-US"/>
        </a:p>
      </dgm:t>
    </dgm:pt>
    <dgm:pt modelId="{9B3AF43F-AD3E-48FF-8D95-1F6B658B4535}" type="pres">
      <dgm:prSet presAssocID="{606ED7C8-3462-49BE-BFC7-63C8FB2A55D8}" presName="linear" presStyleCnt="0">
        <dgm:presLayoutVars>
          <dgm:animLvl val="lvl"/>
          <dgm:resizeHandles val="exact"/>
        </dgm:presLayoutVars>
      </dgm:prSet>
      <dgm:spPr/>
    </dgm:pt>
    <dgm:pt modelId="{956C3ED2-8E97-4B07-B670-56CE9BCDF439}" type="pres">
      <dgm:prSet presAssocID="{223A481C-493D-4B10-9299-5F9475F6962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6D5A201-30E6-4867-8B89-7343BCC154E3}" type="presOf" srcId="{606ED7C8-3462-49BE-BFC7-63C8FB2A55D8}" destId="{9B3AF43F-AD3E-48FF-8D95-1F6B658B4535}" srcOrd="0" destOrd="0" presId="urn:microsoft.com/office/officeart/2005/8/layout/vList2"/>
    <dgm:cxn modelId="{158A8425-8D7B-46AF-BE56-7561B42DE70C}" type="presOf" srcId="{223A481C-493D-4B10-9299-5F9475F69626}" destId="{956C3ED2-8E97-4B07-B670-56CE9BCDF439}" srcOrd="0" destOrd="0" presId="urn:microsoft.com/office/officeart/2005/8/layout/vList2"/>
    <dgm:cxn modelId="{9E2EFC48-584B-45D6-8797-D2C23B497123}" srcId="{606ED7C8-3462-49BE-BFC7-63C8FB2A55D8}" destId="{223A481C-493D-4B10-9299-5F9475F69626}" srcOrd="0" destOrd="0" parTransId="{827ADBD0-14E2-4AE5-AC69-F93F01015D04}" sibTransId="{885890C1-F546-47A8-B4E4-492E105247AF}"/>
    <dgm:cxn modelId="{8EAB8A79-308B-428F-9B78-70F98A6F6E21}" type="presParOf" srcId="{9B3AF43F-AD3E-48FF-8D95-1F6B658B4535}" destId="{956C3ED2-8E97-4B07-B670-56CE9BCDF4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C3ED2-8E97-4B07-B670-56CE9BCDF439}">
      <dsp:nvSpPr>
        <dsp:cNvPr id="0" name=""/>
        <dsp:cNvSpPr/>
      </dsp:nvSpPr>
      <dsp:spPr>
        <a:xfrm>
          <a:off x="0" y="92092"/>
          <a:ext cx="4572000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Kan, </a:t>
          </a:r>
          <a:r>
            <a:rPr lang="en-US" sz="2200" kern="1200" dirty="0" err="1"/>
            <a:t>tükürük</a:t>
          </a:r>
          <a:r>
            <a:rPr lang="en-US" sz="2200" kern="1200" dirty="0"/>
            <a:t>, semen, </a:t>
          </a:r>
          <a:r>
            <a:rPr lang="en-US" sz="2200" kern="1200" dirty="0" err="1"/>
            <a:t>saç</a:t>
          </a:r>
          <a:r>
            <a:rPr lang="en-US" sz="2200" kern="1200" dirty="0"/>
            <a:t>, </a:t>
          </a:r>
          <a:r>
            <a:rPr lang="en-US" sz="2200" kern="1200" dirty="0" err="1"/>
            <a:t>deri</a:t>
          </a:r>
          <a:r>
            <a:rPr lang="en-US" sz="2200" kern="1200" dirty="0"/>
            <a:t> </a:t>
          </a:r>
          <a:r>
            <a:rPr lang="en-US" sz="2200" kern="1200" dirty="0" err="1"/>
            <a:t>hücreleri</a:t>
          </a:r>
          <a:r>
            <a:rPr lang="en-US" sz="2200" kern="1200" dirty="0"/>
            <a:t>, </a:t>
          </a:r>
          <a:r>
            <a:rPr lang="en-US" sz="2200" kern="1200" dirty="0" err="1"/>
            <a:t>tırnak</a:t>
          </a:r>
          <a:r>
            <a:rPr lang="en-US" sz="2200" kern="1200" dirty="0"/>
            <a:t> </a:t>
          </a:r>
          <a:r>
            <a:rPr lang="en-US" sz="2200" kern="1200" dirty="0" err="1"/>
            <a:t>içeriği</a:t>
          </a:r>
          <a:r>
            <a:rPr lang="en-US" sz="2200" kern="1200" dirty="0"/>
            <a:t>, </a:t>
          </a:r>
          <a:r>
            <a:rPr lang="en-US" sz="2200" kern="1200" dirty="0" err="1"/>
            <a:t>terdeki</a:t>
          </a:r>
          <a:r>
            <a:rPr lang="en-US" sz="2200" kern="1200" dirty="0"/>
            <a:t> </a:t>
          </a:r>
          <a:r>
            <a:rPr lang="en-US" sz="2200" kern="1200" dirty="0" err="1"/>
            <a:t>hücreler</a:t>
          </a:r>
          <a:r>
            <a:rPr lang="en-US" sz="2200" kern="1200" dirty="0"/>
            <a:t>, </a:t>
          </a:r>
          <a:r>
            <a:rPr lang="en-US" sz="2200" kern="1200" dirty="0" err="1"/>
            <a:t>idrar</a:t>
          </a:r>
          <a:r>
            <a:rPr lang="en-US" sz="2200" kern="1200" dirty="0"/>
            <a:t>, </a:t>
          </a:r>
          <a:r>
            <a:rPr lang="en-US" sz="2200" kern="1200" dirty="0" err="1"/>
            <a:t>doku</a:t>
          </a:r>
          <a:r>
            <a:rPr lang="en-US" sz="2200" kern="1200" dirty="0"/>
            <a:t> </a:t>
          </a:r>
          <a:r>
            <a:rPr lang="en-US" sz="2200" kern="1200" dirty="0" err="1"/>
            <a:t>parçaları</a:t>
          </a:r>
          <a:r>
            <a:rPr lang="en-US" sz="2200" kern="1200" dirty="0"/>
            <a:t>, </a:t>
          </a:r>
          <a:r>
            <a:rPr lang="en-US" sz="2200" kern="1200" dirty="0" err="1"/>
            <a:t>kemik</a:t>
          </a:r>
          <a:r>
            <a:rPr lang="en-US" sz="2200" kern="1200" dirty="0"/>
            <a:t>, </a:t>
          </a:r>
          <a:r>
            <a:rPr lang="en-US" sz="2200" kern="1200" dirty="0" err="1"/>
            <a:t>diş</a:t>
          </a:r>
          <a:r>
            <a:rPr lang="en-US" sz="2200" kern="1200" dirty="0"/>
            <a:t> </a:t>
          </a:r>
          <a:r>
            <a:rPr lang="en-US" sz="2200" kern="1200" dirty="0" err="1"/>
            <a:t>ve</a:t>
          </a:r>
          <a:r>
            <a:rPr lang="en-US" sz="2200" kern="1200" dirty="0"/>
            <a:t> </a:t>
          </a:r>
          <a:r>
            <a:rPr lang="en-US" sz="2200" kern="1200" dirty="0" err="1"/>
            <a:t>vajinal</a:t>
          </a:r>
          <a:r>
            <a:rPr lang="en-US" sz="2200" kern="1200" dirty="0"/>
            <a:t>/menstrual </a:t>
          </a:r>
          <a:r>
            <a:rPr lang="en-US" sz="2200" kern="1200" dirty="0" err="1"/>
            <a:t>sıvılar</a:t>
          </a:r>
          <a:r>
            <a:rPr lang="en-US" sz="2200" kern="1200" dirty="0"/>
            <a:t>.</a:t>
          </a:r>
          <a:endParaRPr lang="tr-TR" sz="2200" kern="1200" dirty="0"/>
        </a:p>
      </dsp:txBody>
      <dsp:txXfrm>
        <a:off x="76648" y="168740"/>
        <a:ext cx="4418704" cy="1416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0220-E0A6-4920-964E-07C58FA058A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4E94-F8C1-491B-B047-74E7FE64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E94-F8C1-491B-B047-74E7FE6415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0523"/>
            <a:ext cx="63957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92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840" y="1213803"/>
            <a:ext cx="6725920" cy="3964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777" y="6549803"/>
            <a:ext cx="1640839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878323" y="457200"/>
              <a:ext cx="0" cy="5943600"/>
            </a:xfrm>
            <a:custGeom>
              <a:avLst/>
              <a:gdLst/>
              <a:ahLst/>
              <a:cxnLst/>
              <a:rect l="l" t="t" r="r" b="b"/>
              <a:pathLst>
                <a:path h="5943600">
                  <a:moveTo>
                    <a:pt x="0" y="0"/>
                  </a:moveTo>
                  <a:lnTo>
                    <a:pt x="0" y="5943600"/>
                  </a:lnTo>
                </a:path>
              </a:pathLst>
            </a:custGeom>
            <a:ln w="3962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6400800"/>
                  </a:moveTo>
                  <a:lnTo>
                    <a:pt x="0" y="640080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6400800"/>
                  </a:lnTo>
                  <a:close/>
                </a:path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97752"/>
              <a:ext cx="9139555" cy="0"/>
            </a:xfrm>
            <a:custGeom>
              <a:avLst/>
              <a:gdLst/>
              <a:ahLst/>
              <a:cxnLst/>
              <a:rect l="l" t="t" r="r" b="b"/>
              <a:pathLst>
                <a:path w="9139555">
                  <a:moveTo>
                    <a:pt x="0" y="0"/>
                  </a:moveTo>
                  <a:lnTo>
                    <a:pt x="9139428" y="0"/>
                  </a:lnTo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91070" y="6502885"/>
              <a:ext cx="1169035" cy="198755"/>
            </a:xfrm>
            <a:custGeom>
              <a:avLst/>
              <a:gdLst/>
              <a:ahLst/>
              <a:cxnLst/>
              <a:rect l="l" t="t" r="r" b="b"/>
              <a:pathLst>
                <a:path w="1169034" h="198754">
                  <a:moveTo>
                    <a:pt x="255962" y="0"/>
                  </a:moveTo>
                  <a:lnTo>
                    <a:pt x="161787" y="0"/>
                  </a:lnTo>
                  <a:lnTo>
                    <a:pt x="163993" y="93040"/>
                  </a:lnTo>
                  <a:lnTo>
                    <a:pt x="164112" y="105461"/>
                  </a:lnTo>
                  <a:lnTo>
                    <a:pt x="161787" y="198520"/>
                  </a:lnTo>
                  <a:lnTo>
                    <a:pt x="212497" y="195909"/>
                  </a:lnTo>
                  <a:lnTo>
                    <a:pt x="255962" y="195909"/>
                  </a:lnTo>
                  <a:lnTo>
                    <a:pt x="255962" y="172400"/>
                  </a:lnTo>
                  <a:lnTo>
                    <a:pt x="193177" y="172400"/>
                  </a:lnTo>
                  <a:lnTo>
                    <a:pt x="193177" y="107097"/>
                  </a:lnTo>
                  <a:lnTo>
                    <a:pt x="253547" y="107097"/>
                  </a:lnTo>
                  <a:lnTo>
                    <a:pt x="253547" y="83588"/>
                  </a:lnTo>
                  <a:lnTo>
                    <a:pt x="193177" y="83588"/>
                  </a:lnTo>
                  <a:lnTo>
                    <a:pt x="193177" y="26120"/>
                  </a:lnTo>
                  <a:lnTo>
                    <a:pt x="255962" y="26120"/>
                  </a:lnTo>
                  <a:lnTo>
                    <a:pt x="255962" y="0"/>
                  </a:lnTo>
                  <a:close/>
                </a:path>
                <a:path w="1169034" h="198754">
                  <a:moveTo>
                    <a:pt x="255962" y="195909"/>
                  </a:moveTo>
                  <a:lnTo>
                    <a:pt x="212497" y="195909"/>
                  </a:lnTo>
                  <a:lnTo>
                    <a:pt x="255962" y="198520"/>
                  </a:lnTo>
                  <a:lnTo>
                    <a:pt x="255962" y="195909"/>
                  </a:lnTo>
                  <a:close/>
                </a:path>
                <a:path w="1169034" h="198754">
                  <a:moveTo>
                    <a:pt x="666465" y="148891"/>
                  </a:moveTo>
                  <a:lnTo>
                    <a:pt x="654392" y="177623"/>
                  </a:lnTo>
                  <a:lnTo>
                    <a:pt x="678540" y="190685"/>
                  </a:lnTo>
                  <a:lnTo>
                    <a:pt x="709930" y="198520"/>
                  </a:lnTo>
                  <a:lnTo>
                    <a:pt x="729250" y="195909"/>
                  </a:lnTo>
                  <a:lnTo>
                    <a:pt x="748567" y="185461"/>
                  </a:lnTo>
                  <a:lnTo>
                    <a:pt x="757191" y="172400"/>
                  </a:lnTo>
                  <a:lnTo>
                    <a:pt x="707517" y="172400"/>
                  </a:lnTo>
                  <a:lnTo>
                    <a:pt x="688198" y="164564"/>
                  </a:lnTo>
                  <a:lnTo>
                    <a:pt x="666465" y="148891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827045" y="34610"/>
                  </a:lnTo>
                  <a:lnTo>
                    <a:pt x="811350" y="60079"/>
                  </a:lnTo>
                  <a:lnTo>
                    <a:pt x="806520" y="78362"/>
                  </a:lnTo>
                  <a:lnTo>
                    <a:pt x="804105" y="96647"/>
                  </a:lnTo>
                  <a:lnTo>
                    <a:pt x="808935" y="138441"/>
                  </a:lnTo>
                  <a:lnTo>
                    <a:pt x="840328" y="182847"/>
                  </a:lnTo>
                  <a:lnTo>
                    <a:pt x="891035" y="198520"/>
                  </a:lnTo>
                  <a:lnTo>
                    <a:pt x="910355" y="195909"/>
                  </a:lnTo>
                  <a:lnTo>
                    <a:pt x="927258" y="190685"/>
                  </a:lnTo>
                  <a:lnTo>
                    <a:pt x="947180" y="175012"/>
                  </a:lnTo>
                  <a:lnTo>
                    <a:pt x="891035" y="175012"/>
                  </a:lnTo>
                  <a:lnTo>
                    <a:pt x="878963" y="172400"/>
                  </a:lnTo>
                  <a:lnTo>
                    <a:pt x="866890" y="167176"/>
                  </a:lnTo>
                  <a:lnTo>
                    <a:pt x="849985" y="148891"/>
                  </a:lnTo>
                  <a:lnTo>
                    <a:pt x="840328" y="122770"/>
                  </a:lnTo>
                  <a:lnTo>
                    <a:pt x="835498" y="96647"/>
                  </a:lnTo>
                  <a:lnTo>
                    <a:pt x="840328" y="73138"/>
                  </a:lnTo>
                  <a:lnTo>
                    <a:pt x="847570" y="49629"/>
                  </a:lnTo>
                  <a:lnTo>
                    <a:pt x="866890" y="31344"/>
                  </a:lnTo>
                  <a:lnTo>
                    <a:pt x="876548" y="26120"/>
                  </a:lnTo>
                  <a:lnTo>
                    <a:pt x="891035" y="26120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0" y="0"/>
                  </a:moveTo>
                  <a:lnTo>
                    <a:pt x="4702" y="96647"/>
                  </a:lnTo>
                  <a:lnTo>
                    <a:pt x="4764" y="101873"/>
                  </a:lnTo>
                  <a:lnTo>
                    <a:pt x="2414" y="195909"/>
                  </a:lnTo>
                  <a:lnTo>
                    <a:pt x="36220" y="195909"/>
                  </a:lnTo>
                  <a:lnTo>
                    <a:pt x="33807" y="23508"/>
                  </a:lnTo>
                  <a:lnTo>
                    <a:pt x="109699" y="23508"/>
                  </a:lnTo>
                  <a:lnTo>
                    <a:pt x="101419" y="13059"/>
                  </a:lnTo>
                  <a:lnTo>
                    <a:pt x="79687" y="2611"/>
                  </a:lnTo>
                  <a:lnTo>
                    <a:pt x="28977" y="2611"/>
                  </a:lnTo>
                  <a:lnTo>
                    <a:pt x="0" y="0"/>
                  </a:lnTo>
                  <a:close/>
                </a:path>
                <a:path w="1169034" h="198754">
                  <a:moveTo>
                    <a:pt x="423667" y="115459"/>
                  </a:moveTo>
                  <a:lnTo>
                    <a:pt x="308766" y="143844"/>
                  </a:lnTo>
                  <a:lnTo>
                    <a:pt x="289767" y="195909"/>
                  </a:lnTo>
                  <a:lnTo>
                    <a:pt x="321160" y="195909"/>
                  </a:lnTo>
                  <a:lnTo>
                    <a:pt x="335647" y="141053"/>
                  </a:lnTo>
                  <a:lnTo>
                    <a:pt x="432539" y="141053"/>
                  </a:lnTo>
                  <a:lnTo>
                    <a:pt x="423667" y="115459"/>
                  </a:lnTo>
                  <a:close/>
                </a:path>
                <a:path w="1169034" h="198754">
                  <a:moveTo>
                    <a:pt x="432539" y="141053"/>
                  </a:moveTo>
                  <a:lnTo>
                    <a:pt x="398430" y="141053"/>
                  </a:lnTo>
                  <a:lnTo>
                    <a:pt x="415335" y="195909"/>
                  </a:lnTo>
                  <a:lnTo>
                    <a:pt x="451555" y="195909"/>
                  </a:lnTo>
                  <a:lnTo>
                    <a:pt x="432539" y="141053"/>
                  </a:lnTo>
                  <a:close/>
                </a:path>
                <a:path w="1169034" h="198754">
                  <a:moveTo>
                    <a:pt x="522506" y="91042"/>
                  </a:moveTo>
                  <a:lnTo>
                    <a:pt x="492561" y="98439"/>
                  </a:lnTo>
                  <a:lnTo>
                    <a:pt x="490190" y="195909"/>
                  </a:lnTo>
                  <a:lnTo>
                    <a:pt x="523997" y="195909"/>
                  </a:lnTo>
                  <a:lnTo>
                    <a:pt x="522506" y="91042"/>
                  </a:lnTo>
                  <a:close/>
                </a:path>
                <a:path w="1169034" h="198754">
                  <a:moveTo>
                    <a:pt x="601452" y="71539"/>
                  </a:moveTo>
                  <a:lnTo>
                    <a:pt x="565228" y="80488"/>
                  </a:lnTo>
                  <a:lnTo>
                    <a:pt x="565047" y="80976"/>
                  </a:lnTo>
                  <a:lnTo>
                    <a:pt x="552972" y="91423"/>
                  </a:lnTo>
                  <a:lnTo>
                    <a:pt x="536070" y="94035"/>
                  </a:lnTo>
                  <a:lnTo>
                    <a:pt x="536070" y="114932"/>
                  </a:lnTo>
                  <a:lnTo>
                    <a:pt x="589195" y="195909"/>
                  </a:lnTo>
                  <a:lnTo>
                    <a:pt x="627830" y="195909"/>
                  </a:lnTo>
                  <a:lnTo>
                    <a:pt x="565047" y="107097"/>
                  </a:lnTo>
                  <a:lnTo>
                    <a:pt x="579535" y="101873"/>
                  </a:lnTo>
                  <a:lnTo>
                    <a:pt x="591610" y="91423"/>
                  </a:lnTo>
                  <a:lnTo>
                    <a:pt x="601267" y="73138"/>
                  </a:lnTo>
                  <a:lnTo>
                    <a:pt x="601452" y="71539"/>
                  </a:lnTo>
                  <a:close/>
                </a:path>
                <a:path w="1169034" h="198754">
                  <a:moveTo>
                    <a:pt x="1023537" y="93040"/>
                  </a:moveTo>
                  <a:lnTo>
                    <a:pt x="1023848" y="99259"/>
                  </a:lnTo>
                  <a:lnTo>
                    <a:pt x="1019018" y="195909"/>
                  </a:lnTo>
                  <a:lnTo>
                    <a:pt x="1047993" y="195909"/>
                  </a:lnTo>
                  <a:lnTo>
                    <a:pt x="1047993" y="110213"/>
                  </a:lnTo>
                  <a:lnTo>
                    <a:pt x="1023537" y="93040"/>
                  </a:lnTo>
                  <a:close/>
                </a:path>
                <a:path w="1169034" h="198754">
                  <a:moveTo>
                    <a:pt x="1112425" y="155456"/>
                  </a:moveTo>
                  <a:lnTo>
                    <a:pt x="1139753" y="195909"/>
                  </a:lnTo>
                  <a:lnTo>
                    <a:pt x="1168730" y="195909"/>
                  </a:lnTo>
                  <a:lnTo>
                    <a:pt x="1166315" y="193297"/>
                  </a:lnTo>
                  <a:lnTo>
                    <a:pt x="1112425" y="155456"/>
                  </a:lnTo>
                  <a:close/>
                </a:path>
                <a:path w="1169034" h="198754">
                  <a:moveTo>
                    <a:pt x="1087576" y="60079"/>
                  </a:moveTo>
                  <a:lnTo>
                    <a:pt x="1047993" y="60079"/>
                  </a:lnTo>
                  <a:lnTo>
                    <a:pt x="1112425" y="155456"/>
                  </a:lnTo>
                  <a:lnTo>
                    <a:pt x="1166315" y="193297"/>
                  </a:lnTo>
                  <a:lnTo>
                    <a:pt x="1164797" y="135829"/>
                  </a:lnTo>
                  <a:lnTo>
                    <a:pt x="1139753" y="135829"/>
                  </a:lnTo>
                  <a:lnTo>
                    <a:pt x="1087576" y="60079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891035" y="26120"/>
                  </a:lnTo>
                  <a:lnTo>
                    <a:pt x="905525" y="26120"/>
                  </a:lnTo>
                  <a:lnTo>
                    <a:pt x="915183" y="31344"/>
                  </a:lnTo>
                  <a:lnTo>
                    <a:pt x="934500" y="49629"/>
                  </a:lnTo>
                  <a:lnTo>
                    <a:pt x="944160" y="73138"/>
                  </a:lnTo>
                  <a:lnTo>
                    <a:pt x="946575" y="96647"/>
                  </a:lnTo>
                  <a:lnTo>
                    <a:pt x="944160" y="125382"/>
                  </a:lnTo>
                  <a:lnTo>
                    <a:pt x="932088" y="151503"/>
                  </a:lnTo>
                  <a:lnTo>
                    <a:pt x="915183" y="167176"/>
                  </a:lnTo>
                  <a:lnTo>
                    <a:pt x="891035" y="175012"/>
                  </a:lnTo>
                  <a:lnTo>
                    <a:pt x="947180" y="175012"/>
                  </a:lnTo>
                  <a:lnTo>
                    <a:pt x="953820" y="169788"/>
                  </a:lnTo>
                  <a:lnTo>
                    <a:pt x="973138" y="135829"/>
                  </a:lnTo>
                  <a:lnTo>
                    <a:pt x="980380" y="96647"/>
                  </a:lnTo>
                  <a:lnTo>
                    <a:pt x="977968" y="78362"/>
                  </a:lnTo>
                  <a:lnTo>
                    <a:pt x="973138" y="60079"/>
                  </a:lnTo>
                  <a:lnTo>
                    <a:pt x="970500" y="55798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255962" y="169788"/>
                  </a:moveTo>
                  <a:lnTo>
                    <a:pt x="193177" y="172400"/>
                  </a:lnTo>
                  <a:lnTo>
                    <a:pt x="255962" y="172400"/>
                  </a:lnTo>
                  <a:lnTo>
                    <a:pt x="255962" y="169788"/>
                  </a:lnTo>
                  <a:close/>
                </a:path>
                <a:path w="1169034" h="198754">
                  <a:moveTo>
                    <a:pt x="693915" y="48697"/>
                  </a:moveTo>
                  <a:lnTo>
                    <a:pt x="664052" y="56074"/>
                  </a:lnTo>
                  <a:lnTo>
                    <a:pt x="664052" y="62691"/>
                  </a:lnTo>
                  <a:lnTo>
                    <a:pt x="668880" y="73138"/>
                  </a:lnTo>
                  <a:lnTo>
                    <a:pt x="685785" y="94035"/>
                  </a:lnTo>
                  <a:lnTo>
                    <a:pt x="717175" y="117544"/>
                  </a:lnTo>
                  <a:lnTo>
                    <a:pt x="729250" y="130606"/>
                  </a:lnTo>
                  <a:lnTo>
                    <a:pt x="734078" y="146279"/>
                  </a:lnTo>
                  <a:lnTo>
                    <a:pt x="734078" y="156726"/>
                  </a:lnTo>
                  <a:lnTo>
                    <a:pt x="726835" y="164564"/>
                  </a:lnTo>
                  <a:lnTo>
                    <a:pt x="719590" y="169788"/>
                  </a:lnTo>
                  <a:lnTo>
                    <a:pt x="707517" y="172400"/>
                  </a:lnTo>
                  <a:lnTo>
                    <a:pt x="757191" y="172400"/>
                  </a:lnTo>
                  <a:lnTo>
                    <a:pt x="760640" y="167176"/>
                  </a:lnTo>
                  <a:lnTo>
                    <a:pt x="765470" y="141053"/>
                  </a:lnTo>
                  <a:lnTo>
                    <a:pt x="763055" y="122770"/>
                  </a:lnTo>
                  <a:lnTo>
                    <a:pt x="755810" y="107097"/>
                  </a:lnTo>
                  <a:lnTo>
                    <a:pt x="731665" y="86200"/>
                  </a:lnTo>
                  <a:lnTo>
                    <a:pt x="702687" y="65303"/>
                  </a:lnTo>
                  <a:lnTo>
                    <a:pt x="693915" y="48697"/>
                  </a:lnTo>
                  <a:close/>
                </a:path>
                <a:path w="1169034" h="198754">
                  <a:moveTo>
                    <a:pt x="386357" y="2611"/>
                  </a:moveTo>
                  <a:lnTo>
                    <a:pt x="354965" y="2611"/>
                  </a:lnTo>
                  <a:lnTo>
                    <a:pt x="325990" y="96647"/>
                  </a:lnTo>
                  <a:lnTo>
                    <a:pt x="308766" y="143844"/>
                  </a:lnTo>
                  <a:lnTo>
                    <a:pt x="423667" y="115459"/>
                  </a:lnTo>
                  <a:lnTo>
                    <a:pt x="423484" y="114932"/>
                  </a:lnTo>
                  <a:lnTo>
                    <a:pt x="342892" y="114932"/>
                  </a:lnTo>
                  <a:lnTo>
                    <a:pt x="367040" y="41794"/>
                  </a:lnTo>
                  <a:lnTo>
                    <a:pt x="399142" y="41794"/>
                  </a:lnTo>
                  <a:lnTo>
                    <a:pt x="386357" y="2611"/>
                  </a:lnTo>
                  <a:close/>
                </a:path>
                <a:path w="1169034" h="198754">
                  <a:moveTo>
                    <a:pt x="1168730" y="2611"/>
                  </a:moveTo>
                  <a:lnTo>
                    <a:pt x="1137338" y="2611"/>
                  </a:lnTo>
                  <a:lnTo>
                    <a:pt x="1139698" y="71539"/>
                  </a:lnTo>
                  <a:lnTo>
                    <a:pt x="1139753" y="135829"/>
                  </a:lnTo>
                  <a:lnTo>
                    <a:pt x="1164797" y="135829"/>
                  </a:lnTo>
                  <a:lnTo>
                    <a:pt x="1163900" y="101873"/>
                  </a:lnTo>
                  <a:lnTo>
                    <a:pt x="1168730" y="2611"/>
                  </a:lnTo>
                  <a:close/>
                </a:path>
                <a:path w="1169034" h="198754">
                  <a:moveTo>
                    <a:pt x="109699" y="23508"/>
                  </a:moveTo>
                  <a:lnTo>
                    <a:pt x="50709" y="23508"/>
                  </a:lnTo>
                  <a:lnTo>
                    <a:pt x="67612" y="26120"/>
                  </a:lnTo>
                  <a:lnTo>
                    <a:pt x="79687" y="33956"/>
                  </a:lnTo>
                  <a:lnTo>
                    <a:pt x="86930" y="44405"/>
                  </a:lnTo>
                  <a:lnTo>
                    <a:pt x="91760" y="60079"/>
                  </a:lnTo>
                  <a:lnTo>
                    <a:pt x="86930" y="75750"/>
                  </a:lnTo>
                  <a:lnTo>
                    <a:pt x="79687" y="88811"/>
                  </a:lnTo>
                  <a:lnTo>
                    <a:pt x="65197" y="96647"/>
                  </a:lnTo>
                  <a:lnTo>
                    <a:pt x="45880" y="101873"/>
                  </a:lnTo>
                  <a:lnTo>
                    <a:pt x="45880" y="122770"/>
                  </a:lnTo>
                  <a:lnTo>
                    <a:pt x="74857" y="117544"/>
                  </a:lnTo>
                  <a:lnTo>
                    <a:pt x="99005" y="104485"/>
                  </a:lnTo>
                  <a:lnTo>
                    <a:pt x="115907" y="83588"/>
                  </a:lnTo>
                  <a:lnTo>
                    <a:pt x="120737" y="57465"/>
                  </a:lnTo>
                  <a:lnTo>
                    <a:pt x="115907" y="31344"/>
                  </a:lnTo>
                  <a:lnTo>
                    <a:pt x="109699" y="23508"/>
                  </a:lnTo>
                  <a:close/>
                </a:path>
                <a:path w="1169034" h="198754">
                  <a:moveTo>
                    <a:pt x="418023" y="99179"/>
                  </a:moveTo>
                  <a:lnTo>
                    <a:pt x="388060" y="105461"/>
                  </a:lnTo>
                  <a:lnTo>
                    <a:pt x="391187" y="114932"/>
                  </a:lnTo>
                  <a:lnTo>
                    <a:pt x="423484" y="114932"/>
                  </a:lnTo>
                  <a:lnTo>
                    <a:pt x="418023" y="99179"/>
                  </a:lnTo>
                  <a:close/>
                </a:path>
                <a:path w="1169034" h="198754">
                  <a:moveTo>
                    <a:pt x="1047993" y="2611"/>
                  </a:moveTo>
                  <a:lnTo>
                    <a:pt x="1019018" y="2611"/>
                  </a:lnTo>
                  <a:lnTo>
                    <a:pt x="1023537" y="93040"/>
                  </a:lnTo>
                  <a:lnTo>
                    <a:pt x="1047993" y="110213"/>
                  </a:lnTo>
                  <a:lnTo>
                    <a:pt x="1047993" y="60079"/>
                  </a:lnTo>
                  <a:lnTo>
                    <a:pt x="1087576" y="60079"/>
                  </a:lnTo>
                  <a:lnTo>
                    <a:pt x="1047993" y="2611"/>
                  </a:lnTo>
                  <a:close/>
                </a:path>
                <a:path w="1169034" h="198754">
                  <a:moveTo>
                    <a:pt x="399142" y="41794"/>
                  </a:moveTo>
                  <a:lnTo>
                    <a:pt x="367040" y="41794"/>
                  </a:lnTo>
                  <a:lnTo>
                    <a:pt x="388060" y="105461"/>
                  </a:lnTo>
                  <a:lnTo>
                    <a:pt x="418023" y="99179"/>
                  </a:lnTo>
                  <a:lnTo>
                    <a:pt x="415210" y="91042"/>
                  </a:lnTo>
                  <a:lnTo>
                    <a:pt x="399142" y="41794"/>
                  </a:lnTo>
                  <a:close/>
                </a:path>
                <a:path w="1169034" h="198754">
                  <a:moveTo>
                    <a:pt x="522310" y="77312"/>
                  </a:moveTo>
                  <a:lnTo>
                    <a:pt x="492381" y="83588"/>
                  </a:lnTo>
                  <a:lnTo>
                    <a:pt x="492344" y="86200"/>
                  </a:lnTo>
                  <a:lnTo>
                    <a:pt x="492465" y="91042"/>
                  </a:lnTo>
                  <a:lnTo>
                    <a:pt x="492561" y="98439"/>
                  </a:lnTo>
                  <a:lnTo>
                    <a:pt x="522506" y="91042"/>
                  </a:lnTo>
                  <a:lnTo>
                    <a:pt x="522310" y="77312"/>
                  </a:lnTo>
                  <a:close/>
                </a:path>
                <a:path w="1169034" h="198754">
                  <a:moveTo>
                    <a:pt x="509114" y="1860"/>
                  </a:moveTo>
                  <a:lnTo>
                    <a:pt x="490239" y="1952"/>
                  </a:lnTo>
                  <a:lnTo>
                    <a:pt x="492279" y="83609"/>
                  </a:lnTo>
                  <a:lnTo>
                    <a:pt x="522310" y="77312"/>
                  </a:lnTo>
                  <a:lnTo>
                    <a:pt x="521582" y="26120"/>
                  </a:lnTo>
                  <a:lnTo>
                    <a:pt x="596440" y="26120"/>
                  </a:lnTo>
                  <a:lnTo>
                    <a:pt x="579535" y="10447"/>
                  </a:lnTo>
                  <a:lnTo>
                    <a:pt x="557802" y="2611"/>
                  </a:lnTo>
                  <a:lnTo>
                    <a:pt x="516752" y="2611"/>
                  </a:lnTo>
                  <a:lnTo>
                    <a:pt x="509114" y="1860"/>
                  </a:lnTo>
                  <a:close/>
                </a:path>
                <a:path w="1169034" h="198754">
                  <a:moveTo>
                    <a:pt x="253547" y="80976"/>
                  </a:moveTo>
                  <a:lnTo>
                    <a:pt x="229400" y="83588"/>
                  </a:lnTo>
                  <a:lnTo>
                    <a:pt x="253547" y="83588"/>
                  </a:lnTo>
                  <a:lnTo>
                    <a:pt x="253547" y="80976"/>
                  </a:lnTo>
                  <a:close/>
                </a:path>
                <a:path w="1169034" h="198754">
                  <a:moveTo>
                    <a:pt x="602734" y="60449"/>
                  </a:moveTo>
                  <a:lnTo>
                    <a:pt x="570017" y="67309"/>
                  </a:lnTo>
                  <a:lnTo>
                    <a:pt x="569877" y="67914"/>
                  </a:lnTo>
                  <a:lnTo>
                    <a:pt x="565228" y="80488"/>
                  </a:lnTo>
                  <a:lnTo>
                    <a:pt x="601452" y="71539"/>
                  </a:lnTo>
                  <a:lnTo>
                    <a:pt x="602734" y="60449"/>
                  </a:lnTo>
                  <a:close/>
                </a:path>
                <a:path w="1169034" h="198754">
                  <a:moveTo>
                    <a:pt x="596440" y="26120"/>
                  </a:moveTo>
                  <a:lnTo>
                    <a:pt x="550560" y="26120"/>
                  </a:lnTo>
                  <a:lnTo>
                    <a:pt x="562632" y="33956"/>
                  </a:lnTo>
                  <a:lnTo>
                    <a:pt x="569877" y="41794"/>
                  </a:lnTo>
                  <a:lnTo>
                    <a:pt x="572292" y="57465"/>
                  </a:lnTo>
                  <a:lnTo>
                    <a:pt x="570017" y="67309"/>
                  </a:lnTo>
                  <a:lnTo>
                    <a:pt x="602734" y="60449"/>
                  </a:lnTo>
                  <a:lnTo>
                    <a:pt x="603682" y="52241"/>
                  </a:lnTo>
                  <a:lnTo>
                    <a:pt x="601267" y="36567"/>
                  </a:lnTo>
                  <a:lnTo>
                    <a:pt x="596440" y="26120"/>
                  </a:lnTo>
                  <a:close/>
                </a:path>
                <a:path w="1169034" h="198754">
                  <a:moveTo>
                    <a:pt x="694840" y="41137"/>
                  </a:moveTo>
                  <a:lnTo>
                    <a:pt x="664293" y="47542"/>
                  </a:lnTo>
                  <a:lnTo>
                    <a:pt x="664160" y="48697"/>
                  </a:lnTo>
                  <a:lnTo>
                    <a:pt x="664052" y="56074"/>
                  </a:lnTo>
                  <a:lnTo>
                    <a:pt x="693915" y="48697"/>
                  </a:lnTo>
                  <a:lnTo>
                    <a:pt x="693027" y="47017"/>
                  </a:lnTo>
                  <a:lnTo>
                    <a:pt x="694840" y="41137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970500" y="55798"/>
                  </a:lnTo>
                  <a:lnTo>
                    <a:pt x="953820" y="28732"/>
                  </a:lnTo>
                  <a:lnTo>
                    <a:pt x="924843" y="7835"/>
                  </a:lnTo>
                  <a:lnTo>
                    <a:pt x="907940" y="2611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697957" y="35102"/>
                  </a:moveTo>
                  <a:lnTo>
                    <a:pt x="665039" y="41086"/>
                  </a:lnTo>
                  <a:lnTo>
                    <a:pt x="664293" y="47542"/>
                  </a:lnTo>
                  <a:lnTo>
                    <a:pt x="694840" y="41137"/>
                  </a:lnTo>
                  <a:lnTo>
                    <a:pt x="695442" y="39182"/>
                  </a:lnTo>
                  <a:lnTo>
                    <a:pt x="697957" y="35102"/>
                  </a:lnTo>
                  <a:close/>
                </a:path>
                <a:path w="1169034" h="198754">
                  <a:moveTo>
                    <a:pt x="755377" y="33513"/>
                  </a:moveTo>
                  <a:lnTo>
                    <a:pt x="740916" y="37085"/>
                  </a:lnTo>
                  <a:lnTo>
                    <a:pt x="748567" y="47017"/>
                  </a:lnTo>
                  <a:lnTo>
                    <a:pt x="755377" y="33513"/>
                  </a:lnTo>
                  <a:close/>
                </a:path>
                <a:path w="1169034" h="198754">
                  <a:moveTo>
                    <a:pt x="718643" y="839"/>
                  </a:moveTo>
                  <a:lnTo>
                    <a:pt x="678540" y="13059"/>
                  </a:lnTo>
                  <a:lnTo>
                    <a:pt x="665039" y="41086"/>
                  </a:lnTo>
                  <a:lnTo>
                    <a:pt x="697957" y="35102"/>
                  </a:lnTo>
                  <a:lnTo>
                    <a:pt x="700272" y="31344"/>
                  </a:lnTo>
                  <a:lnTo>
                    <a:pt x="717175" y="26120"/>
                  </a:lnTo>
                  <a:lnTo>
                    <a:pt x="747359" y="26120"/>
                  </a:lnTo>
                  <a:lnTo>
                    <a:pt x="760290" y="23769"/>
                  </a:lnTo>
                  <a:lnTo>
                    <a:pt x="763055" y="18285"/>
                  </a:lnTo>
                  <a:lnTo>
                    <a:pt x="738908" y="5223"/>
                  </a:lnTo>
                  <a:lnTo>
                    <a:pt x="718643" y="839"/>
                  </a:lnTo>
                  <a:close/>
                </a:path>
                <a:path w="1169034" h="198754">
                  <a:moveTo>
                    <a:pt x="758235" y="27845"/>
                  </a:moveTo>
                  <a:lnTo>
                    <a:pt x="737195" y="32256"/>
                  </a:lnTo>
                  <a:lnTo>
                    <a:pt x="740916" y="37085"/>
                  </a:lnTo>
                  <a:lnTo>
                    <a:pt x="755377" y="33513"/>
                  </a:lnTo>
                  <a:lnTo>
                    <a:pt x="758235" y="27845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856274" y="8587"/>
                  </a:lnTo>
                  <a:lnTo>
                    <a:pt x="830668" y="28732"/>
                  </a:lnTo>
                  <a:lnTo>
                    <a:pt x="827045" y="34610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760290" y="23769"/>
                  </a:moveTo>
                  <a:lnTo>
                    <a:pt x="729310" y="29402"/>
                  </a:lnTo>
                  <a:lnTo>
                    <a:pt x="736493" y="31344"/>
                  </a:lnTo>
                  <a:lnTo>
                    <a:pt x="737195" y="32256"/>
                  </a:lnTo>
                  <a:lnTo>
                    <a:pt x="758235" y="27845"/>
                  </a:lnTo>
                  <a:lnTo>
                    <a:pt x="760290" y="23769"/>
                  </a:lnTo>
                  <a:close/>
                </a:path>
                <a:path w="1169034" h="198754">
                  <a:moveTo>
                    <a:pt x="747359" y="26120"/>
                  </a:moveTo>
                  <a:lnTo>
                    <a:pt x="717175" y="26120"/>
                  </a:lnTo>
                  <a:lnTo>
                    <a:pt x="729310" y="29402"/>
                  </a:lnTo>
                  <a:lnTo>
                    <a:pt x="747359" y="26120"/>
                  </a:lnTo>
                  <a:close/>
                </a:path>
                <a:path w="1169034" h="198754">
                  <a:moveTo>
                    <a:pt x="255962" y="26120"/>
                  </a:moveTo>
                  <a:lnTo>
                    <a:pt x="193177" y="26120"/>
                  </a:lnTo>
                  <a:lnTo>
                    <a:pt x="255962" y="28732"/>
                  </a:lnTo>
                  <a:lnTo>
                    <a:pt x="255962" y="26120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864751" y="5511"/>
                  </a:lnTo>
                  <a:lnTo>
                    <a:pt x="857230" y="7835"/>
                  </a:lnTo>
                  <a:lnTo>
                    <a:pt x="856274" y="8587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870509" y="3731"/>
                  </a:lnTo>
                  <a:lnTo>
                    <a:pt x="864751" y="5511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891035" y="0"/>
                  </a:moveTo>
                  <a:lnTo>
                    <a:pt x="874133" y="2611"/>
                  </a:lnTo>
                  <a:lnTo>
                    <a:pt x="870509" y="3731"/>
                  </a:lnTo>
                  <a:lnTo>
                    <a:pt x="891035" y="0"/>
                  </a:lnTo>
                  <a:close/>
                </a:path>
                <a:path w="1169034" h="198754">
                  <a:moveTo>
                    <a:pt x="57952" y="0"/>
                  </a:moveTo>
                  <a:lnTo>
                    <a:pt x="28977" y="2611"/>
                  </a:lnTo>
                  <a:lnTo>
                    <a:pt x="79687" y="2611"/>
                  </a:lnTo>
                  <a:lnTo>
                    <a:pt x="57952" y="0"/>
                  </a:lnTo>
                  <a:close/>
                </a:path>
                <a:path w="1169034" h="198754">
                  <a:moveTo>
                    <a:pt x="490190" y="0"/>
                  </a:moveTo>
                  <a:lnTo>
                    <a:pt x="490239" y="1952"/>
                  </a:lnTo>
                  <a:lnTo>
                    <a:pt x="509114" y="1860"/>
                  </a:lnTo>
                  <a:lnTo>
                    <a:pt x="490190" y="0"/>
                  </a:lnTo>
                  <a:close/>
                </a:path>
                <a:path w="1169034" h="198754">
                  <a:moveTo>
                    <a:pt x="714760" y="0"/>
                  </a:moveTo>
                  <a:lnTo>
                    <a:pt x="711526" y="874"/>
                  </a:lnTo>
                  <a:lnTo>
                    <a:pt x="718643" y="839"/>
                  </a:lnTo>
                  <a:lnTo>
                    <a:pt x="714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938" y="6554690"/>
              <a:ext cx="1411138" cy="94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96823"/>
              <a:ext cx="4579620" cy="58597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0255" y="5055628"/>
            <a:ext cx="24860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2000" b="1" dirty="0">
                <a:latin typeface="Arial"/>
                <a:cs typeface="Arial"/>
              </a:rPr>
              <a:t>Prof. </a:t>
            </a:r>
            <a:r>
              <a:rPr sz="2000" b="1" dirty="0">
                <a:latin typeface="Arial"/>
                <a:cs typeface="Arial"/>
              </a:rPr>
              <a:t>Dr.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Oya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SAN </a:t>
            </a:r>
            <a:r>
              <a:rPr sz="2000" b="1" spc="-10" dirty="0">
                <a:latin typeface="Arial"/>
                <a:cs typeface="Arial"/>
              </a:rPr>
              <a:t>KESKİN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2655" y="2230958"/>
            <a:ext cx="336422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DNA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parmak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izi </a:t>
            </a:r>
            <a:r>
              <a:rPr sz="3600" b="1" dirty="0">
                <a:latin typeface="Arial"/>
                <a:cs typeface="Arial"/>
              </a:rPr>
              <a:t>ve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adli </a:t>
            </a:r>
            <a:r>
              <a:rPr sz="3600" b="1" spc="-10" dirty="0">
                <a:latin typeface="Arial"/>
                <a:cs typeface="Arial"/>
              </a:rPr>
              <a:t>biyoteknoloji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62489"/>
            <a:ext cx="7915909" cy="42157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Örnek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toplama</a:t>
            </a:r>
            <a:endParaRPr sz="3200">
              <a:latin typeface="Arial"/>
              <a:cs typeface="Arial"/>
            </a:endParaRPr>
          </a:p>
          <a:p>
            <a:pPr marL="756285" marR="339090" lvl="1" indent="-287020">
              <a:lnSpc>
                <a:spcPts val="3030"/>
              </a:lnSpc>
              <a:spcBef>
                <a:spcPts val="730"/>
              </a:spcBef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DNA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kaynağı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olabilecek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şey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aynı </a:t>
            </a:r>
            <a:r>
              <a:rPr sz="2800" dirty="0">
                <a:latin typeface="Arial"/>
                <a:cs typeface="Arial"/>
              </a:rPr>
              <a:t>zamanda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yanıltıcı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DNA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örnekleri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olabilir!</a:t>
            </a:r>
            <a:endParaRPr sz="2800">
              <a:latin typeface="Arial"/>
              <a:cs typeface="Arial"/>
            </a:endParaRPr>
          </a:p>
          <a:p>
            <a:pPr marL="756285" marR="785495" lvl="1" indent="-287020">
              <a:lnSpc>
                <a:spcPts val="302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DNA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karışıklığına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açmamak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için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aşırı </a:t>
            </a:r>
            <a:r>
              <a:rPr sz="2800" dirty="0">
                <a:latin typeface="Arial"/>
                <a:cs typeface="Arial"/>
              </a:rPr>
              <a:t>dikkatli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örnek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toplamak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gerekir</a:t>
            </a:r>
            <a:endParaRPr sz="28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Eldiven giymek 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sık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sık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değiştirmek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1156335" algn="l"/>
              </a:tabLst>
            </a:pPr>
            <a:r>
              <a:rPr sz="2400" spc="-60" dirty="0">
                <a:latin typeface="Arial"/>
                <a:cs typeface="Arial"/>
              </a:rPr>
              <a:t>Tek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kullanımlık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malzemeler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kullanmak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8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Konuşma,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öksürme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hapşırmaktan </a:t>
            </a:r>
            <a:r>
              <a:rPr sz="2400" spc="-10" dirty="0">
                <a:latin typeface="Arial"/>
                <a:cs typeface="Arial"/>
              </a:rPr>
              <a:t>kaçınmak</a:t>
            </a:r>
            <a:endParaRPr sz="2400">
              <a:latin typeface="Arial"/>
              <a:cs typeface="Arial"/>
            </a:endParaRPr>
          </a:p>
          <a:p>
            <a:pPr marL="1155700" marR="5080" lvl="2" indent="-228600">
              <a:lnSpc>
                <a:spcPts val="2590"/>
              </a:lnSpc>
              <a:spcBef>
                <a:spcPts val="62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Örneklerin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paketlenmeden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önce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kurulması</a:t>
            </a:r>
            <a:r>
              <a:rPr sz="2400" spc="-10" dirty="0">
                <a:latin typeface="Arial"/>
                <a:cs typeface="Arial"/>
              </a:rPr>
              <a:t> gerekir </a:t>
            </a:r>
            <a:r>
              <a:rPr sz="2400" dirty="0">
                <a:latin typeface="Arial"/>
                <a:cs typeface="Arial"/>
              </a:rPr>
              <a:t>çünkü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büyüyecek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küf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yanıltıcı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olabilir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78340"/>
            <a:ext cx="7334250" cy="47853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Delil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düşmanları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Güneş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yüksek </a:t>
            </a:r>
            <a:r>
              <a:rPr sz="2400" spc="-10" dirty="0">
                <a:latin typeface="Arial"/>
                <a:cs typeface="Arial"/>
              </a:rPr>
              <a:t>sıcaklık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10" dirty="0">
                <a:latin typeface="Arial"/>
                <a:cs typeface="Arial"/>
              </a:rPr>
              <a:t>Bakteri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25" dirty="0">
                <a:latin typeface="Arial"/>
                <a:cs typeface="Arial"/>
              </a:rPr>
              <a:t>Nem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DNA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parmak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izi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karşılaştırmalı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süreçtir</a:t>
            </a:r>
            <a:endParaRPr sz="2800">
              <a:latin typeface="Arial"/>
              <a:cs typeface="Arial"/>
            </a:endParaRPr>
          </a:p>
          <a:p>
            <a:pPr marL="756285" marR="363855" lvl="1" indent="-287020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Olay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yerinden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alınan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örnekler,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şüpheli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ile </a:t>
            </a:r>
            <a:r>
              <a:rPr sz="2400" spc="-10" dirty="0">
                <a:latin typeface="Arial"/>
                <a:cs typeface="Arial"/>
              </a:rPr>
              <a:t>karşılaştırılmalıdır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iyi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şüpheli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DNA’sı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taze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alınmış </a:t>
            </a:r>
            <a:r>
              <a:rPr sz="2400" spc="-10" dirty="0">
                <a:latin typeface="Arial"/>
                <a:cs typeface="Arial"/>
              </a:rPr>
              <a:t>kandır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Arial"/>
                <a:cs typeface="Arial"/>
              </a:rPr>
              <a:t>Lökositler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10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yıllık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örneklerin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DNA’ları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bile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PCR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kullanılarak </a:t>
            </a:r>
            <a:r>
              <a:rPr sz="2400" dirty="0">
                <a:latin typeface="Arial"/>
                <a:cs typeface="Arial"/>
              </a:rPr>
              <a:t>analiz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edilebilir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3890" y="1060119"/>
            <a:ext cx="7911465" cy="393572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DNA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örnekten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ayrıştırılır</a:t>
            </a:r>
            <a:endParaRPr sz="32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60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Kimyasal </a:t>
            </a:r>
            <a:r>
              <a:rPr sz="2400" spc="-10" dirty="0">
                <a:latin typeface="Arial"/>
                <a:cs typeface="Arial"/>
              </a:rPr>
              <a:t>olarak</a:t>
            </a:r>
            <a:endParaRPr sz="24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Mekanik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olarak</a:t>
            </a:r>
            <a:endParaRPr sz="2400">
              <a:latin typeface="Arial"/>
              <a:cs typeface="Arial"/>
            </a:endParaRPr>
          </a:p>
          <a:p>
            <a:pPr marL="355600" marR="52705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PCR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olay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yerinde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bulunan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DNA’nın </a:t>
            </a:r>
            <a:r>
              <a:rPr sz="3200" dirty="0">
                <a:latin typeface="Arial"/>
                <a:cs typeface="Arial"/>
              </a:rPr>
              <a:t>analiz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edilebilecek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miktara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çoğaltılması</a:t>
            </a:r>
            <a:endParaRPr sz="32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CODIS’te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belirlenen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tekrarlı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dizi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bölgelerinin </a:t>
            </a:r>
            <a:r>
              <a:rPr sz="2800" dirty="0">
                <a:latin typeface="Arial"/>
                <a:cs typeface="Arial"/>
              </a:rPr>
              <a:t>çoğaltılması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için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dizilere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yönelik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primerler kullanılır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7868" y="641604"/>
            <a:ext cx="5454650" cy="2642870"/>
            <a:chOff x="467868" y="641604"/>
            <a:chExt cx="5454650" cy="2642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691896"/>
              <a:ext cx="5454396" cy="2592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8048" y="641616"/>
              <a:ext cx="3279775" cy="266700"/>
            </a:xfrm>
            <a:custGeom>
              <a:avLst/>
              <a:gdLst/>
              <a:ahLst/>
              <a:cxnLst/>
              <a:rect l="l" t="t" r="r" b="b"/>
              <a:pathLst>
                <a:path w="3279775" h="266700">
                  <a:moveTo>
                    <a:pt x="1223772" y="6083"/>
                  </a:moveTo>
                  <a:lnTo>
                    <a:pt x="0" y="6083"/>
                  </a:lnTo>
                  <a:lnTo>
                    <a:pt x="0" y="266687"/>
                  </a:lnTo>
                  <a:lnTo>
                    <a:pt x="1223772" y="266687"/>
                  </a:lnTo>
                  <a:lnTo>
                    <a:pt x="1223772" y="6083"/>
                  </a:lnTo>
                  <a:close/>
                </a:path>
                <a:path w="3279775" h="266700">
                  <a:moveTo>
                    <a:pt x="3279648" y="0"/>
                  </a:moveTo>
                  <a:lnTo>
                    <a:pt x="2055876" y="0"/>
                  </a:lnTo>
                  <a:lnTo>
                    <a:pt x="2055876" y="262115"/>
                  </a:lnTo>
                  <a:lnTo>
                    <a:pt x="3279648" y="262115"/>
                  </a:lnTo>
                  <a:lnTo>
                    <a:pt x="3279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51147" y="3521964"/>
            <a:ext cx="4753610" cy="3031490"/>
            <a:chOff x="3851147" y="3521964"/>
            <a:chExt cx="4753610" cy="30314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147" y="3567684"/>
              <a:ext cx="4753356" cy="29855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42915" y="3521964"/>
              <a:ext cx="887094" cy="771525"/>
            </a:xfrm>
            <a:custGeom>
              <a:avLst/>
              <a:gdLst/>
              <a:ahLst/>
              <a:cxnLst/>
              <a:rect l="l" t="t" r="r" b="b"/>
              <a:pathLst>
                <a:path w="887095" h="771525">
                  <a:moveTo>
                    <a:pt x="886967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886967" y="771144"/>
                  </a:lnTo>
                  <a:lnTo>
                    <a:pt x="886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87423" y="676401"/>
            <a:ext cx="31121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68195" algn="l"/>
              </a:tabLst>
            </a:pPr>
            <a:r>
              <a:rPr sz="1100" b="1" dirty="0">
                <a:latin typeface="Arial"/>
                <a:cs typeface="Arial"/>
              </a:rPr>
              <a:t>Tekrarlı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bölge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650" b="1" baseline="2525" dirty="0">
                <a:latin typeface="Arial"/>
                <a:cs typeface="Arial"/>
              </a:rPr>
              <a:t>Tekrarlı</a:t>
            </a:r>
            <a:r>
              <a:rPr sz="1650" b="1" spc="-75" baseline="2525" dirty="0">
                <a:latin typeface="Arial"/>
                <a:cs typeface="Arial"/>
              </a:rPr>
              <a:t> </a:t>
            </a:r>
            <a:r>
              <a:rPr sz="1650" b="1" baseline="2525" dirty="0">
                <a:latin typeface="Arial"/>
                <a:cs typeface="Arial"/>
              </a:rPr>
              <a:t>bölge</a:t>
            </a:r>
            <a:r>
              <a:rPr sz="1650" b="1" spc="-44" baseline="2525" dirty="0">
                <a:latin typeface="Arial"/>
                <a:cs typeface="Arial"/>
              </a:rPr>
              <a:t> </a:t>
            </a:r>
            <a:r>
              <a:rPr sz="1650" b="1" spc="-75" baseline="2525" dirty="0">
                <a:latin typeface="Arial"/>
                <a:cs typeface="Arial"/>
              </a:rPr>
              <a:t>2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683" y="1126236"/>
            <a:ext cx="883919" cy="4298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 marR="199390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latin typeface="Arial"/>
                <a:cs typeface="Arial"/>
              </a:rPr>
              <a:t>Olay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yeri </a:t>
            </a:r>
            <a:r>
              <a:rPr sz="1100" b="1" spc="-10" dirty="0">
                <a:latin typeface="Arial"/>
                <a:cs typeface="Arial"/>
              </a:rPr>
              <a:t>DNA’sı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868" y="2543555"/>
            <a:ext cx="885825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 marR="280035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latin typeface="Arial"/>
                <a:cs typeface="Arial"/>
              </a:rPr>
              <a:t>Şüpheli DNA’sı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3311" y="1906523"/>
            <a:ext cx="1995170" cy="2622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30"/>
              </a:spcBef>
            </a:pPr>
            <a:r>
              <a:rPr sz="1100" b="1" dirty="0">
                <a:latin typeface="Arial"/>
                <a:cs typeface="Arial"/>
              </a:rPr>
              <a:t>Tekrar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sayıları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uyumlu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3111" y="1909572"/>
            <a:ext cx="1995170" cy="2622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100" b="1" dirty="0">
                <a:latin typeface="Arial"/>
                <a:cs typeface="Arial"/>
              </a:rPr>
              <a:t>Tekrar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sayıları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uyumsuz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3179" y="3551935"/>
            <a:ext cx="704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Çoğaltılmı </a:t>
            </a:r>
            <a:r>
              <a:rPr sz="1100" b="1" dirty="0">
                <a:latin typeface="Arial"/>
                <a:cs typeface="Arial"/>
              </a:rPr>
              <a:t>ş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Olay</a:t>
            </a:r>
            <a:r>
              <a:rPr sz="1100" b="1" spc="50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yeri </a:t>
            </a:r>
            <a:r>
              <a:rPr sz="1100" b="1" spc="-10" dirty="0">
                <a:latin typeface="Arial"/>
                <a:cs typeface="Arial"/>
              </a:rPr>
              <a:t>DNA’sı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56959" y="3549396"/>
            <a:ext cx="960119" cy="600710"/>
          </a:xfrm>
          <a:custGeom>
            <a:avLst/>
            <a:gdLst/>
            <a:ahLst/>
            <a:cxnLst/>
            <a:rect l="l" t="t" r="r" b="b"/>
            <a:pathLst>
              <a:path w="960120" h="600710">
                <a:moveTo>
                  <a:pt x="960119" y="0"/>
                </a:moveTo>
                <a:lnTo>
                  <a:pt x="0" y="0"/>
                </a:lnTo>
                <a:lnTo>
                  <a:pt x="0" y="600455"/>
                </a:lnTo>
                <a:lnTo>
                  <a:pt x="960119" y="600455"/>
                </a:lnTo>
                <a:lnTo>
                  <a:pt x="960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35953" y="3579114"/>
            <a:ext cx="78168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Çoğaltılmış şüpheli DNA’sı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74764" y="4680203"/>
            <a:ext cx="1946275" cy="262255"/>
          </a:xfrm>
          <a:custGeom>
            <a:avLst/>
            <a:gdLst/>
            <a:ahLst/>
            <a:cxnLst/>
            <a:rect l="l" t="t" r="r" b="b"/>
            <a:pathLst>
              <a:path w="1946275" h="262254">
                <a:moveTo>
                  <a:pt x="1946148" y="0"/>
                </a:moveTo>
                <a:lnTo>
                  <a:pt x="0" y="0"/>
                </a:lnTo>
                <a:lnTo>
                  <a:pt x="0" y="262128"/>
                </a:lnTo>
                <a:lnTo>
                  <a:pt x="1946148" y="262128"/>
                </a:lnTo>
                <a:lnTo>
                  <a:pt x="1946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55281" y="4709540"/>
            <a:ext cx="9518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Uzun</a:t>
            </a:r>
            <a:r>
              <a:rPr sz="1100" b="1" spc="-10" dirty="0">
                <a:latin typeface="Arial"/>
                <a:cs typeface="Arial"/>
              </a:rPr>
              <a:t> parçalar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83907" y="5977128"/>
            <a:ext cx="1945005" cy="262255"/>
          </a:xfrm>
          <a:custGeom>
            <a:avLst/>
            <a:gdLst/>
            <a:ahLst/>
            <a:cxnLst/>
            <a:rect l="l" t="t" r="r" b="b"/>
            <a:pathLst>
              <a:path w="1945004" h="262254">
                <a:moveTo>
                  <a:pt x="1944624" y="0"/>
                </a:moveTo>
                <a:lnTo>
                  <a:pt x="0" y="0"/>
                </a:lnTo>
                <a:lnTo>
                  <a:pt x="0" y="262128"/>
                </a:lnTo>
                <a:lnTo>
                  <a:pt x="1944624" y="262128"/>
                </a:lnTo>
                <a:lnTo>
                  <a:pt x="1944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63282" y="6006795"/>
            <a:ext cx="904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Kısa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parçalar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3088" y="3506760"/>
            <a:ext cx="4810435" cy="3296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1265" y="949816"/>
            <a:ext cx="7473950" cy="215074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80"/>
              </a:spcBef>
              <a:buFont typeface="Arial"/>
              <a:buChar char="–"/>
              <a:tabLst>
                <a:tab pos="299720" algn="l"/>
              </a:tabLst>
            </a:pPr>
            <a:r>
              <a:rPr sz="2800" b="1" spc="-25" dirty="0">
                <a:latin typeface="Arial"/>
                <a:cs typeface="Arial"/>
              </a:rPr>
              <a:t>Tekrarlı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dizi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9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PZR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çoğaltmadan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sonra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alleller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elektroforezle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ayrılır 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tespit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edilir</a:t>
            </a:r>
            <a:endParaRPr sz="24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Homolog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kromozomlardaki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allellerin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tekrar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sayıları belirlenir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162557"/>
            <a:ext cx="7433945" cy="19498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9542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FBI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lang="tr-TR" sz="3200" spc="-20" dirty="0">
                <a:latin typeface="Arial"/>
                <a:cs typeface="Arial"/>
              </a:rPr>
              <a:t>20 </a:t>
            </a:r>
            <a:r>
              <a:rPr sz="3200" dirty="0" err="1">
                <a:latin typeface="Arial"/>
                <a:cs typeface="Arial"/>
              </a:rPr>
              <a:t>adet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tekrarlı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dizi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bölgesi kullanmaktadır</a:t>
            </a:r>
            <a:endParaRPr sz="32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İki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bireyin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lang="tr-TR" sz="2800" dirty="0">
                <a:latin typeface="Arial"/>
                <a:cs typeface="Arial"/>
              </a:rPr>
              <a:t>20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lokusta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aynı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DNA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profiline </a:t>
            </a:r>
            <a:r>
              <a:rPr sz="2800" dirty="0">
                <a:latin typeface="Arial"/>
                <a:cs typeface="Arial"/>
              </a:rPr>
              <a:t>sahip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olma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olasılığı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milyarda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1’den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azdır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0B3B9-5E17-F612-810F-4DD8B155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657600"/>
            <a:ext cx="190500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5D0D-917E-2F50-94B4-CECE3BCE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0523"/>
            <a:ext cx="6395720" cy="492443"/>
          </a:xfrm>
        </p:spPr>
        <p:txBody>
          <a:bodyPr/>
          <a:lstStyle/>
          <a:p>
            <a:r>
              <a:rPr lang="en-US" dirty="0"/>
              <a:t>Touch DNA (</a:t>
            </a:r>
            <a:r>
              <a:rPr lang="en-US" dirty="0" err="1"/>
              <a:t>Dokunma</a:t>
            </a:r>
            <a:r>
              <a:rPr lang="en-US" dirty="0"/>
              <a:t> </a:t>
            </a:r>
            <a:r>
              <a:rPr lang="en-US" dirty="0" err="1"/>
              <a:t>DNA'sı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51F52-FE8D-1B11-6B90-EC778D46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840" y="1213803"/>
            <a:ext cx="6725920" cy="1107996"/>
          </a:xfrm>
        </p:spPr>
        <p:txBody>
          <a:bodyPr/>
          <a:lstStyle/>
          <a:p>
            <a:r>
              <a:rPr lang="en-US" dirty="0" err="1"/>
              <a:t>Nesnelere</a:t>
            </a:r>
            <a:r>
              <a:rPr lang="en-US" dirty="0"/>
              <a:t> </a:t>
            </a:r>
            <a:r>
              <a:rPr lang="en-US" dirty="0" err="1"/>
              <a:t>dokunma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miktardaki</a:t>
            </a:r>
            <a:r>
              <a:rPr lang="en-US" dirty="0"/>
              <a:t> </a:t>
            </a:r>
            <a:r>
              <a:rPr lang="en-US" dirty="0" err="1"/>
              <a:t>hücrelerin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edilmesidir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STR </a:t>
            </a:r>
            <a:r>
              <a:rPr lang="en-US" dirty="0" err="1"/>
              <a:t>ve</a:t>
            </a:r>
            <a:r>
              <a:rPr lang="en-US" dirty="0"/>
              <a:t> SNP </a:t>
            </a:r>
            <a:r>
              <a:rPr lang="en-US" dirty="0" err="1"/>
              <a:t>teknikleriyle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DNA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örneklerde</a:t>
            </a:r>
            <a:r>
              <a:rPr lang="en-US" dirty="0"/>
              <a:t> </a:t>
            </a:r>
            <a:r>
              <a:rPr lang="en-US" dirty="0" err="1"/>
              <a:t>adli</a:t>
            </a:r>
            <a:r>
              <a:rPr lang="en-US" dirty="0"/>
              <a:t> </a:t>
            </a:r>
            <a:r>
              <a:rPr lang="en-US" dirty="0" err="1"/>
              <a:t>öneme</a:t>
            </a:r>
            <a:r>
              <a:rPr lang="en-US" dirty="0"/>
              <a:t> </a:t>
            </a:r>
            <a:r>
              <a:rPr lang="en-US" dirty="0" err="1"/>
              <a:t>sahipt</a:t>
            </a:r>
            <a:r>
              <a:rPr lang="tr-TR" dirty="0"/>
              <a:t>ir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EB785-F629-94D6-4B03-D04C23D6D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27660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8CB3F-D88C-65BC-39FB-57DE88CF7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004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8.3</a:t>
            </a:r>
            <a:r>
              <a:rPr dirty="0"/>
              <a:t>	Sonuca</a:t>
            </a:r>
            <a:r>
              <a:rPr spc="-70" dirty="0"/>
              <a:t> </a:t>
            </a:r>
            <a:r>
              <a:rPr spc="-10" dirty="0"/>
              <a:t>varmak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890" y="1162557"/>
            <a:ext cx="7991475" cy="346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78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Olay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yerinden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alınan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delil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ile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bilinen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bir </a:t>
            </a:r>
            <a:r>
              <a:rPr sz="3200" dirty="0">
                <a:latin typeface="Arial"/>
                <a:cs typeface="Arial"/>
              </a:rPr>
              <a:t>kaynaktan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alınan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örnek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karşılaştırılır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Karşılaştırmalar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eleme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prensibine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dayanır</a:t>
            </a:r>
            <a:endParaRPr sz="32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Bir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fark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bulunana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kadar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analiz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devam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eder.</a:t>
            </a:r>
            <a:endParaRPr sz="280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İstatistiksel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olarak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kabul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edilebilir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miktarda </a:t>
            </a:r>
            <a:r>
              <a:rPr sz="2800" dirty="0">
                <a:latin typeface="Arial"/>
                <a:cs typeface="Arial"/>
              </a:rPr>
              <a:t>testten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sonra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fark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bulunamazsa,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örneklerin </a:t>
            </a:r>
            <a:r>
              <a:rPr sz="2800" dirty="0">
                <a:latin typeface="Arial"/>
                <a:cs typeface="Arial"/>
              </a:rPr>
              <a:t>eşleşme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olasılığı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yüksek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anlamına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gelir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162557"/>
            <a:ext cx="7618730" cy="3845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Görgü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tanıklarının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ifadesi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DNA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testinden </a:t>
            </a:r>
            <a:r>
              <a:rPr sz="3200" dirty="0">
                <a:latin typeface="Arial"/>
                <a:cs typeface="Arial"/>
              </a:rPr>
              <a:t>daha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güvenilir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midir?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Hills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Ormanı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tecavüzleri</a:t>
            </a:r>
            <a:endParaRPr sz="3200">
              <a:latin typeface="Arial"/>
              <a:cs typeface="Arial"/>
            </a:endParaRPr>
          </a:p>
          <a:p>
            <a:pPr marL="756285" marR="94297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Victor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Lopez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kadına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cinsel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saldırıda </a:t>
            </a:r>
            <a:r>
              <a:rPr sz="2800" dirty="0">
                <a:latin typeface="Arial"/>
                <a:cs typeface="Arial"/>
              </a:rPr>
              <a:t>bulunmakla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suçlandı</a:t>
            </a:r>
            <a:endParaRPr sz="2800">
              <a:latin typeface="Arial"/>
              <a:cs typeface="Arial"/>
            </a:endParaRPr>
          </a:p>
          <a:p>
            <a:pPr marL="1155700" marR="170180" lvl="2" indent="-228600">
              <a:lnSpc>
                <a:spcPct val="100000"/>
              </a:lnSpc>
              <a:spcBef>
                <a:spcPts val="59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Görgü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tanığı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ifadesine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göre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saldırgan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siyahiydi </a:t>
            </a:r>
            <a:r>
              <a:rPr sz="2400" dirty="0">
                <a:latin typeface="Arial"/>
                <a:cs typeface="Arial"/>
              </a:rPr>
              <a:t>fakat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Lopez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siyah</a:t>
            </a:r>
            <a:r>
              <a:rPr sz="2400" spc="-10" dirty="0">
                <a:latin typeface="Arial"/>
                <a:cs typeface="Arial"/>
              </a:rPr>
              <a:t> değildi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Lopez‘in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DNA’sı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yeri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ile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eşleşti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8.3</a:t>
            </a:r>
            <a:r>
              <a:rPr dirty="0"/>
              <a:t>	Sonuca</a:t>
            </a:r>
            <a:r>
              <a:rPr spc="-70" dirty="0"/>
              <a:t> </a:t>
            </a:r>
            <a:r>
              <a:rPr spc="-10" dirty="0"/>
              <a:t>varmak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3890" y="1162557"/>
            <a:ext cx="7682230" cy="356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3109595" algn="l"/>
              </a:tabLst>
            </a:pPr>
            <a:r>
              <a:rPr sz="3200" spc="-45" dirty="0">
                <a:latin typeface="Arial"/>
                <a:cs typeface="Arial"/>
              </a:rPr>
              <a:t>Terör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Doğal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felaketler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yeni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teknolojiler geliştirilmesini</a:t>
            </a:r>
            <a:r>
              <a:rPr sz="3200" dirty="0">
                <a:latin typeface="Arial"/>
                <a:cs typeface="Arial"/>
              </a:rPr>
              <a:t>	zorunlu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kılmaktadır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Dünya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Ticaret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Merkezi,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11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Eylül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2001</a:t>
            </a:r>
            <a:endParaRPr sz="2800">
              <a:latin typeface="Arial"/>
              <a:cs typeface="Arial"/>
            </a:endParaRPr>
          </a:p>
          <a:p>
            <a:pPr marL="1155700" marR="450850" lvl="2" indent="-228600">
              <a:lnSpc>
                <a:spcPct val="100000"/>
              </a:lnSpc>
              <a:spcBef>
                <a:spcPts val="59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Kurbanların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kimliklerini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tespit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etmek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DNA </a:t>
            </a:r>
            <a:r>
              <a:rPr sz="2400" dirty="0">
                <a:latin typeface="Arial"/>
                <a:cs typeface="Arial"/>
              </a:rPr>
              <a:t>teknikleri </a:t>
            </a:r>
            <a:r>
              <a:rPr sz="2400" spc="-10" dirty="0">
                <a:latin typeface="Arial"/>
                <a:cs typeface="Arial"/>
              </a:rPr>
              <a:t>kullanıldı</a:t>
            </a:r>
            <a:endParaRPr sz="2400">
              <a:latin typeface="Arial"/>
              <a:cs typeface="Arial"/>
            </a:endParaRPr>
          </a:p>
          <a:p>
            <a:pPr marL="1155700" marR="1031875" lvl="2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Kalıntılar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çok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fazla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sıcaklığa,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mikrobik </a:t>
            </a:r>
            <a:r>
              <a:rPr sz="2400" dirty="0">
                <a:latin typeface="Arial"/>
                <a:cs typeface="Arial"/>
              </a:rPr>
              <a:t>ayrıştırmaya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maruz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kalmıştı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Ortalama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3000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kişiden yüzbinlerce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doku</a:t>
            </a:r>
            <a:r>
              <a:rPr sz="2400" spc="-10" dirty="0">
                <a:latin typeface="Arial"/>
                <a:cs typeface="Arial"/>
              </a:rPr>
              <a:t> örneği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8.3</a:t>
            </a:r>
            <a:r>
              <a:rPr dirty="0"/>
              <a:t>	Sonuca</a:t>
            </a:r>
            <a:r>
              <a:rPr spc="-70" dirty="0"/>
              <a:t> </a:t>
            </a:r>
            <a:r>
              <a:rPr spc="-10" dirty="0"/>
              <a:t>varmak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3890" y="1065250"/>
            <a:ext cx="7159625" cy="37477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Adli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bilim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kanun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bilimin</a:t>
            </a:r>
            <a:r>
              <a:rPr sz="3200" spc="-10" dirty="0">
                <a:latin typeface="Arial"/>
                <a:cs typeface="Arial"/>
              </a:rPr>
              <a:t> birleşimi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Arial"/>
                <a:cs typeface="Arial"/>
              </a:rPr>
              <a:t>Tarihten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örnekler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1800’ler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fotoğraf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Erken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1900’ler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parmak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izi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  <a:tab pos="1417955" algn="l"/>
              </a:tabLst>
            </a:pPr>
            <a:r>
              <a:rPr sz="3200" spc="-25" dirty="0">
                <a:latin typeface="Arial"/>
                <a:cs typeface="Arial"/>
              </a:rPr>
              <a:t>DNA</a:t>
            </a:r>
            <a:r>
              <a:rPr sz="3200" dirty="0">
                <a:latin typeface="Arial"/>
                <a:cs typeface="Arial"/>
              </a:rPr>
              <a:t>	parmak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izi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1985</a:t>
            </a:r>
            <a:endParaRPr sz="3200">
              <a:latin typeface="Arial"/>
              <a:cs typeface="Arial"/>
            </a:endParaRPr>
          </a:p>
          <a:p>
            <a:pPr marL="756285" marR="4254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Her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bireyin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genetik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altyapısında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bulunan </a:t>
            </a:r>
            <a:r>
              <a:rPr sz="2800" dirty="0">
                <a:latin typeface="Arial"/>
                <a:cs typeface="Arial"/>
              </a:rPr>
              <a:t>özgün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imza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64BE9-1003-8ECF-5DC0-BD6ACF92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72000"/>
            <a:ext cx="3200400" cy="21209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8646" y="1167129"/>
            <a:ext cx="7083425" cy="340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74394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Anlaşıldı ki,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hızlı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şekilde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örneği </a:t>
            </a:r>
            <a:r>
              <a:rPr sz="2400" dirty="0">
                <a:latin typeface="Arial"/>
                <a:cs typeface="Arial"/>
              </a:rPr>
              <a:t>hazırlanması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akrabalarla</a:t>
            </a:r>
            <a:r>
              <a:rPr sz="2400" spc="-10" dirty="0">
                <a:latin typeface="Arial"/>
                <a:cs typeface="Arial"/>
              </a:rPr>
              <a:t> karşılaştırılması gerekiyordu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24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içinde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tüm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şehirde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örnek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toplama </a:t>
            </a:r>
            <a:r>
              <a:rPr sz="2400" spc="-10" dirty="0">
                <a:latin typeface="Arial"/>
                <a:cs typeface="Arial"/>
              </a:rPr>
              <a:t>noktaları kuruldu</a:t>
            </a:r>
            <a:endParaRPr sz="2400">
              <a:latin typeface="Arial"/>
              <a:cs typeface="Arial"/>
            </a:endParaRPr>
          </a:p>
          <a:p>
            <a:pPr marL="697865" marR="803275" indent="-2286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Kayıp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kişi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ilanları,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yanak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hücre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örnekleri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kişisel </a:t>
            </a:r>
            <a:r>
              <a:rPr sz="2000" dirty="0">
                <a:latin typeface="Arial"/>
                <a:cs typeface="Arial"/>
              </a:rPr>
              <a:t>eşyalar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toplandı</a:t>
            </a:r>
            <a:endParaRPr sz="2000">
              <a:latin typeface="Arial"/>
              <a:cs typeface="Arial"/>
            </a:endParaRPr>
          </a:p>
          <a:p>
            <a:pPr marL="241300" marR="150495" indent="-228600">
              <a:lnSpc>
                <a:spcPct val="1000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Çeşitli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firmalar,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akraba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DNA’sı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kurban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DNA’sını </a:t>
            </a:r>
            <a:r>
              <a:rPr sz="2400" dirty="0">
                <a:latin typeface="Arial"/>
                <a:cs typeface="Arial"/>
              </a:rPr>
              <a:t>hızlı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eşleştirme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programları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geliştirdiler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8.3</a:t>
            </a:r>
            <a:r>
              <a:rPr dirty="0"/>
              <a:t>	Sonuca</a:t>
            </a:r>
            <a:r>
              <a:rPr spc="-70" dirty="0"/>
              <a:t> </a:t>
            </a:r>
            <a:r>
              <a:rPr spc="-10" dirty="0"/>
              <a:t>varmak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2013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15" dirty="0"/>
              <a:t> </a:t>
            </a:r>
            <a:r>
              <a:rPr dirty="0"/>
              <a:t>Education,</a:t>
            </a:r>
            <a:r>
              <a:rPr spc="-30" dirty="0"/>
              <a:t> </a:t>
            </a:r>
            <a:r>
              <a:rPr spc="-20" dirty="0"/>
              <a:t>Inc.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090" y="1078340"/>
            <a:ext cx="5981700" cy="22974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80"/>
              </a:spcBef>
              <a:buChar char="–"/>
              <a:tabLst>
                <a:tab pos="299720" algn="l"/>
              </a:tabLst>
            </a:pPr>
            <a:r>
              <a:rPr sz="2800" spc="-10" dirty="0">
                <a:latin typeface="Arial"/>
                <a:cs typeface="Arial"/>
              </a:rPr>
              <a:t>Güney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Asya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Tsunamisi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9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Aralık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2004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Ortalama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225,000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kişi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hayatını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kaybetti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699135" algn="l"/>
              </a:tabLst>
            </a:pPr>
            <a:r>
              <a:rPr sz="2400" spc="-10" dirty="0">
                <a:latin typeface="Arial"/>
                <a:cs typeface="Arial"/>
              </a:rPr>
              <a:t>mtDNA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tekrarlı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diziler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kullanıldı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içinde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800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kurban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teşhis</a:t>
            </a:r>
            <a:r>
              <a:rPr sz="2400" spc="-10" dirty="0">
                <a:latin typeface="Arial"/>
                <a:cs typeface="Arial"/>
              </a:rPr>
              <a:t> edildi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8.3</a:t>
            </a:r>
            <a:r>
              <a:rPr dirty="0"/>
              <a:t>	Sonuca</a:t>
            </a:r>
            <a:r>
              <a:rPr spc="-70" dirty="0"/>
              <a:t> </a:t>
            </a:r>
            <a:r>
              <a:rPr spc="-10" dirty="0"/>
              <a:t>varmak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78340"/>
            <a:ext cx="7869555" cy="4883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8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İnsan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hatası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örnek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karışma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kaynakları</a:t>
            </a:r>
            <a:endParaRPr sz="28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Delil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zinciri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bozulmuştu</a:t>
            </a:r>
            <a:endParaRPr sz="2400">
              <a:latin typeface="Arial"/>
              <a:cs typeface="Arial"/>
            </a:endParaRPr>
          </a:p>
          <a:p>
            <a:pPr marL="1155700" marR="5080" lvl="2" indent="-228600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Delil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toplanırken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sistematik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olarak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kayıt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tutulmalı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kimlerin </a:t>
            </a:r>
            <a:r>
              <a:rPr sz="2000" dirty="0">
                <a:latin typeface="Arial"/>
                <a:cs typeface="Arial"/>
              </a:rPr>
              <a:t>ulaşabileceği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kontrol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edilmelidir</a:t>
            </a:r>
            <a:endParaRPr sz="2000">
              <a:latin typeface="Arial"/>
              <a:cs typeface="Arial"/>
            </a:endParaRPr>
          </a:p>
          <a:p>
            <a:pPr marL="756285" marR="867410" lvl="1" indent="-287020" algn="just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Analiz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sırasında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oluşabilecek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hasarlarını </a:t>
            </a:r>
            <a:r>
              <a:rPr sz="2400" dirty="0">
                <a:latin typeface="Arial"/>
                <a:cs typeface="Arial"/>
              </a:rPr>
              <a:t>önlemek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lab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standartları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 prosedürlerine uyulmalıdır</a:t>
            </a:r>
            <a:endParaRPr sz="24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55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DNA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jüri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üyeleri</a:t>
            </a:r>
            <a:endParaRPr sz="28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Jüri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anlam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ifade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etmeli</a:t>
            </a:r>
            <a:endParaRPr sz="24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İstatistikler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bazen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kafa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karıştırıcı</a:t>
            </a:r>
            <a:r>
              <a:rPr sz="2400" spc="-10" dirty="0">
                <a:latin typeface="Arial"/>
                <a:cs typeface="Arial"/>
              </a:rPr>
              <a:t> olabilir</a:t>
            </a:r>
            <a:endParaRPr sz="2400">
              <a:latin typeface="Arial"/>
              <a:cs typeface="Arial"/>
            </a:endParaRPr>
          </a:p>
          <a:p>
            <a:pPr marL="1155700" lvl="2" indent="-229235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«50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milyarda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olasılık"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dendiğinde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sadece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olasılığa</a:t>
            </a:r>
            <a:endParaRPr sz="20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odaklanılabilir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4862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8.4</a:t>
            </a:r>
            <a:r>
              <a:rPr dirty="0"/>
              <a:t>	DNA</a:t>
            </a:r>
            <a:r>
              <a:rPr spc="-145" dirty="0"/>
              <a:t> </a:t>
            </a:r>
            <a:r>
              <a:rPr dirty="0"/>
              <a:t>ve</a:t>
            </a:r>
            <a:r>
              <a:rPr spc="-20" dirty="0"/>
              <a:t> </a:t>
            </a:r>
            <a:r>
              <a:rPr dirty="0"/>
              <a:t>delil</a:t>
            </a:r>
            <a:r>
              <a:rPr spc="-30" dirty="0"/>
              <a:t> </a:t>
            </a:r>
            <a:r>
              <a:rPr spc="-10" dirty="0"/>
              <a:t>kuralları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61529"/>
            <a:ext cx="7874000" cy="38119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Mitokondri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DNA’sı</a:t>
            </a:r>
            <a:endParaRPr sz="32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35" dirty="0">
                <a:latin typeface="Arial"/>
                <a:cs typeface="Arial"/>
              </a:rPr>
              <a:t>Tekrarlı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dizileri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analiz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edilemeyen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örnekler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bu </a:t>
            </a:r>
            <a:r>
              <a:rPr sz="2800" dirty="0">
                <a:latin typeface="Arial"/>
                <a:cs typeface="Arial"/>
              </a:rPr>
              <a:t>yöntemle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incelenir</a:t>
            </a:r>
            <a:endParaRPr sz="2800">
              <a:latin typeface="Arial"/>
              <a:cs typeface="Arial"/>
            </a:endParaRPr>
          </a:p>
          <a:p>
            <a:pPr marL="1155700" marR="709295" lvl="2" indent="-228600">
              <a:lnSpc>
                <a:spcPct val="100000"/>
              </a:lnSpc>
              <a:spcBef>
                <a:spcPts val="59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Çekirdek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yapısı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taşımayan eski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örnekler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(aç, </a:t>
            </a:r>
            <a:r>
              <a:rPr sz="2400" dirty="0">
                <a:latin typeface="Arial"/>
                <a:cs typeface="Arial"/>
              </a:rPr>
              <a:t>kemik,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diş)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Sadece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anneden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kalıtılır</a:t>
            </a:r>
            <a:endParaRPr sz="2800">
              <a:latin typeface="Arial"/>
              <a:cs typeface="Arial"/>
            </a:endParaRPr>
          </a:p>
          <a:p>
            <a:pPr marL="756285" marR="836930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1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milyon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yılda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rastgele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mutasyon </a:t>
            </a:r>
            <a:r>
              <a:rPr sz="2800" dirty="0">
                <a:latin typeface="Arial"/>
                <a:cs typeface="Arial"/>
              </a:rPr>
              <a:t>sebebiyle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%’1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değişime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uğrar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63957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8.5</a:t>
            </a:r>
            <a:r>
              <a:rPr dirty="0"/>
              <a:t>	DNA</a:t>
            </a:r>
            <a:r>
              <a:rPr spc="-160" dirty="0"/>
              <a:t> </a:t>
            </a:r>
            <a:r>
              <a:rPr dirty="0"/>
              <a:t>profilleri</a:t>
            </a:r>
            <a:r>
              <a:rPr spc="-45" dirty="0"/>
              <a:t> </a:t>
            </a:r>
            <a:r>
              <a:rPr dirty="0"/>
              <a:t>ve</a:t>
            </a:r>
            <a:r>
              <a:rPr spc="-30" dirty="0"/>
              <a:t> </a:t>
            </a:r>
            <a:r>
              <a:rPr dirty="0"/>
              <a:t>aile</a:t>
            </a:r>
            <a:r>
              <a:rPr spc="-25" dirty="0"/>
              <a:t> </a:t>
            </a:r>
            <a:r>
              <a:rPr spc="-10" dirty="0"/>
              <a:t>ilişkileri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77" y="6562503"/>
            <a:ext cx="16154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latin typeface="Arial"/>
                <a:cs typeface="Arial"/>
              </a:rPr>
              <a:t>©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2013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Pearson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Education,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710" y="117347"/>
            <a:ext cx="8779510" cy="6529705"/>
            <a:chOff x="193710" y="117347"/>
            <a:chExt cx="8779510" cy="652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710" y="188975"/>
              <a:ext cx="8779018" cy="64574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9495" y="117347"/>
              <a:ext cx="1945005" cy="830580"/>
            </a:xfrm>
            <a:custGeom>
              <a:avLst/>
              <a:gdLst/>
              <a:ahLst/>
              <a:cxnLst/>
              <a:rect l="l" t="t" r="r" b="b"/>
              <a:pathLst>
                <a:path w="1945005" h="830580">
                  <a:moveTo>
                    <a:pt x="1944624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1944624" y="830579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8540" y="145161"/>
            <a:ext cx="16510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Mavi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gösterilen </a:t>
            </a:r>
            <a:r>
              <a:rPr sz="1600" dirty="0">
                <a:latin typeface="Arial"/>
                <a:cs typeface="Arial"/>
              </a:rPr>
              <a:t>kişilerin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mtDNA profili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76288" y="140207"/>
            <a:ext cx="1800225" cy="832485"/>
          </a:xfrm>
          <a:custGeom>
            <a:avLst/>
            <a:gdLst/>
            <a:ahLst/>
            <a:cxnLst/>
            <a:rect l="l" t="t" r="r" b="b"/>
            <a:pathLst>
              <a:path w="1800225" h="832485">
                <a:moveTo>
                  <a:pt x="1799844" y="0"/>
                </a:moveTo>
                <a:lnTo>
                  <a:pt x="0" y="0"/>
                </a:lnTo>
                <a:lnTo>
                  <a:pt x="0" y="832104"/>
                </a:lnTo>
                <a:lnTo>
                  <a:pt x="1799844" y="832104"/>
                </a:lnTo>
                <a:lnTo>
                  <a:pt x="1799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56297" y="169291"/>
            <a:ext cx="1438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Farklı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kişinin mtDNA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profili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0507" y="515112"/>
            <a:ext cx="128778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marR="27051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Arial"/>
                <a:cs typeface="Arial"/>
              </a:rPr>
              <a:t>Büyük</a:t>
            </a:r>
            <a:r>
              <a:rPr sz="1400" spc="-25" dirty="0">
                <a:latin typeface="Arial"/>
                <a:cs typeface="Arial"/>
              </a:rPr>
              <a:t> DNA </a:t>
            </a:r>
            <a:r>
              <a:rPr sz="1400" spc="-10" dirty="0">
                <a:latin typeface="Arial"/>
                <a:cs typeface="Arial"/>
              </a:rPr>
              <a:t>parçaları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4120" y="2205227"/>
            <a:ext cx="128778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marR="27051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Arial"/>
                <a:cs typeface="Arial"/>
              </a:rPr>
              <a:t>Küçük</a:t>
            </a:r>
            <a:r>
              <a:rPr sz="1400" spc="-25" dirty="0">
                <a:latin typeface="Arial"/>
                <a:cs typeface="Arial"/>
              </a:rPr>
              <a:t> DNA </a:t>
            </a:r>
            <a:r>
              <a:rPr sz="1400" spc="-10" dirty="0">
                <a:latin typeface="Arial"/>
                <a:cs typeface="Arial"/>
              </a:rPr>
              <a:t>parçaları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1900" y="2977895"/>
            <a:ext cx="79883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Erkek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4144" y="2941320"/>
            <a:ext cx="864235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400" spc="-20" dirty="0">
                <a:latin typeface="Arial"/>
                <a:cs typeface="Arial"/>
              </a:rPr>
              <a:t>Dişi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24144" y="5733288"/>
            <a:ext cx="2952115" cy="1077595"/>
          </a:xfrm>
          <a:custGeom>
            <a:avLst/>
            <a:gdLst/>
            <a:ahLst/>
            <a:cxnLst/>
            <a:rect l="l" t="t" r="r" b="b"/>
            <a:pathLst>
              <a:path w="2952115" h="1077595">
                <a:moveTo>
                  <a:pt x="2951988" y="0"/>
                </a:moveTo>
                <a:lnTo>
                  <a:pt x="0" y="0"/>
                </a:lnTo>
                <a:lnTo>
                  <a:pt x="0" y="1077468"/>
                </a:lnTo>
                <a:lnTo>
                  <a:pt x="2951988" y="1077468"/>
                </a:lnTo>
                <a:lnTo>
                  <a:pt x="2951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03772" y="5763259"/>
            <a:ext cx="23279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Belirli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dişinin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tüm </a:t>
            </a:r>
            <a:r>
              <a:rPr sz="1600" spc="-10" dirty="0">
                <a:latin typeface="Arial"/>
                <a:cs typeface="Arial"/>
              </a:rPr>
              <a:t>çocuklarında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aynı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mtDNA </a:t>
            </a:r>
            <a:r>
              <a:rPr sz="1600" dirty="0">
                <a:latin typeface="Arial"/>
                <a:cs typeface="Arial"/>
              </a:rPr>
              <a:t>profili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gözlenir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402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8.6</a:t>
            </a:r>
            <a:r>
              <a:rPr dirty="0"/>
              <a:t>	İnsan</a:t>
            </a:r>
            <a:r>
              <a:rPr spc="-70" dirty="0"/>
              <a:t> </a:t>
            </a:r>
            <a:r>
              <a:rPr dirty="0"/>
              <a:t>harici</a:t>
            </a:r>
            <a:r>
              <a:rPr spc="-35" dirty="0"/>
              <a:t> </a:t>
            </a:r>
            <a:r>
              <a:rPr dirty="0"/>
              <a:t>DNA</a:t>
            </a:r>
            <a:r>
              <a:rPr spc="-155" dirty="0"/>
              <a:t> </a:t>
            </a:r>
            <a:r>
              <a:rPr spc="-10" dirty="0"/>
              <a:t>analizi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890" y="1078237"/>
            <a:ext cx="7949565" cy="45720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Ginseng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$3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milyon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sadece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ABD</a:t>
            </a:r>
            <a:r>
              <a:rPr sz="2400" spc="-10" dirty="0">
                <a:latin typeface="Arial"/>
                <a:cs typeface="Arial"/>
              </a:rPr>
              <a:t> pazarında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Ginseng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temel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bitki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ürünü</a:t>
            </a:r>
            <a:r>
              <a:rPr sz="2400" spc="-10" dirty="0">
                <a:latin typeface="Arial"/>
                <a:cs typeface="Arial"/>
              </a:rPr>
              <a:t> vardır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45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Biri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Kuzey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Amerika’ya,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diğeri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Asya’ya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özgüdür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4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Asya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ginsengi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enerji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verir;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Amerikan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ginsengi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sakinleştiricidir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4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Amerikan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tipi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daha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nadir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bulunur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daha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değerlidir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Cabernet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Sauvignon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üzümlerinin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ataları</a:t>
            </a:r>
            <a:endParaRPr sz="2800">
              <a:latin typeface="Arial"/>
              <a:cs typeface="Arial"/>
            </a:endParaRPr>
          </a:p>
          <a:p>
            <a:pPr marL="756285" marR="1657985" lvl="1" indent="-287020">
              <a:lnSpc>
                <a:spcPts val="2590"/>
              </a:lnSpc>
              <a:spcBef>
                <a:spcPts val="63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Fransa’da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hibrid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üzümler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daha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değerli kategorisindedir</a:t>
            </a:r>
            <a:endParaRPr sz="2400">
              <a:latin typeface="Arial"/>
              <a:cs typeface="Arial"/>
            </a:endParaRPr>
          </a:p>
          <a:p>
            <a:pPr marL="756285" marR="217804" lvl="1" indent="-287020">
              <a:lnSpc>
                <a:spcPts val="2590"/>
              </a:lnSpc>
              <a:spcBef>
                <a:spcPts val="5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cabernet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sauvignon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üzümlerinin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atasının </a:t>
            </a:r>
            <a:r>
              <a:rPr sz="2400" spc="-10" dirty="0">
                <a:latin typeface="Arial"/>
                <a:cs typeface="Arial"/>
              </a:rPr>
              <a:t>cabernet </a:t>
            </a:r>
            <a:r>
              <a:rPr sz="2400" dirty="0">
                <a:latin typeface="Arial"/>
                <a:cs typeface="Arial"/>
              </a:rPr>
              <a:t>franc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sauvignon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blanc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olduğu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yöntemleriyle belirlenmiştir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13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dirty="0"/>
              <a:t>DNA</a:t>
            </a:r>
            <a:r>
              <a:rPr spc="-160" dirty="0"/>
              <a:t> </a:t>
            </a:r>
            <a:r>
              <a:rPr dirty="0"/>
              <a:t>parmak</a:t>
            </a:r>
            <a:r>
              <a:rPr spc="-20" dirty="0"/>
              <a:t> </a:t>
            </a:r>
            <a:r>
              <a:rPr dirty="0"/>
              <a:t>izi</a:t>
            </a:r>
            <a:r>
              <a:rPr spc="-25" dirty="0"/>
              <a:t> </a:t>
            </a:r>
            <a:r>
              <a:rPr spc="-10" dirty="0"/>
              <a:t>nedir?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890" y="1061529"/>
            <a:ext cx="7433945" cy="37007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birey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kendine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özgü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setleri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taşır</a:t>
            </a:r>
            <a:endParaRPr sz="3200">
              <a:latin typeface="Arial"/>
              <a:cs typeface="Arial"/>
            </a:endParaRPr>
          </a:p>
          <a:p>
            <a:pPr marL="756285" marR="112395" indent="-28702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DNA’nın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kimyasal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yapısı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aynıdır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fakat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baz </a:t>
            </a:r>
            <a:r>
              <a:rPr sz="2800" dirty="0">
                <a:latin typeface="Arial"/>
                <a:cs typeface="Arial"/>
              </a:rPr>
              <a:t>çiftlerinin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sıralanışında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farklar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bulunur</a:t>
            </a:r>
            <a:endParaRPr sz="2800">
              <a:latin typeface="Arial"/>
              <a:cs typeface="Arial"/>
            </a:endParaRPr>
          </a:p>
          <a:p>
            <a:pPr marL="355600" marR="187325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hücre,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organizmayı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tanımlayan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bir </a:t>
            </a:r>
            <a:r>
              <a:rPr sz="3200" dirty="0">
                <a:latin typeface="Arial"/>
                <a:cs typeface="Arial"/>
              </a:rPr>
              <a:t>DNA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setine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sahiptir</a:t>
            </a:r>
            <a:endParaRPr sz="3200">
              <a:latin typeface="Arial"/>
              <a:cs typeface="Arial"/>
            </a:endParaRPr>
          </a:p>
          <a:p>
            <a:pPr marL="355600" marR="4381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DNA’nın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sadece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%0.1’i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kişiden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kişiye değişir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5C4E0-22C5-8ED7-8730-049D5484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267200"/>
            <a:ext cx="2873204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2083-3092-8BE1-901A-14E293B7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0523"/>
            <a:ext cx="8394700" cy="984885"/>
          </a:xfrm>
        </p:spPr>
        <p:txBody>
          <a:bodyPr/>
          <a:lstStyle/>
          <a:p>
            <a:r>
              <a:rPr lang="en-US" dirty="0"/>
              <a:t>STR </a:t>
            </a:r>
            <a:r>
              <a:rPr lang="en-US" dirty="0" err="1"/>
              <a:t>Analizi</a:t>
            </a:r>
            <a:r>
              <a:rPr lang="en-US" dirty="0"/>
              <a:t> (Short Tandem Repeat </a:t>
            </a:r>
            <a:r>
              <a:rPr lang="en-US" dirty="0" err="1"/>
              <a:t>Analizi</a:t>
            </a:r>
            <a:r>
              <a:rPr lang="en-US" dirty="0"/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7E560-0023-ADA6-388A-BD7E880B8CD8}"/>
              </a:ext>
            </a:extLst>
          </p:cNvPr>
          <p:cNvSpPr txBox="1"/>
          <p:nvPr/>
        </p:nvSpPr>
        <p:spPr>
          <a:xfrm>
            <a:off x="450762" y="685800"/>
            <a:ext cx="8083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Yöntem</a:t>
            </a:r>
            <a:endParaRPr lang="tr-TR" dirty="0"/>
          </a:p>
          <a:p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adli</a:t>
            </a:r>
            <a:r>
              <a:rPr lang="en-US" dirty="0"/>
              <a:t> </a:t>
            </a:r>
            <a:r>
              <a:rPr lang="en-US" dirty="0" err="1"/>
              <a:t>vakalarda</a:t>
            </a:r>
            <a:r>
              <a:rPr lang="en-US" dirty="0"/>
              <a:t> </a:t>
            </a:r>
            <a:r>
              <a:rPr lang="en-US" dirty="0" err="1"/>
              <a:t>altın</a:t>
            </a:r>
            <a:r>
              <a:rPr lang="en-US" dirty="0"/>
              <a:t> </a:t>
            </a:r>
            <a:r>
              <a:rPr lang="en-US" dirty="0" err="1"/>
              <a:t>standarttır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genomunda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DNA </a:t>
            </a:r>
            <a:r>
              <a:rPr lang="en-US" dirty="0" err="1"/>
              <a:t>dizilerinin</a:t>
            </a:r>
            <a:r>
              <a:rPr lang="en-US" dirty="0"/>
              <a:t> (2–6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çifti</a:t>
            </a:r>
            <a:r>
              <a:rPr lang="en-US" dirty="0"/>
              <a:t>) </a:t>
            </a:r>
            <a:r>
              <a:rPr lang="en-US" dirty="0" err="1"/>
              <a:t>uzunluk</a:t>
            </a:r>
            <a:r>
              <a:rPr lang="en-US" dirty="0"/>
              <a:t> </a:t>
            </a:r>
            <a:r>
              <a:rPr lang="en-US" dirty="0" err="1"/>
              <a:t>farklarına</a:t>
            </a:r>
            <a:r>
              <a:rPr lang="en-US" dirty="0"/>
              <a:t> </a:t>
            </a:r>
            <a:r>
              <a:rPr lang="en-US" dirty="0" err="1"/>
              <a:t>bakılır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Her </a:t>
            </a:r>
            <a:r>
              <a:rPr lang="en-US" dirty="0" err="1"/>
              <a:t>bireyin</a:t>
            </a:r>
            <a:r>
              <a:rPr lang="en-US" dirty="0"/>
              <a:t> STR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benzersizdir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alanları</a:t>
            </a:r>
            <a:r>
              <a:rPr lang="en-US" dirty="0"/>
              <a:t>:</a:t>
            </a:r>
            <a:endParaRPr lang="tr-TR" dirty="0"/>
          </a:p>
          <a:p>
            <a:r>
              <a:rPr lang="en-US" dirty="0" err="1"/>
              <a:t>Suç</a:t>
            </a:r>
            <a:r>
              <a:rPr lang="en-US" dirty="0"/>
              <a:t> </a:t>
            </a:r>
            <a:r>
              <a:rPr lang="en-US" dirty="0" err="1"/>
              <a:t>mahallindeki</a:t>
            </a:r>
            <a:r>
              <a:rPr lang="en-US" dirty="0"/>
              <a:t>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izlerin</a:t>
            </a:r>
            <a:r>
              <a:rPr lang="en-US" dirty="0"/>
              <a:t> (</a:t>
            </a:r>
            <a:r>
              <a:rPr lang="en-US" dirty="0" err="1"/>
              <a:t>kan</a:t>
            </a:r>
            <a:r>
              <a:rPr lang="en-US" dirty="0"/>
              <a:t>, </a:t>
            </a:r>
            <a:r>
              <a:rPr lang="en-US" dirty="0" err="1"/>
              <a:t>saç</a:t>
            </a:r>
            <a:r>
              <a:rPr lang="en-US" dirty="0"/>
              <a:t>, </a:t>
            </a:r>
            <a:r>
              <a:rPr lang="en-US" dirty="0" err="1"/>
              <a:t>tükürük</a:t>
            </a:r>
            <a:r>
              <a:rPr lang="en-US" dirty="0"/>
              <a:t>, semen) </a:t>
            </a:r>
            <a:r>
              <a:rPr lang="en-US" dirty="0" err="1"/>
              <a:t>eşleştirilmesi</a:t>
            </a:r>
            <a:endParaRPr lang="tr-TR" dirty="0"/>
          </a:p>
          <a:p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tespiti</a:t>
            </a:r>
            <a:endParaRPr lang="tr-TR" dirty="0"/>
          </a:p>
          <a:p>
            <a:r>
              <a:rPr lang="en-US" dirty="0"/>
              <a:t>Baba/</a:t>
            </a:r>
            <a:r>
              <a:rPr lang="en-US" dirty="0" err="1"/>
              <a:t>anne</a:t>
            </a:r>
            <a:r>
              <a:rPr lang="en-US" dirty="0"/>
              <a:t> </a:t>
            </a:r>
            <a:r>
              <a:rPr lang="en-US" dirty="0" err="1"/>
              <a:t>tahlilleri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0F19C-68B8-0777-7EE2-3260F5CA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86" y="3733800"/>
            <a:ext cx="5106988" cy="28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471" y="547116"/>
            <a:ext cx="8168207" cy="6006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16623" y="658368"/>
            <a:ext cx="1871980" cy="1016635"/>
          </a:xfrm>
          <a:prstGeom prst="rect">
            <a:avLst/>
          </a:prstGeom>
          <a:solidFill>
            <a:srgbClr val="6CCFF6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 marR="583565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Arial"/>
                <a:cs typeface="Arial"/>
              </a:rPr>
              <a:t>Tekrarlı dizilerin anatomisi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8120" y="1400555"/>
            <a:ext cx="2004060" cy="3994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latin typeface="Arial"/>
                <a:cs typeface="Arial"/>
              </a:rPr>
              <a:t>Kromozom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159" y="1988820"/>
            <a:ext cx="2002789" cy="1016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36703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Kromozom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lifi lifi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8252" y="3110483"/>
            <a:ext cx="2004060" cy="1015365"/>
          </a:xfrm>
          <a:custGeom>
            <a:avLst/>
            <a:gdLst/>
            <a:ahLst/>
            <a:cxnLst/>
            <a:rect l="l" t="t" r="r" b="b"/>
            <a:pathLst>
              <a:path w="2004059" h="1015364">
                <a:moveTo>
                  <a:pt x="2004059" y="0"/>
                </a:moveTo>
                <a:lnTo>
                  <a:pt x="0" y="0"/>
                </a:lnTo>
                <a:lnTo>
                  <a:pt x="0" y="1014983"/>
                </a:lnTo>
                <a:lnTo>
                  <a:pt x="2004059" y="1014983"/>
                </a:lnTo>
                <a:lnTo>
                  <a:pt x="2004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881" y="3136138"/>
            <a:ext cx="1271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DNA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zinciri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311" y="5804915"/>
            <a:ext cx="7527290" cy="7086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  <a:tabLst>
                <a:tab pos="2834005" algn="l"/>
                <a:tab pos="5577840" algn="l"/>
              </a:tabLst>
            </a:pPr>
            <a:r>
              <a:rPr sz="2000" spc="-20" dirty="0">
                <a:latin typeface="Arial"/>
                <a:cs typeface="Arial"/>
              </a:rPr>
              <a:t>Yan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dizi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5" dirty="0">
                <a:latin typeface="Arial"/>
                <a:cs typeface="Arial"/>
              </a:rPr>
              <a:t>Tekrarlı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dizi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(TTA)</a:t>
            </a:r>
            <a:r>
              <a:rPr sz="1950" spc="-15" baseline="-21367" dirty="0">
                <a:latin typeface="Arial"/>
                <a:cs typeface="Arial"/>
              </a:rPr>
              <a:t>8</a:t>
            </a:r>
            <a:r>
              <a:rPr sz="1950" baseline="-21367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yan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dizi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C467-042B-E00D-0C6E-C30CCDE6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0" y="152400"/>
            <a:ext cx="6395720" cy="984885"/>
          </a:xfrm>
        </p:spPr>
        <p:txBody>
          <a:bodyPr/>
          <a:lstStyle/>
          <a:p>
            <a:r>
              <a:rPr lang="en-US" dirty="0"/>
              <a:t>Y-STR </a:t>
            </a:r>
            <a:r>
              <a:rPr lang="en-US" dirty="0" err="1"/>
              <a:t>Analizi</a:t>
            </a:r>
            <a:br>
              <a:rPr lang="tr-TR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9DDBD-CF6C-D0CF-3CD4-28DDA426C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840" y="1213803"/>
            <a:ext cx="6725920" cy="1661993"/>
          </a:xfrm>
        </p:spPr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kromozomu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STR </a:t>
            </a:r>
            <a:r>
              <a:rPr lang="en-US" dirty="0" err="1"/>
              <a:t>bölgelerine</a:t>
            </a:r>
            <a:r>
              <a:rPr lang="en-US" dirty="0"/>
              <a:t> </a:t>
            </a:r>
            <a:r>
              <a:rPr lang="en-US" dirty="0" err="1"/>
              <a:t>bakılır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erkeklere</a:t>
            </a:r>
            <a:r>
              <a:rPr lang="en-US" dirty="0"/>
              <a:t> </a:t>
            </a:r>
            <a:r>
              <a:rPr lang="en-US" dirty="0" err="1"/>
              <a:t>özgüdir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Aynı</a:t>
            </a:r>
            <a:r>
              <a:rPr lang="en-US" dirty="0"/>
              <a:t> baba </a:t>
            </a:r>
            <a:r>
              <a:rPr lang="en-US" dirty="0" err="1"/>
              <a:t>soyundan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erkeklerde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Y-STR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r>
              <a:rPr lang="en-US" dirty="0"/>
              <a:t>Erkek </a:t>
            </a:r>
            <a:r>
              <a:rPr lang="en-US" dirty="0" err="1"/>
              <a:t>faillerin</a:t>
            </a:r>
            <a:r>
              <a:rPr lang="en-US" dirty="0"/>
              <a:t> </a:t>
            </a:r>
            <a:r>
              <a:rPr lang="en-US" dirty="0" err="1"/>
              <a:t>karışık</a:t>
            </a:r>
            <a:r>
              <a:rPr lang="en-US" dirty="0"/>
              <a:t> </a:t>
            </a:r>
            <a:r>
              <a:rPr lang="en-US" dirty="0" err="1"/>
              <a:t>örneklerde</a:t>
            </a:r>
            <a:r>
              <a:rPr lang="en-US" dirty="0"/>
              <a:t> </a:t>
            </a:r>
            <a:r>
              <a:rPr lang="en-US" dirty="0" err="1"/>
              <a:t>ayrılması</a:t>
            </a:r>
            <a:endParaRPr lang="tr-TR" dirty="0"/>
          </a:p>
          <a:p>
            <a:r>
              <a:rPr lang="en-US" dirty="0"/>
              <a:t>Soy </a:t>
            </a:r>
            <a:r>
              <a:rPr lang="en-US" dirty="0" err="1"/>
              <a:t>bağı</a:t>
            </a:r>
            <a:r>
              <a:rPr lang="en-US" dirty="0"/>
              <a:t> </a:t>
            </a:r>
            <a:r>
              <a:rPr lang="en-US" dirty="0" err="1"/>
              <a:t>analizleri</a:t>
            </a:r>
            <a:r>
              <a:rPr lang="en-US" dirty="0"/>
              <a:t> (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DB64B-3116-3619-E4A4-AD117922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177588"/>
            <a:ext cx="3033713" cy="31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0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61529"/>
            <a:ext cx="7744459" cy="225446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dirty="0">
                <a:latin typeface="Arial"/>
                <a:cs typeface="Arial"/>
              </a:rPr>
              <a:t>PCR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(polimeraz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zincir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tepkimesi)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9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Daha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DNA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yeterlidir</a:t>
            </a:r>
            <a:endParaRPr sz="24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sz="2400" spc="-10" dirty="0">
                <a:latin typeface="Arial"/>
                <a:cs typeface="Arial"/>
              </a:rPr>
              <a:t>DNA’ya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bütün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halde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ihtiyaç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yoktur</a:t>
            </a:r>
            <a:endParaRPr sz="24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Başka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örneklerden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karışması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bütün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sonucu</a:t>
            </a:r>
            <a:endParaRPr sz="2400" dirty="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bozar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13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8.1</a:t>
            </a:r>
            <a:r>
              <a:rPr dirty="0"/>
              <a:t>	DNA</a:t>
            </a:r>
            <a:r>
              <a:rPr spc="-160" dirty="0"/>
              <a:t> </a:t>
            </a:r>
            <a:r>
              <a:rPr dirty="0"/>
              <a:t>parmak</a:t>
            </a:r>
            <a:r>
              <a:rPr spc="-20" dirty="0"/>
              <a:t> </a:t>
            </a:r>
            <a:r>
              <a:rPr dirty="0"/>
              <a:t>izi</a:t>
            </a:r>
            <a:r>
              <a:rPr spc="-25" dirty="0"/>
              <a:t> </a:t>
            </a:r>
            <a:r>
              <a:rPr spc="-10" dirty="0"/>
              <a:t>nedir?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8600" y="1330452"/>
            <a:ext cx="5027930" cy="4156075"/>
            <a:chOff x="4038600" y="1330452"/>
            <a:chExt cx="5027930" cy="415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1361906"/>
              <a:ext cx="5027676" cy="4124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9363" y="1330452"/>
              <a:ext cx="3169920" cy="708660"/>
            </a:xfrm>
            <a:custGeom>
              <a:avLst/>
              <a:gdLst/>
              <a:ahLst/>
              <a:cxnLst/>
              <a:rect l="l" t="t" r="r" b="b"/>
              <a:pathLst>
                <a:path w="3169920" h="708660">
                  <a:moveTo>
                    <a:pt x="3169919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3169919" y="708660"/>
                  </a:lnTo>
                  <a:lnTo>
                    <a:pt x="3169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6217" y="1146809"/>
            <a:ext cx="3846829" cy="4249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512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324610" algn="l"/>
              </a:tabLst>
            </a:pPr>
            <a:r>
              <a:rPr sz="3200" spc="-20" dirty="0">
                <a:latin typeface="Arial"/>
                <a:cs typeface="Arial"/>
              </a:rPr>
              <a:t>FBI,</a:t>
            </a:r>
            <a:r>
              <a:rPr sz="3200" dirty="0">
                <a:latin typeface="Arial"/>
                <a:cs typeface="Arial"/>
              </a:rPr>
              <a:t>	kendi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DNA </a:t>
            </a:r>
            <a:r>
              <a:rPr sz="3200" dirty="0">
                <a:latin typeface="Arial"/>
                <a:cs typeface="Arial"/>
              </a:rPr>
              <a:t>parmak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izi </a:t>
            </a:r>
            <a:r>
              <a:rPr sz="3200" spc="-10" dirty="0">
                <a:latin typeface="Arial"/>
                <a:cs typeface="Arial"/>
              </a:rPr>
              <a:t>kütüphanesinde </a:t>
            </a:r>
            <a:r>
              <a:rPr sz="3200" dirty="0">
                <a:latin typeface="Arial"/>
                <a:cs typeface="Arial"/>
              </a:rPr>
              <a:t>analiz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ve </a:t>
            </a:r>
            <a:r>
              <a:rPr sz="3200" dirty="0">
                <a:latin typeface="Arial"/>
                <a:cs typeface="Arial"/>
              </a:rPr>
              <a:t>karşılaştırma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için, </a:t>
            </a:r>
            <a:r>
              <a:rPr sz="3200" dirty="0" err="1">
                <a:latin typeface="Arial"/>
                <a:cs typeface="Arial"/>
              </a:rPr>
              <a:t>özgün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tekrar </a:t>
            </a:r>
            <a:r>
              <a:rPr sz="3200" dirty="0">
                <a:latin typeface="Arial"/>
                <a:cs typeface="Arial"/>
              </a:rPr>
              <a:t>dizisi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seçmiştir</a:t>
            </a:r>
            <a:endParaRPr sz="3200" dirty="0">
              <a:latin typeface="Arial"/>
              <a:cs typeface="Arial"/>
            </a:endParaRPr>
          </a:p>
          <a:p>
            <a:pPr marL="1155700" marR="5080" lvl="1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Birleşik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DNA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Indeks </a:t>
            </a:r>
            <a:r>
              <a:rPr sz="2400" dirty="0">
                <a:latin typeface="Arial"/>
                <a:cs typeface="Arial"/>
              </a:rPr>
              <a:t>Sistemi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(CODIS)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13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8.1</a:t>
            </a:r>
            <a:r>
              <a:rPr dirty="0"/>
              <a:t>	DNA</a:t>
            </a:r>
            <a:r>
              <a:rPr spc="-160" dirty="0"/>
              <a:t> </a:t>
            </a:r>
            <a:r>
              <a:rPr dirty="0"/>
              <a:t>parmak</a:t>
            </a:r>
            <a:r>
              <a:rPr spc="-20" dirty="0"/>
              <a:t> </a:t>
            </a:r>
            <a:r>
              <a:rPr dirty="0"/>
              <a:t>izi</a:t>
            </a:r>
            <a:r>
              <a:rPr spc="-25" dirty="0"/>
              <a:t> </a:t>
            </a:r>
            <a:r>
              <a:rPr spc="-10" dirty="0"/>
              <a:t>nedir?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59628" y="1356106"/>
            <a:ext cx="1991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lokusu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0523"/>
            <a:ext cx="599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pc="-25" dirty="0"/>
              <a:t>8.2</a:t>
            </a:r>
            <a:r>
              <a:rPr dirty="0"/>
              <a:t>	DNA</a:t>
            </a:r>
            <a:r>
              <a:rPr spc="-150" dirty="0"/>
              <a:t> </a:t>
            </a:r>
            <a:r>
              <a:rPr dirty="0"/>
              <a:t>parmak</a:t>
            </a:r>
            <a:r>
              <a:rPr spc="-25" dirty="0"/>
              <a:t> </a:t>
            </a:r>
            <a:r>
              <a:rPr dirty="0"/>
              <a:t>izi</a:t>
            </a:r>
            <a:r>
              <a:rPr spc="-30" dirty="0"/>
              <a:t> </a:t>
            </a:r>
            <a:r>
              <a:rPr spc="-10" dirty="0"/>
              <a:t>hazırlamak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890" y="1061529"/>
            <a:ext cx="7435215" cy="19970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Örnek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toplama</a:t>
            </a:r>
            <a:endParaRPr sz="32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dirty="0" err="1">
                <a:latin typeface="Arial"/>
                <a:cs typeface="Arial"/>
              </a:rPr>
              <a:t>Araşt</a:t>
            </a:r>
            <a:r>
              <a:rPr lang="tr-TR" sz="2800" dirty="0">
                <a:latin typeface="Arial"/>
                <a:cs typeface="Arial"/>
              </a:rPr>
              <a:t>ı</a:t>
            </a:r>
            <a:r>
              <a:rPr sz="2800" dirty="0" err="1">
                <a:latin typeface="Arial"/>
                <a:cs typeface="Arial"/>
              </a:rPr>
              <a:t>rmacılar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DNA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örneği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bulmak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için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olay </a:t>
            </a:r>
            <a:r>
              <a:rPr sz="2800" dirty="0">
                <a:latin typeface="Arial"/>
                <a:cs typeface="Arial"/>
              </a:rPr>
              <a:t>yerini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araştırır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9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DNA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bulunabilecek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şeyler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olabilir?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11F3C7-17CA-4C19-2216-F0429854C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1650"/>
              </p:ext>
            </p:extLst>
          </p:nvPr>
        </p:nvGraphicFramePr>
        <p:xfrm>
          <a:off x="2209800" y="4114800"/>
          <a:ext cx="45720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1036</Words>
  <Application>Microsoft Office PowerPoint</Application>
  <PresentationFormat>On-screen Show 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DNA parmak izi nedir?</vt:lpstr>
      <vt:lpstr>STR Analizi (Short Tandem Repeat Analizi) </vt:lpstr>
      <vt:lpstr>PowerPoint Presentation</vt:lpstr>
      <vt:lpstr>Y-STR Analizi </vt:lpstr>
      <vt:lpstr>8.1 DNA parmak izi nedir?</vt:lpstr>
      <vt:lpstr>8.1 DNA parmak izi nedir?</vt:lpstr>
      <vt:lpstr>8.2 DNA parmak izi hazırlamak</vt:lpstr>
      <vt:lpstr>8.2 DNA parmak izi hazırlamak</vt:lpstr>
      <vt:lpstr>8.2 DNA parmak izi hazırlamak</vt:lpstr>
      <vt:lpstr>8.2 DNA parmak izi hazırlamak</vt:lpstr>
      <vt:lpstr>8.2 DNA parmak izi hazırlamak</vt:lpstr>
      <vt:lpstr>8.2 DNA parmak izi hazırlamak</vt:lpstr>
      <vt:lpstr>8.2 DNA parmak izi hazırlamak</vt:lpstr>
      <vt:lpstr>Touch DNA (Dokunma DNA'sı</vt:lpstr>
      <vt:lpstr>8.3 Sonuca varmak</vt:lpstr>
      <vt:lpstr>8.3 Sonuca varmak</vt:lpstr>
      <vt:lpstr>8.3 Sonuca varmak</vt:lpstr>
      <vt:lpstr>8.3 Sonuca varmak</vt:lpstr>
      <vt:lpstr>8.3 Sonuca varmak</vt:lpstr>
      <vt:lpstr>8.4 DNA ve delil kuralları</vt:lpstr>
      <vt:lpstr>8.5 DNA profilleri ve aile ilişkileri</vt:lpstr>
      <vt:lpstr>PowerPoint Presentation</vt:lpstr>
      <vt:lpstr>8.6 İnsan harici DNA analizi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Bruce</dc:creator>
  <cp:lastModifiedBy> </cp:lastModifiedBy>
  <cp:revision>1</cp:revision>
  <dcterms:created xsi:type="dcterms:W3CDTF">2025-11-20T06:41:03Z</dcterms:created>
  <dcterms:modified xsi:type="dcterms:W3CDTF">2025-11-20T06:56:21Z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2025-11-20T00:00:00Z</vt:filetime>
  </property>
</Properties>
</file>