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3" d="100"/>
          <a:sy n="153" d="100"/>
        </p:scale>
        <p:origin x="280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D53766-CA64-4BF8-9C68-12DD6A5365E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93E6ED8-4E2D-49C3-9DCB-0BE5577688BF}">
      <dgm:prSet/>
      <dgm:spPr/>
      <dgm:t>
        <a:bodyPr/>
        <a:lstStyle/>
        <a:p>
          <a:r>
            <a:rPr lang="en-US"/>
            <a:t>Çalışmanın özeti (ana mesajlar)Araştırmacılar, enfeksiyon sırasında konak ribozomlarına bağlı proteinleri inceleyerek virüsün vIF4E, vIF4A ve vIF4G-benzeri bileşenlerden oluşan bir vIF4F kompleksi oluşturduğunu ve bunun protein sentezini başlatmada aktif olduğunu ortaya koyuyor.</a:t>
          </a:r>
        </a:p>
      </dgm:t>
    </dgm:pt>
    <dgm:pt modelId="{7585FCC2-1DBC-4379-9434-4122A06DE769}" type="parTrans" cxnId="{177847CF-424F-4406-BC5D-AF929A285DA2}">
      <dgm:prSet/>
      <dgm:spPr/>
      <dgm:t>
        <a:bodyPr/>
        <a:lstStyle/>
        <a:p>
          <a:endParaRPr lang="en-US"/>
        </a:p>
      </dgm:t>
    </dgm:pt>
    <dgm:pt modelId="{564990C7-9149-46DB-BA01-7DA3EC90003B}" type="sibTrans" cxnId="{177847CF-424F-4406-BC5D-AF929A285DA2}">
      <dgm:prSet/>
      <dgm:spPr/>
      <dgm:t>
        <a:bodyPr/>
        <a:lstStyle/>
        <a:p>
          <a:endParaRPr lang="en-US"/>
        </a:p>
      </dgm:t>
    </dgm:pt>
    <dgm:pt modelId="{4F4AD33E-1D02-4BF1-8AF0-D09388EFC39D}">
      <dgm:prSet/>
      <dgm:spPr/>
      <dgm:t>
        <a:bodyPr/>
        <a:lstStyle/>
        <a:p>
          <a:r>
            <a:rPr lang="en-US"/>
            <a:t>Enfeksiyon ilerlerken, ribozom üzerindeki konak eIF4F’nin yerini vIF4F alıyor; böylece hücrenin protein üretimi konak mRNA’larından viral mRNA’lara kaydırılıyor </a:t>
          </a:r>
        </a:p>
      </dgm:t>
    </dgm:pt>
    <dgm:pt modelId="{ADD9E95F-47D9-4F7F-8681-2039273A270D}" type="parTrans" cxnId="{E61396C7-7078-4EB7-B83F-9217B81D3214}">
      <dgm:prSet/>
      <dgm:spPr/>
      <dgm:t>
        <a:bodyPr/>
        <a:lstStyle/>
        <a:p>
          <a:endParaRPr lang="en-US"/>
        </a:p>
      </dgm:t>
    </dgm:pt>
    <dgm:pt modelId="{97A84651-3B11-4EB9-ADFB-30F46FF46C7B}" type="sibTrans" cxnId="{E61396C7-7078-4EB7-B83F-9217B81D3214}">
      <dgm:prSet/>
      <dgm:spPr/>
      <dgm:t>
        <a:bodyPr/>
        <a:lstStyle/>
        <a:p>
          <a:endParaRPr lang="en-US"/>
        </a:p>
      </dgm:t>
    </dgm:pt>
    <dgm:pt modelId="{062D890C-2A7F-4EAB-9F4D-065895476402}">
      <dgm:prSet/>
      <dgm:spPr/>
      <dgm:t>
        <a:bodyPr/>
        <a:lstStyle/>
        <a:p>
          <a:r>
            <a:rPr lang="en-US"/>
            <a:t>Bu bulgular, dev DNA virüslerinin yalnızca konak makineyi “kullanan” değil, ökaryotik yaşama özgü bir çekirdek süreci için kendi fonksiyonel modüllerini de taşıyabildiğini ve bunun evrimsel olarak hücresel sınırını bulanıklaştırdığını gösteriyo</a:t>
          </a:r>
          <a:r>
            <a:rPr lang="tr-TR"/>
            <a:t>r</a:t>
          </a:r>
          <a:endParaRPr lang="en-US"/>
        </a:p>
      </dgm:t>
    </dgm:pt>
    <dgm:pt modelId="{A6B6800C-971A-4DE1-AF63-5AA0E1ED73FE}" type="parTrans" cxnId="{C1DAE868-E10C-4E3D-8C76-5FE0C6787053}">
      <dgm:prSet/>
      <dgm:spPr/>
      <dgm:t>
        <a:bodyPr/>
        <a:lstStyle/>
        <a:p>
          <a:endParaRPr lang="en-US"/>
        </a:p>
      </dgm:t>
    </dgm:pt>
    <dgm:pt modelId="{D0E92774-699A-41A3-9E1C-6C7908660D80}" type="sibTrans" cxnId="{C1DAE868-E10C-4E3D-8C76-5FE0C6787053}">
      <dgm:prSet/>
      <dgm:spPr/>
      <dgm:t>
        <a:bodyPr/>
        <a:lstStyle/>
        <a:p>
          <a:endParaRPr lang="en-US"/>
        </a:p>
      </dgm:t>
    </dgm:pt>
    <dgm:pt modelId="{A52C1BF0-2471-420E-B3F6-E2B61D33C94D}" type="pres">
      <dgm:prSet presAssocID="{19D53766-CA64-4BF8-9C68-12DD6A5365E0}" presName="linear" presStyleCnt="0">
        <dgm:presLayoutVars>
          <dgm:animLvl val="lvl"/>
          <dgm:resizeHandles val="exact"/>
        </dgm:presLayoutVars>
      </dgm:prSet>
      <dgm:spPr/>
    </dgm:pt>
    <dgm:pt modelId="{77ACBE33-3819-440D-B1A3-90ADDBA94286}" type="pres">
      <dgm:prSet presAssocID="{693E6ED8-4E2D-49C3-9DCB-0BE5577688B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A5A6E7B-23B2-4D01-9A62-3859DCCB64C5}" type="pres">
      <dgm:prSet presAssocID="{564990C7-9149-46DB-BA01-7DA3EC90003B}" presName="spacer" presStyleCnt="0"/>
      <dgm:spPr/>
    </dgm:pt>
    <dgm:pt modelId="{8A760E2C-7201-4455-82DF-2C23D8F48277}" type="pres">
      <dgm:prSet presAssocID="{4F4AD33E-1D02-4BF1-8AF0-D09388EFC39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9BAF833-4C60-482A-92B8-398909CF672A}" type="pres">
      <dgm:prSet presAssocID="{97A84651-3B11-4EB9-ADFB-30F46FF46C7B}" presName="spacer" presStyleCnt="0"/>
      <dgm:spPr/>
    </dgm:pt>
    <dgm:pt modelId="{2797DA66-88F4-4F6A-A2A1-A798F2AC02CE}" type="pres">
      <dgm:prSet presAssocID="{062D890C-2A7F-4EAB-9F4D-065895476402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1DAE868-E10C-4E3D-8C76-5FE0C6787053}" srcId="{19D53766-CA64-4BF8-9C68-12DD6A5365E0}" destId="{062D890C-2A7F-4EAB-9F4D-065895476402}" srcOrd="2" destOrd="0" parTransId="{A6B6800C-971A-4DE1-AF63-5AA0E1ED73FE}" sibTransId="{D0E92774-699A-41A3-9E1C-6C7908660D80}"/>
    <dgm:cxn modelId="{3AB637C3-0EE1-4C66-8728-7AC51C94C60D}" type="presOf" srcId="{693E6ED8-4E2D-49C3-9DCB-0BE5577688BF}" destId="{77ACBE33-3819-440D-B1A3-90ADDBA94286}" srcOrd="0" destOrd="0" presId="urn:microsoft.com/office/officeart/2005/8/layout/vList2"/>
    <dgm:cxn modelId="{0A306EC4-2423-48DC-866A-5C9E2F36D0C6}" type="presOf" srcId="{19D53766-CA64-4BF8-9C68-12DD6A5365E0}" destId="{A52C1BF0-2471-420E-B3F6-E2B61D33C94D}" srcOrd="0" destOrd="0" presId="urn:microsoft.com/office/officeart/2005/8/layout/vList2"/>
    <dgm:cxn modelId="{E61396C7-7078-4EB7-B83F-9217B81D3214}" srcId="{19D53766-CA64-4BF8-9C68-12DD6A5365E0}" destId="{4F4AD33E-1D02-4BF1-8AF0-D09388EFC39D}" srcOrd="1" destOrd="0" parTransId="{ADD9E95F-47D9-4F7F-8681-2039273A270D}" sibTransId="{97A84651-3B11-4EB9-ADFB-30F46FF46C7B}"/>
    <dgm:cxn modelId="{177847CF-424F-4406-BC5D-AF929A285DA2}" srcId="{19D53766-CA64-4BF8-9C68-12DD6A5365E0}" destId="{693E6ED8-4E2D-49C3-9DCB-0BE5577688BF}" srcOrd="0" destOrd="0" parTransId="{7585FCC2-1DBC-4379-9434-4122A06DE769}" sibTransId="{564990C7-9149-46DB-BA01-7DA3EC90003B}"/>
    <dgm:cxn modelId="{07DB56D2-5960-4097-AB96-E654B042BF0B}" type="presOf" srcId="{4F4AD33E-1D02-4BF1-8AF0-D09388EFC39D}" destId="{8A760E2C-7201-4455-82DF-2C23D8F48277}" srcOrd="0" destOrd="0" presId="urn:microsoft.com/office/officeart/2005/8/layout/vList2"/>
    <dgm:cxn modelId="{33AEEBE3-EA41-4A0B-B59E-EDB6592ABE0E}" type="presOf" srcId="{062D890C-2A7F-4EAB-9F4D-065895476402}" destId="{2797DA66-88F4-4F6A-A2A1-A798F2AC02CE}" srcOrd="0" destOrd="0" presId="urn:microsoft.com/office/officeart/2005/8/layout/vList2"/>
    <dgm:cxn modelId="{AEF56ECE-444B-40B7-8275-F61666A5C67A}" type="presParOf" srcId="{A52C1BF0-2471-420E-B3F6-E2B61D33C94D}" destId="{77ACBE33-3819-440D-B1A3-90ADDBA94286}" srcOrd="0" destOrd="0" presId="urn:microsoft.com/office/officeart/2005/8/layout/vList2"/>
    <dgm:cxn modelId="{75280384-7F7E-4E43-8E75-81AFD6F1F173}" type="presParOf" srcId="{A52C1BF0-2471-420E-B3F6-E2B61D33C94D}" destId="{4A5A6E7B-23B2-4D01-9A62-3859DCCB64C5}" srcOrd="1" destOrd="0" presId="urn:microsoft.com/office/officeart/2005/8/layout/vList2"/>
    <dgm:cxn modelId="{4F596D2D-A850-47F4-8AFE-13B43FD4D170}" type="presParOf" srcId="{A52C1BF0-2471-420E-B3F6-E2B61D33C94D}" destId="{8A760E2C-7201-4455-82DF-2C23D8F48277}" srcOrd="2" destOrd="0" presId="urn:microsoft.com/office/officeart/2005/8/layout/vList2"/>
    <dgm:cxn modelId="{5E2FE14E-D7E1-4664-BF8B-2D9E5D9B79CE}" type="presParOf" srcId="{A52C1BF0-2471-420E-B3F6-E2B61D33C94D}" destId="{19BAF833-4C60-482A-92B8-398909CF672A}" srcOrd="3" destOrd="0" presId="urn:microsoft.com/office/officeart/2005/8/layout/vList2"/>
    <dgm:cxn modelId="{203C2708-6FE8-4C16-BADF-7D1ECAFE30CC}" type="presParOf" srcId="{A52C1BF0-2471-420E-B3F6-E2B61D33C94D}" destId="{2797DA66-88F4-4F6A-A2A1-A798F2AC02C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ACBE33-3819-440D-B1A3-90ADDBA94286}">
      <dsp:nvSpPr>
        <dsp:cNvPr id="0" name=""/>
        <dsp:cNvSpPr/>
      </dsp:nvSpPr>
      <dsp:spPr>
        <a:xfrm>
          <a:off x="0" y="29280"/>
          <a:ext cx="6432115" cy="14718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Çalışmanın özeti (ana mesajlar)Araştırmacılar, enfeksiyon sırasında konak ribozomlarına bağlı proteinleri inceleyerek virüsün vIF4E, vIF4A ve vIF4G-benzeri bileşenlerden oluşan bir vIF4F kompleksi oluşturduğunu ve bunun protein sentezini başlatmada aktif olduğunu ortaya koyuyor.</a:t>
          </a:r>
        </a:p>
      </dsp:txBody>
      <dsp:txXfrm>
        <a:off x="71850" y="101130"/>
        <a:ext cx="6288415" cy="1328160"/>
      </dsp:txXfrm>
    </dsp:sp>
    <dsp:sp modelId="{8A760E2C-7201-4455-82DF-2C23D8F48277}">
      <dsp:nvSpPr>
        <dsp:cNvPr id="0" name=""/>
        <dsp:cNvSpPr/>
      </dsp:nvSpPr>
      <dsp:spPr>
        <a:xfrm>
          <a:off x="0" y="1550101"/>
          <a:ext cx="6432115" cy="14718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Enfeksiyon ilerlerken, ribozom üzerindeki konak eIF4F’nin yerini vIF4F alıyor; böylece hücrenin protein üretimi konak mRNA’larından viral mRNA’lara kaydırılıyor </a:t>
          </a:r>
        </a:p>
      </dsp:txBody>
      <dsp:txXfrm>
        <a:off x="71850" y="1621951"/>
        <a:ext cx="6288415" cy="1328160"/>
      </dsp:txXfrm>
    </dsp:sp>
    <dsp:sp modelId="{2797DA66-88F4-4F6A-A2A1-A798F2AC02CE}">
      <dsp:nvSpPr>
        <dsp:cNvPr id="0" name=""/>
        <dsp:cNvSpPr/>
      </dsp:nvSpPr>
      <dsp:spPr>
        <a:xfrm>
          <a:off x="0" y="3070921"/>
          <a:ext cx="6432115" cy="14718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Bu bulgular, dev DNA virüslerinin yalnızca konak makineyi “kullanan” değil, ökaryotik yaşama özgü bir çekirdek süreci için kendi fonksiyonel modüllerini de taşıyabildiğini ve bunun evrimsel olarak hücresel sınırını bulanıklaştırdığını gösteriyo</a:t>
          </a:r>
          <a:r>
            <a:rPr lang="tr-TR" sz="1700" kern="1200"/>
            <a:t>r</a:t>
          </a:r>
          <a:endParaRPr lang="en-US" sz="1700" kern="1200"/>
        </a:p>
      </dsp:txBody>
      <dsp:txXfrm>
        <a:off x="71850" y="3142771"/>
        <a:ext cx="6288415" cy="1328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DEF21-4D79-F00C-5579-6B88FC33EE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C8C6FE-A7DA-C2F3-5E53-6246DD3EF1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02FFF2-3448-6A6D-9A15-ABC2277FF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9D6B-7A5C-49F2-86F6-C8975AF47F6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CF5D92-DF0D-77E3-EE4B-F177BBBD6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64B998-8302-6F12-04C4-3D253B8D8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DAC3-39D6-41A8-9BAF-EC91F11F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520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CDE84-BE47-E88B-3CD5-41E16CC6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5990E5-A47E-C8A6-417A-7572FC18A0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A8D76A-1EDA-3DEE-CBAA-EA59EE3B0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9D6B-7A5C-49F2-86F6-C8975AF47F6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0E8E89-1F50-30A5-2637-182A1C6D5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8D68B-E61D-F77B-86E3-CE9BD2CD4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DAC3-39D6-41A8-9BAF-EC91F11F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51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3857F0-20CF-ADB2-B1AA-41FB71083D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0FE2BA-03BB-B59B-ED05-F5DCECC69F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C77824-D40B-4B6B-F14C-47EEC7138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9D6B-7A5C-49F2-86F6-C8975AF47F6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EDC41A-2947-FAD2-5B7B-949B2D342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43BACA-369E-9B43-F4D9-1BEA2EE49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DAC3-39D6-41A8-9BAF-EC91F11F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364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4B0B2-A114-DD76-3AD1-EF8E58212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AE5FB-11D2-D8B0-47C4-994CE47E02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12287D-FCD7-4E2E-808E-D880BA1F9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9D6B-7A5C-49F2-86F6-C8975AF47F6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EB8F4D-26FC-B1B6-09A8-4ECBAE575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A6B2E-9BCE-3A1E-A734-553AD2C6D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DAC3-39D6-41A8-9BAF-EC91F11F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500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62C35-2AA5-71CE-0B2F-DFE882405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F791AF-14DA-EF38-564A-57A93BDCAD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06D628-BD6E-59BF-5CA9-34A6F1EEE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9D6B-7A5C-49F2-86F6-C8975AF47F6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7EE0A2-476E-4F02-74A1-AC55FA7FE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921D6-ACDB-BF3C-6876-95E6A6A09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DAC3-39D6-41A8-9BAF-EC91F11F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078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23702-790C-B9FE-85F6-5200D6ECC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9EFDD-CC37-2472-6E14-2AC3BFC336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412046-5570-3D4D-BF51-2114465699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92BFB8-FBB7-1634-2AC2-8D171D4D0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9D6B-7A5C-49F2-86F6-C8975AF47F6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218DE6-1DA1-C7AA-6EBA-65E4DB0B7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1DEEBB-D7E6-BB82-70A8-12A68469A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DAC3-39D6-41A8-9BAF-EC91F11F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232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21EAD-2B04-6C89-7035-742C41559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560041-49DB-351F-E399-58AFC5C07B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03B453-929E-32E7-5D9E-C94D606F9F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BFEFEE-98EA-455A-7EB4-D92016F5CA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28545D-CE3D-3A2C-1774-334AF350C7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07F17-79B0-934F-C7C4-F22C7FDBB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9D6B-7A5C-49F2-86F6-C8975AF47F6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446334-25F9-D874-A774-F99306B82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BA5395-D724-B83C-380C-B9C251F1F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DAC3-39D6-41A8-9BAF-EC91F11F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018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8BEF1-4DF3-DE9B-3244-7DEEBFFB4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81B6D6-CE1B-204A-7E49-3216088E1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9D6B-7A5C-49F2-86F6-C8975AF47F6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45CF8D-81FF-8545-5DA1-D3EFBDC0B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199485-C04A-C2F6-DD86-DAA67D3C5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DAC3-39D6-41A8-9BAF-EC91F11F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151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593163-F415-7A17-3C12-010C2421D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9D6B-7A5C-49F2-86F6-C8975AF47F6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05C5D0-BD83-828C-43C2-03A4DA17E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1194F1-0227-644C-DCB1-4D6095816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DAC3-39D6-41A8-9BAF-EC91F11F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187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44C27-2796-66F9-D681-79291F482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8DB63-C849-1529-7714-633221A64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AA469A-AD18-6A58-CF4E-BA267BA9BF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B2CA99-9431-7F0C-B9D8-6BED0AB33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9D6B-7A5C-49F2-86F6-C8975AF47F6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436E1C-D531-9F9B-6301-91026980E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AE2E91-FB9D-0383-FADC-9D46FBB51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DAC3-39D6-41A8-9BAF-EC91F11F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711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975B8-B8CB-15D8-4AF2-BA8B1A811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8BC1E9-96CD-7288-F5D5-F481178866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984E5A-7A23-C301-0921-8729053D5F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4165EF-B441-D8B6-68A7-BE8515FA0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9D6B-7A5C-49F2-86F6-C8975AF47F6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31DEB2-3CF3-D606-C465-881C16C8E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3ABF1D-0E6D-E504-855C-03FA868E2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DAC3-39D6-41A8-9BAF-EC91F11F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766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95153E-1BCF-2817-34B7-F8D543B81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306E0E-A9A0-C07D-55B1-5A7FE7BAC2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6E3154-C256-4CFD-0F79-C142486AA2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C9D6B-7A5C-49F2-86F6-C8975AF47F6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C31EC-D661-2B77-6097-C9C8FF7109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4BBB0A-4835-D344-794E-CA9753EBB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6DAC3-39D6-41A8-9BAF-EC91F11F6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89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848BB23-551E-8998-7A51-9EB7747C8C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78" y="81419"/>
            <a:ext cx="5388429" cy="660748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2E86852-7030-4FED-0B36-E00A29E33946}"/>
              </a:ext>
            </a:extLst>
          </p:cNvPr>
          <p:cNvSpPr txBox="1"/>
          <p:nvPr/>
        </p:nvSpPr>
        <p:spPr>
          <a:xfrm>
            <a:off x="5630522" y="140576"/>
            <a:ext cx="6269203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Bu </a:t>
            </a:r>
            <a:r>
              <a:rPr lang="en-US" dirty="0" err="1"/>
              <a:t>yayın</a:t>
            </a:r>
            <a:r>
              <a:rPr lang="en-US" dirty="0"/>
              <a:t> dev DNA </a:t>
            </a:r>
            <a:r>
              <a:rPr lang="en-US" dirty="0" err="1"/>
              <a:t>virüslerinin</a:t>
            </a:r>
            <a:r>
              <a:rPr lang="en-US" dirty="0"/>
              <a:t> (giant DNA viruses; </a:t>
            </a:r>
            <a:r>
              <a:rPr lang="en-US" dirty="0" err="1"/>
              <a:t>ör</a:t>
            </a:r>
            <a:r>
              <a:rPr lang="en-US" dirty="0"/>
              <a:t>. </a:t>
            </a:r>
            <a:r>
              <a:rPr lang="en-US" dirty="0" err="1"/>
              <a:t>mimivirus</a:t>
            </a:r>
            <a:r>
              <a:rPr lang="en-US" dirty="0"/>
              <a:t>), </a:t>
            </a:r>
            <a:endParaRPr lang="tr-TR" dirty="0"/>
          </a:p>
          <a:p>
            <a:r>
              <a:rPr lang="en-US" dirty="0" err="1"/>
              <a:t>ökaryotlarda</a:t>
            </a:r>
            <a:r>
              <a:rPr lang="en-US" dirty="0"/>
              <a:t> protein </a:t>
            </a:r>
            <a:r>
              <a:rPr lang="en-US" dirty="0" err="1"/>
              <a:t>sentezinin</a:t>
            </a:r>
            <a:r>
              <a:rPr lang="en-US" dirty="0"/>
              <a:t> “</a:t>
            </a:r>
            <a:r>
              <a:rPr lang="en-US" dirty="0" err="1"/>
              <a:t>imza</a:t>
            </a:r>
            <a:r>
              <a:rPr lang="en-US" dirty="0"/>
              <a:t>” </a:t>
            </a:r>
            <a:r>
              <a:rPr lang="en-US" dirty="0" err="1"/>
              <a:t>başlangıç</a:t>
            </a:r>
            <a:r>
              <a:rPr lang="en-US" dirty="0"/>
              <a:t> </a:t>
            </a:r>
            <a:r>
              <a:rPr lang="en-US" dirty="0" err="1"/>
              <a:t>mekanizması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eIF4F’ye </a:t>
            </a:r>
            <a:r>
              <a:rPr lang="en-US" dirty="0" err="1"/>
              <a:t>benzer</a:t>
            </a:r>
            <a:r>
              <a:rPr lang="en-US" dirty="0"/>
              <a:t> </a:t>
            </a:r>
            <a:r>
              <a:rPr lang="en-US" dirty="0" err="1"/>
              <a:t>işlevsel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çeviri</a:t>
            </a:r>
            <a:r>
              <a:rPr lang="en-US" dirty="0"/>
              <a:t> </a:t>
            </a:r>
            <a:r>
              <a:rPr lang="en-US" dirty="0" err="1"/>
              <a:t>başlatma</a:t>
            </a:r>
            <a:r>
              <a:rPr lang="en-US" dirty="0"/>
              <a:t> </a:t>
            </a:r>
            <a:r>
              <a:rPr lang="en-US" dirty="0" err="1"/>
              <a:t>kompleksi</a:t>
            </a:r>
            <a:r>
              <a:rPr lang="en-US" dirty="0"/>
              <a:t> (vIF4F) </a:t>
            </a:r>
            <a:r>
              <a:rPr lang="en-US" dirty="0" err="1"/>
              <a:t>kodladığını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enfeksiyon</a:t>
            </a:r>
            <a:r>
              <a:rPr lang="en-US" dirty="0"/>
              <a:t> </a:t>
            </a:r>
            <a:r>
              <a:rPr lang="en-US" dirty="0" err="1"/>
              <a:t>sırasında</a:t>
            </a:r>
            <a:r>
              <a:rPr lang="en-US" dirty="0"/>
              <a:t> konak eIF4F’nin </a:t>
            </a:r>
            <a:r>
              <a:rPr lang="en-US" dirty="0" err="1"/>
              <a:t>yerini</a:t>
            </a:r>
            <a:r>
              <a:rPr lang="en-US" dirty="0"/>
              <a:t> </a:t>
            </a:r>
            <a:r>
              <a:rPr lang="en-US" dirty="0" err="1"/>
              <a:t>alarak</a:t>
            </a:r>
            <a:r>
              <a:rPr lang="en-US" dirty="0"/>
              <a:t> viral protein </a:t>
            </a:r>
            <a:r>
              <a:rPr lang="en-US" dirty="0" err="1"/>
              <a:t>sentezini</a:t>
            </a:r>
            <a:r>
              <a:rPr lang="en-US" dirty="0"/>
              <a:t> </a:t>
            </a:r>
            <a:r>
              <a:rPr lang="en-US" dirty="0" err="1"/>
              <a:t>yönettiğini</a:t>
            </a:r>
            <a:r>
              <a:rPr lang="en-US" dirty="0"/>
              <a:t> </a:t>
            </a:r>
            <a:r>
              <a:rPr lang="en-US" dirty="0" err="1"/>
              <a:t>gösteriyor</a:t>
            </a:r>
            <a:r>
              <a:rPr lang="en-US" dirty="0"/>
              <a:t>.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77AEC444-094E-0AAD-1CA9-B42796F2A5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0633642"/>
              </p:ext>
            </p:extLst>
          </p:nvPr>
        </p:nvGraphicFramePr>
        <p:xfrm>
          <a:off x="5549030" y="1997839"/>
          <a:ext cx="6432115" cy="4572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38303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139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 </dc:creator>
  <cp:lastModifiedBy> </cp:lastModifiedBy>
  <cp:revision>1</cp:revision>
  <dcterms:created xsi:type="dcterms:W3CDTF">2026-02-23T08:05:50Z</dcterms:created>
  <dcterms:modified xsi:type="dcterms:W3CDTF">2026-02-23T08:13:13Z</dcterms:modified>
</cp:coreProperties>
</file>