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59" r:id="rId3"/>
    <p:sldId id="289" r:id="rId4"/>
    <p:sldId id="312" r:id="rId5"/>
    <p:sldId id="280" r:id="rId6"/>
    <p:sldId id="285" r:id="rId7"/>
    <p:sldId id="307" r:id="rId8"/>
    <p:sldId id="292" r:id="rId9"/>
    <p:sldId id="257" r:id="rId10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322" autoAdjust="0"/>
    <p:restoredTop sz="85837" autoAdjust="0"/>
  </p:normalViewPr>
  <p:slideViewPr>
    <p:cSldViewPr snapToGrid="0">
      <p:cViewPr varScale="1">
        <p:scale>
          <a:sx n="66" d="100"/>
          <a:sy n="66" d="100"/>
        </p:scale>
        <p:origin x="72" y="15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E593A0B-306D-444F-8852-2559884DCCD7}" type="datetimeFigureOut">
              <a:rPr lang="tr-TR" smtClean="0"/>
              <a:t>9.12.2025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B268BF8-0A8C-4E12-858D-86DCFA2225A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34716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268BF8-0A8C-4E12-858D-86DCFA2225AF}" type="slidenum">
              <a:rPr lang="tr-TR" smtClean="0"/>
              <a:t>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8094823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Tx/>
              <a:buChar char="-"/>
            </a:pPr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268BF8-0A8C-4E12-858D-86DCFA2225AF}" type="slidenum">
              <a:rPr lang="tr-TR" smtClean="0"/>
              <a:t>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8193392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268BF8-0A8C-4E12-858D-86DCFA2225AF}" type="slidenum">
              <a:rPr lang="tr-TR" smtClean="0"/>
              <a:t>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6087271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268BF8-0A8C-4E12-858D-86DCFA2225AF}" type="slidenum">
              <a:rPr lang="tr-TR" smtClean="0"/>
              <a:t>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2526228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268BF8-0A8C-4E12-858D-86DCFA2225AF}" type="slidenum">
              <a:rPr lang="tr-TR" smtClean="0"/>
              <a:t>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1850389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Tx/>
              <a:buChar char="-"/>
            </a:pPr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268BF8-0A8C-4E12-858D-86DCFA2225AF}" type="slidenum">
              <a:rPr lang="tr-TR" smtClean="0"/>
              <a:t>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6183993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>
              <a:effectLst/>
              <a:latin typeface="Times New Roman"/>
              <a:cs typeface="Times New Roman"/>
            </a:endParaRP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268BF8-0A8C-4E12-858D-86DCFA2225AF}" type="slidenum">
              <a:rPr lang="tr-TR" smtClean="0"/>
              <a:t>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8073676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268BF8-0A8C-4E12-858D-86DCFA2225AF}" type="slidenum">
              <a:rPr lang="tr-TR" smtClean="0"/>
              <a:t>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7280351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268BF8-0A8C-4E12-858D-86DCFA2225AF}" type="slidenum">
              <a:rPr lang="tr-TR" smtClean="0"/>
              <a:t>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128860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46F04-9E79-4182-A178-F1CFE6EEEB65}" type="datetimeFigureOut">
              <a:rPr lang="tr-TR" smtClean="0"/>
              <a:t>9.12.2025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0D367B-7F85-4B35-916C-5090F26FFB8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977488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46F04-9E79-4182-A178-F1CFE6EEEB65}" type="datetimeFigureOut">
              <a:rPr lang="tr-TR" smtClean="0"/>
              <a:t>9.12.2025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0D367B-7F85-4B35-916C-5090F26FFB8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328106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46F04-9E79-4182-A178-F1CFE6EEEB65}" type="datetimeFigureOut">
              <a:rPr lang="tr-TR" smtClean="0"/>
              <a:t>9.12.2025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0D367B-7F85-4B35-916C-5090F26FFB8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707257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46F04-9E79-4182-A178-F1CFE6EEEB65}" type="datetimeFigureOut">
              <a:rPr lang="tr-TR" smtClean="0"/>
              <a:t>9.12.2025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0D367B-7F85-4B35-916C-5090F26FFB8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886535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46F04-9E79-4182-A178-F1CFE6EEEB65}" type="datetimeFigureOut">
              <a:rPr lang="tr-TR" smtClean="0"/>
              <a:t>9.12.2025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0D367B-7F85-4B35-916C-5090F26FFB8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983609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46F04-9E79-4182-A178-F1CFE6EEEB65}" type="datetimeFigureOut">
              <a:rPr lang="tr-TR" smtClean="0"/>
              <a:t>9.12.2025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0D367B-7F85-4B35-916C-5090F26FFB8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380075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46F04-9E79-4182-A178-F1CFE6EEEB65}" type="datetimeFigureOut">
              <a:rPr lang="tr-TR" smtClean="0"/>
              <a:t>9.12.2025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0D367B-7F85-4B35-916C-5090F26FFB8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04398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46F04-9E79-4182-A178-F1CFE6EEEB65}" type="datetimeFigureOut">
              <a:rPr lang="tr-TR" smtClean="0"/>
              <a:t>9.12.2025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0D367B-7F85-4B35-916C-5090F26FFB8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59569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46F04-9E79-4182-A178-F1CFE6EEEB65}" type="datetimeFigureOut">
              <a:rPr lang="tr-TR" smtClean="0"/>
              <a:t>9.12.2025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0D367B-7F85-4B35-916C-5090F26FFB8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412172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46F04-9E79-4182-A178-F1CFE6EEEB65}" type="datetimeFigureOut">
              <a:rPr lang="tr-TR" smtClean="0"/>
              <a:t>9.12.2025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0D367B-7F85-4B35-916C-5090F26FFB8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901056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46F04-9E79-4182-A178-F1CFE6EEEB65}" type="datetimeFigureOut">
              <a:rPr lang="tr-TR" smtClean="0"/>
              <a:t>9.12.2025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0D367B-7F85-4B35-916C-5090F26FFB8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898584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B46F04-9E79-4182-A178-F1CFE6EEEB65}" type="datetimeFigureOut">
              <a:rPr lang="tr-TR" smtClean="0"/>
              <a:t>9.12.2025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0D367B-7F85-4B35-916C-5090F26FFB8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30463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wikizeroo.net/index.php?q=aHR0cHM6Ly9lbi53aWtpcGVkaWEub3JnL3dpa2kvQ29vbWFzc2llX0JyaWxsaWFudF9CbHVl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sz="4400" b="1" dirty="0">
                <a:solidFill>
                  <a:srgbClr val="FF0000"/>
                </a:solidFill>
              </a:rPr>
              <a:t>SODYUM DODESİL SÜLFAT POLİAKRİLAMİD JEL ELEKTROFOREZİ</a:t>
            </a:r>
          </a:p>
        </p:txBody>
      </p:sp>
    </p:spTree>
    <p:extLst>
      <p:ext uri="{BB962C8B-B14F-4D97-AF65-F5344CB8AC3E}">
        <p14:creationId xmlns:p14="http://schemas.microsoft.com/office/powerpoint/2010/main" val="31508539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566070" y="229042"/>
            <a:ext cx="10515600" cy="1325563"/>
          </a:xfrm>
        </p:spPr>
        <p:txBody>
          <a:bodyPr>
            <a:normAutofit/>
          </a:bodyPr>
          <a:lstStyle/>
          <a:p>
            <a:r>
              <a:rPr lang="tr-TR" sz="3600" b="1" dirty="0">
                <a:solidFill>
                  <a:srgbClr val="FF0000"/>
                </a:solidFill>
              </a:rPr>
              <a:t>ELEKTROFOREZ 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282601" y="1530780"/>
            <a:ext cx="10515600" cy="4351338"/>
          </a:xfrm>
        </p:spPr>
        <p:txBody>
          <a:bodyPr/>
          <a:lstStyle/>
          <a:p>
            <a:pPr marL="228600" lvl="2">
              <a:spcBef>
                <a:spcPts val="1000"/>
              </a:spcBef>
            </a:pPr>
            <a:r>
              <a:rPr lang="en-US" sz="2400" dirty="0" err="1"/>
              <a:t>Elektroforez</a:t>
            </a:r>
            <a:r>
              <a:rPr lang="en-US" sz="2400" dirty="0"/>
              <a:t>, </a:t>
            </a:r>
            <a:r>
              <a:rPr lang="en-US" sz="2400" dirty="0" err="1"/>
              <a:t>yüklu</a:t>
            </a:r>
            <a:r>
              <a:rPr lang="en-US" sz="2400" dirty="0"/>
              <a:t>̈ </a:t>
            </a:r>
            <a:r>
              <a:rPr lang="en-US" sz="2400" dirty="0" err="1"/>
              <a:t>moleküllerin</a:t>
            </a:r>
            <a:r>
              <a:rPr lang="en-US" sz="2400" dirty="0"/>
              <a:t> </a:t>
            </a:r>
            <a:r>
              <a:rPr lang="en-US" sz="2400" dirty="0" err="1"/>
              <a:t>bir</a:t>
            </a:r>
            <a:r>
              <a:rPr lang="en-US" sz="2400" dirty="0"/>
              <a:t> </a:t>
            </a:r>
            <a:r>
              <a:rPr lang="en-US" sz="2400" dirty="0" err="1"/>
              <a:t>elektriksel</a:t>
            </a:r>
            <a:r>
              <a:rPr lang="en-US" sz="2400" dirty="0"/>
              <a:t> </a:t>
            </a:r>
            <a:r>
              <a:rPr lang="en-US" sz="2400" dirty="0" err="1"/>
              <a:t>alandaki</a:t>
            </a:r>
            <a:r>
              <a:rPr lang="en-US" sz="2400" dirty="0"/>
              <a:t> </a:t>
            </a:r>
            <a:r>
              <a:rPr lang="en-US" sz="2400" dirty="0" err="1"/>
              <a:t>hareketlerinin</a:t>
            </a:r>
            <a:r>
              <a:rPr lang="en-US" sz="2400" dirty="0"/>
              <a:t> </a:t>
            </a:r>
            <a:r>
              <a:rPr lang="en-US" sz="2400" dirty="0" err="1"/>
              <a:t>izlendiği</a:t>
            </a:r>
            <a:r>
              <a:rPr lang="en-US" sz="2400" dirty="0"/>
              <a:t> </a:t>
            </a:r>
            <a:r>
              <a:rPr lang="en-US" sz="2400" dirty="0" err="1"/>
              <a:t>tekniğe</a:t>
            </a:r>
            <a:r>
              <a:rPr lang="en-US" sz="2400" dirty="0"/>
              <a:t> </a:t>
            </a:r>
            <a:r>
              <a:rPr lang="en-US" sz="2400" dirty="0" err="1"/>
              <a:t>verilen</a:t>
            </a:r>
            <a:r>
              <a:rPr lang="en-US" sz="2400" dirty="0"/>
              <a:t> </a:t>
            </a:r>
            <a:r>
              <a:rPr lang="en-US" sz="2400" dirty="0" err="1"/>
              <a:t>isimdir</a:t>
            </a:r>
            <a:r>
              <a:rPr lang="en-US" sz="2400" dirty="0"/>
              <a:t>.</a:t>
            </a:r>
            <a:endParaRPr lang="tr-TR" altLang="tr-TR" sz="2400" dirty="0">
              <a:solidFill>
                <a:srgbClr val="212121"/>
              </a:solidFill>
            </a:endParaRPr>
          </a:p>
          <a:p>
            <a:pPr marL="228600" lvl="2">
              <a:spcBef>
                <a:spcPts val="1000"/>
              </a:spcBef>
            </a:pPr>
            <a:r>
              <a:rPr lang="tr-TR" altLang="tr-TR" sz="2400" dirty="0">
                <a:solidFill>
                  <a:srgbClr val="212121"/>
                </a:solidFill>
              </a:rPr>
              <a:t>Yüklü parçacıklar, göç hızlarındaki farklılıklara göre birbirlerinden ayrılır. </a:t>
            </a:r>
            <a:endParaRPr lang="tr-TR" sz="2400" dirty="0"/>
          </a:p>
          <a:p>
            <a:r>
              <a:rPr lang="tr-TR" altLang="tr-TR" sz="2400" dirty="0">
                <a:solidFill>
                  <a:srgbClr val="212121"/>
                </a:solidFill>
              </a:rPr>
              <a:t>Biyokimya, adli kimya, genetik, moleküler biyoloji ve </a:t>
            </a:r>
            <a:r>
              <a:rPr lang="tr-TR" altLang="tr-TR" sz="2400" dirty="0" err="1">
                <a:solidFill>
                  <a:srgbClr val="212121"/>
                </a:solidFill>
              </a:rPr>
              <a:t>biyoteknolojide</a:t>
            </a:r>
            <a:r>
              <a:rPr lang="tr-TR" altLang="tr-TR" sz="2400" dirty="0">
                <a:solidFill>
                  <a:srgbClr val="212121"/>
                </a:solidFill>
              </a:rPr>
              <a:t> kullanılır</a:t>
            </a:r>
            <a:r>
              <a:rPr lang="tr-TR" altLang="tr-TR" sz="2400" dirty="0"/>
              <a:t>.</a:t>
            </a:r>
            <a:r>
              <a:rPr lang="tr-TR" altLang="tr-TR" sz="2400" dirty="0">
                <a:solidFill>
                  <a:srgbClr val="212121"/>
                </a:solidFill>
              </a:rPr>
              <a:t> </a:t>
            </a:r>
          </a:p>
          <a:p>
            <a:r>
              <a:rPr lang="tr-TR" sz="2400" dirty="0"/>
              <a:t>Protein molekülleri içeren çözeltiye elektrik alan uygulanır.</a:t>
            </a:r>
          </a:p>
          <a:p>
            <a:r>
              <a:rPr lang="tr-TR" sz="2400" dirty="0"/>
              <a:t>Proteinlerin hareketi, net yüklerine, boyutlarına ve şekillerine bağlı olarak değişir.</a:t>
            </a:r>
            <a:r>
              <a:rPr lang="en-US" sz="2400" b="1" i="1" dirty="0">
                <a:solidFill>
                  <a:srgbClr val="0070C0"/>
                </a:solidFill>
              </a:rPr>
              <a:t> </a:t>
            </a:r>
            <a:endParaRPr lang="tr-TR" sz="2400" b="1" i="1" dirty="0">
              <a:solidFill>
                <a:srgbClr val="0070C0"/>
              </a:solidFill>
            </a:endParaRPr>
          </a:p>
          <a:p>
            <a:r>
              <a:rPr lang="tr-TR" sz="2400" dirty="0"/>
              <a:t>Sodyum </a:t>
            </a:r>
            <a:r>
              <a:rPr lang="tr-TR" sz="2400" dirty="0" err="1"/>
              <a:t>dodesil</a:t>
            </a:r>
            <a:r>
              <a:rPr lang="tr-TR" sz="2400" dirty="0"/>
              <a:t> sülfat </a:t>
            </a:r>
            <a:r>
              <a:rPr lang="tr-TR" sz="2400" dirty="0" err="1"/>
              <a:t>poliakrilamid</a:t>
            </a:r>
            <a:r>
              <a:rPr lang="tr-TR" sz="2400" dirty="0"/>
              <a:t> jel </a:t>
            </a:r>
            <a:r>
              <a:rPr lang="tr-TR" sz="2400" dirty="0" err="1"/>
              <a:t>elektroforezi</a:t>
            </a:r>
            <a:r>
              <a:rPr lang="tr-TR" sz="2400" dirty="0"/>
              <a:t> (SDS-PAGE)</a:t>
            </a:r>
            <a:r>
              <a:rPr lang="tr-TR" sz="2400" i="1" dirty="0"/>
              <a:t> rutin protein analizlerinde çığır açmıştır.</a:t>
            </a:r>
          </a:p>
          <a:p>
            <a:r>
              <a:rPr lang="tr-TR" sz="2400" dirty="0"/>
              <a:t>SDS-PAGE </a:t>
            </a:r>
            <a:r>
              <a:rPr lang="tr-TR" sz="2400" dirty="0" err="1"/>
              <a:t>yönteminde</a:t>
            </a:r>
            <a:r>
              <a:rPr lang="tr-TR" sz="2400" dirty="0"/>
              <a:t> proteinlerin </a:t>
            </a:r>
            <a:r>
              <a:rPr lang="tr-TR" sz="2400" dirty="0" err="1"/>
              <a:t>içinde</a:t>
            </a:r>
            <a:r>
              <a:rPr lang="tr-TR" sz="2400" dirty="0"/>
              <a:t> hareket </a:t>
            </a:r>
            <a:r>
              <a:rPr lang="tr-TR" sz="2400" dirty="0" err="1"/>
              <a:t>ettiği</a:t>
            </a:r>
            <a:r>
              <a:rPr lang="tr-TR" sz="2400" dirty="0"/>
              <a:t> ortam olarak </a:t>
            </a:r>
            <a:r>
              <a:rPr lang="tr-TR" sz="2400" dirty="0" err="1"/>
              <a:t>çok</a:t>
            </a:r>
            <a:r>
              <a:rPr lang="tr-TR" sz="2400" dirty="0"/>
              <a:t> sayıda </a:t>
            </a:r>
            <a:r>
              <a:rPr lang="tr-TR" sz="2400" dirty="0" err="1"/>
              <a:t>çapraz</a:t>
            </a:r>
            <a:r>
              <a:rPr lang="tr-TR" sz="2400" dirty="0"/>
              <a:t> </a:t>
            </a:r>
            <a:r>
              <a:rPr lang="tr-TR" sz="2400" dirty="0" err="1"/>
              <a:t>bağı</a:t>
            </a:r>
            <a:r>
              <a:rPr lang="tr-TR" sz="2400" dirty="0"/>
              <a:t> bulunan </a:t>
            </a:r>
            <a:r>
              <a:rPr lang="tr-TR" sz="2400" dirty="0" err="1"/>
              <a:t>poliakrilamit</a:t>
            </a:r>
            <a:r>
              <a:rPr lang="tr-TR" sz="2400" dirty="0"/>
              <a:t> jel kullanılır. </a:t>
            </a:r>
          </a:p>
          <a:p>
            <a:endParaRPr lang="tr-TR" altLang="tr-TR" sz="1600" dirty="0"/>
          </a:p>
          <a:p>
            <a:endParaRPr lang="en-US" dirty="0"/>
          </a:p>
        </p:txBody>
      </p:sp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0" y="136267"/>
            <a:ext cx="68930" cy="184666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altLang="tr-TR" sz="1200" b="0" i="0" u="none" strike="noStrike" cap="none" normalizeH="0" baseline="0" dirty="0">
                <a:ln>
                  <a:noFill/>
                </a:ln>
                <a:solidFill>
                  <a:srgbClr val="212121"/>
                </a:solidFill>
                <a:effectLst/>
                <a:latin typeface="inherit"/>
              </a:rPr>
              <a:t>.</a:t>
            </a:r>
            <a:r>
              <a:rPr kumimoji="0" lang="tr-TR" altLang="tr-TR" sz="9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0" lang="tr-TR" altLang="tr-T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50508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/>
          <p:cNvSpPr>
            <a:spLocks noGrp="1"/>
          </p:cNvSpPr>
          <p:nvPr>
            <p:ph type="title"/>
          </p:nvPr>
        </p:nvSpPr>
        <p:spPr>
          <a:xfrm>
            <a:off x="600086" y="331104"/>
            <a:ext cx="10515600" cy="1325563"/>
          </a:xfrm>
        </p:spPr>
        <p:txBody>
          <a:bodyPr/>
          <a:lstStyle/>
          <a:p>
            <a:r>
              <a:rPr lang="tr-TR" dirty="0">
                <a:solidFill>
                  <a:srgbClr val="FF0000"/>
                </a:solidFill>
              </a:rPr>
              <a:t>Sodyum </a:t>
            </a:r>
            <a:r>
              <a:rPr lang="tr-TR" dirty="0" err="1">
                <a:solidFill>
                  <a:srgbClr val="FF0000"/>
                </a:solidFill>
              </a:rPr>
              <a:t>dodesil</a:t>
            </a:r>
            <a:r>
              <a:rPr lang="tr-TR" dirty="0">
                <a:solidFill>
                  <a:srgbClr val="FF0000"/>
                </a:solidFill>
              </a:rPr>
              <a:t> sülfat (SDS)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18666" y="1598821"/>
            <a:ext cx="10515600" cy="4351338"/>
          </a:xfrm>
        </p:spPr>
        <p:txBody>
          <a:bodyPr>
            <a:normAutofit/>
          </a:bodyPr>
          <a:lstStyle/>
          <a:p>
            <a:r>
              <a:rPr lang="tr-TR" sz="2400" dirty="0"/>
              <a:t>Güçlü </a:t>
            </a:r>
            <a:r>
              <a:rPr lang="tr-TR" sz="2400" dirty="0" err="1"/>
              <a:t>anyonik</a:t>
            </a:r>
            <a:r>
              <a:rPr lang="tr-TR" sz="2400" dirty="0"/>
              <a:t> bir deterjan</a:t>
            </a:r>
          </a:p>
          <a:p>
            <a:r>
              <a:rPr lang="tr-TR" sz="2400" dirty="0"/>
              <a:t>Negatif yüklü</a:t>
            </a:r>
          </a:p>
          <a:p>
            <a:r>
              <a:rPr lang="tr-TR" sz="2400" dirty="0"/>
              <a:t>Proteinlerin yapısının açılmasına neden olarak düz zincir haline dönüştürür.</a:t>
            </a:r>
          </a:p>
          <a:p>
            <a:r>
              <a:rPr lang="tr-TR" sz="2400" dirty="0"/>
              <a:t>SDS ile kaplanan proteinler negatif yükle yüklenir.</a:t>
            </a:r>
          </a:p>
          <a:p>
            <a:r>
              <a:rPr lang="en-US" sz="2400" dirty="0" err="1"/>
              <a:t>Poliakrilamid</a:t>
            </a:r>
            <a:r>
              <a:rPr lang="en-US" sz="2400" dirty="0"/>
              <a:t> </a:t>
            </a:r>
            <a:r>
              <a:rPr lang="en-US" sz="2400" dirty="0" err="1"/>
              <a:t>jel</a:t>
            </a:r>
            <a:r>
              <a:rPr lang="en-US" sz="2400" dirty="0"/>
              <a:t> </a:t>
            </a:r>
            <a:r>
              <a:rPr lang="en-US" sz="2400" dirty="0" err="1"/>
              <a:t>elektroforezinde</a:t>
            </a:r>
            <a:r>
              <a:rPr lang="en-US" sz="2400" dirty="0"/>
              <a:t> </a:t>
            </a:r>
            <a:r>
              <a:rPr lang="en-US" sz="2400" dirty="0" err="1"/>
              <a:t>ayrışma</a:t>
            </a:r>
            <a:r>
              <a:rPr lang="en-US" sz="2400" dirty="0"/>
              <a:t>, SDS </a:t>
            </a:r>
            <a:r>
              <a:rPr lang="en-US" sz="2400" dirty="0" err="1"/>
              <a:t>ile</a:t>
            </a:r>
            <a:r>
              <a:rPr lang="en-US" sz="2400" dirty="0"/>
              <a:t> </a:t>
            </a:r>
            <a:r>
              <a:rPr lang="en-US" sz="2400" dirty="0" err="1"/>
              <a:t>homojen</a:t>
            </a:r>
            <a:r>
              <a:rPr lang="en-US" sz="2400" dirty="0"/>
              <a:t> </a:t>
            </a:r>
            <a:r>
              <a:rPr lang="en-US" sz="2400" dirty="0" err="1"/>
              <a:t>bir</a:t>
            </a:r>
            <a:r>
              <a:rPr lang="en-US" sz="2400" dirty="0"/>
              <a:t> </a:t>
            </a:r>
            <a:r>
              <a:rPr lang="en-US" sz="2400" dirty="0" err="1"/>
              <a:t>şekilde</a:t>
            </a:r>
            <a:r>
              <a:rPr lang="en-US" sz="2400" dirty="0"/>
              <a:t> (-) </a:t>
            </a:r>
            <a:r>
              <a:rPr lang="en-US" sz="2400" dirty="0" err="1"/>
              <a:t>yükle</a:t>
            </a:r>
            <a:r>
              <a:rPr lang="en-US" sz="2400" dirty="0"/>
              <a:t> </a:t>
            </a:r>
            <a:r>
              <a:rPr lang="en-US" sz="2400" dirty="0" err="1"/>
              <a:t>kaplanmıs</a:t>
            </a:r>
            <a:r>
              <a:rPr lang="en-US" sz="2400" dirty="0"/>
              <a:t>̧ </a:t>
            </a:r>
            <a:r>
              <a:rPr lang="en-US" sz="2400" dirty="0" err="1"/>
              <a:t>moleküllerin</a:t>
            </a:r>
            <a:r>
              <a:rPr lang="en-US" sz="2400" dirty="0"/>
              <a:t> </a:t>
            </a:r>
            <a:r>
              <a:rPr lang="en-US" sz="2400" dirty="0" err="1"/>
              <a:t>kendi</a:t>
            </a:r>
            <a:r>
              <a:rPr lang="en-US" sz="2400" dirty="0"/>
              <a:t> </a:t>
            </a:r>
            <a:r>
              <a:rPr lang="en-US" sz="2400" dirty="0" err="1"/>
              <a:t>yükünden</a:t>
            </a:r>
            <a:r>
              <a:rPr lang="en-US" sz="2400" dirty="0"/>
              <a:t> </a:t>
            </a:r>
            <a:r>
              <a:rPr lang="en-US" sz="2400" dirty="0" err="1"/>
              <a:t>bağımsız</a:t>
            </a:r>
            <a:r>
              <a:rPr lang="en-US" sz="2400" dirty="0"/>
              <a:t> </a:t>
            </a:r>
            <a:r>
              <a:rPr lang="en-US" sz="2400" dirty="0" err="1"/>
              <a:t>olacağından</a:t>
            </a:r>
            <a:r>
              <a:rPr lang="en-US" sz="2400" dirty="0"/>
              <a:t>, </a:t>
            </a:r>
            <a:r>
              <a:rPr lang="en-US" sz="2400" dirty="0" err="1"/>
              <a:t>doğrudan</a:t>
            </a:r>
            <a:r>
              <a:rPr lang="en-US" sz="2400" dirty="0"/>
              <a:t> </a:t>
            </a:r>
            <a:r>
              <a:rPr lang="en-US" sz="2400" dirty="0" err="1"/>
              <a:t>doğruya</a:t>
            </a:r>
            <a:r>
              <a:rPr lang="en-US" sz="2400" dirty="0"/>
              <a:t> </a:t>
            </a:r>
            <a:r>
              <a:rPr lang="en-US" sz="2400" dirty="0" err="1"/>
              <a:t>molekül</a:t>
            </a:r>
            <a:r>
              <a:rPr lang="en-US" sz="2400" dirty="0"/>
              <a:t> </a:t>
            </a:r>
            <a:r>
              <a:rPr lang="en-US" sz="2400" dirty="0" err="1"/>
              <a:t>ağırlıklarına</a:t>
            </a:r>
            <a:r>
              <a:rPr lang="en-US" sz="2400" dirty="0"/>
              <a:t> </a:t>
            </a:r>
            <a:r>
              <a:rPr lang="en-US" sz="2400" dirty="0" err="1"/>
              <a:t>göre</a:t>
            </a:r>
            <a:r>
              <a:rPr lang="en-US" sz="2400" dirty="0"/>
              <a:t> </a:t>
            </a:r>
            <a:r>
              <a:rPr lang="en-US" sz="2400" dirty="0" err="1"/>
              <a:t>olur</a:t>
            </a:r>
            <a:r>
              <a:rPr lang="en-US" sz="2400" dirty="0"/>
              <a:t>. </a:t>
            </a:r>
            <a:br>
              <a:rPr lang="en-US" sz="2400" dirty="0"/>
            </a:br>
            <a:br>
              <a:rPr lang="en-US" sz="2400" dirty="0"/>
            </a:br>
            <a:r>
              <a:rPr lang="en-US" sz="2400" dirty="0" err="1"/>
              <a:t>Ayrıca</a:t>
            </a:r>
            <a:r>
              <a:rPr lang="en-US" sz="2400" dirty="0"/>
              <a:t>, </a:t>
            </a:r>
            <a:r>
              <a:rPr lang="tr-TR" sz="2400" b="1" dirty="0"/>
              <a:t>indirgeyici ajanlar (</a:t>
            </a:r>
            <a:r>
              <a:rPr lang="tr-TR" sz="2400" b="1" dirty="0" err="1"/>
              <a:t>Betamerkaptoetanol</a:t>
            </a:r>
            <a:r>
              <a:rPr lang="tr-TR" sz="2400" b="1" dirty="0"/>
              <a:t>/DTT) </a:t>
            </a:r>
            <a:r>
              <a:rPr lang="tr-TR" sz="2400" b="1" dirty="0" err="1"/>
              <a:t>disülfit</a:t>
            </a:r>
            <a:r>
              <a:rPr lang="tr-TR" sz="2400" b="1" dirty="0"/>
              <a:t> bağlarını yıkar.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9943337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>
                <a:solidFill>
                  <a:srgbClr val="FF0000"/>
                </a:solidFill>
              </a:rPr>
              <a:t>SDS PAGE iki tip jel sistemi içerir.</a:t>
            </a:r>
            <a:endParaRPr lang="tr-TR" dirty="0"/>
          </a:p>
        </p:txBody>
      </p:sp>
      <p:sp>
        <p:nvSpPr>
          <p:cNvPr id="3" name="TextBox 2"/>
          <p:cNvSpPr txBox="1"/>
          <p:nvPr/>
        </p:nvSpPr>
        <p:spPr>
          <a:xfrm>
            <a:off x="725680" y="1610312"/>
            <a:ext cx="11021273" cy="24929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/>
              <a:buChar char="•"/>
              <a:defRPr/>
            </a:pPr>
            <a:r>
              <a:rPr lang="tr-TR" sz="2400" dirty="0"/>
              <a:t>Üst jel örneklerin yüklendiği kuyuları içerir. Analiz edilecek </a:t>
            </a:r>
            <a:r>
              <a:rPr lang="tr-TR" sz="2400" dirty="0" err="1"/>
              <a:t>örnek</a:t>
            </a:r>
            <a:r>
              <a:rPr lang="tr-TR" sz="2400" dirty="0"/>
              <a:t>, bir izleme boyası (</a:t>
            </a:r>
            <a:r>
              <a:rPr lang="tr-TR" sz="2400" dirty="0" err="1"/>
              <a:t>bromfenol</a:t>
            </a:r>
            <a:r>
              <a:rPr lang="tr-TR" sz="2400" dirty="0"/>
              <a:t> mavisi) ile birlikte, jelin üst kısmına (kuyularına) uygulanır ve sistemden elektrik akımı </a:t>
            </a:r>
            <a:r>
              <a:rPr lang="tr-TR" sz="2400" dirty="0" err="1"/>
              <a:t>geçirilir</a:t>
            </a:r>
            <a:r>
              <a:rPr lang="tr-TR" sz="2400" dirty="0"/>
              <a:t>. </a:t>
            </a:r>
          </a:p>
          <a:p>
            <a:endParaRPr lang="tr-TR" sz="2400" dirty="0"/>
          </a:p>
          <a:p>
            <a:pPr marL="285750" indent="-285750">
              <a:buFont typeface="Arial"/>
              <a:buChar char="•"/>
              <a:defRPr/>
            </a:pPr>
            <a:r>
              <a:rPr lang="tr-TR" sz="2400" dirty="0"/>
              <a:t>Alt ayırma jeli ise proteinleri molekül ağırlıklarına göre ayırır.</a:t>
            </a:r>
          </a:p>
          <a:p>
            <a:pPr>
              <a:defRPr/>
            </a:pPr>
            <a:endParaRPr lang="tr-TR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45132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>
                <a:solidFill>
                  <a:srgbClr val="0070C0"/>
                </a:solidFill>
              </a:rPr>
              <a:t>Akrilamid</a:t>
            </a:r>
            <a:r>
              <a:rPr lang="tr-TR" dirty="0">
                <a:solidFill>
                  <a:srgbClr val="0070C0"/>
                </a:solidFill>
              </a:rPr>
              <a:t> jellerin hazırlanması</a:t>
            </a:r>
            <a:br>
              <a:rPr lang="tr-TR" dirty="0">
                <a:solidFill>
                  <a:srgbClr val="0070C0"/>
                </a:solidFill>
              </a:rPr>
            </a:b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30005" y="1451397"/>
            <a:ext cx="10515600" cy="4351338"/>
          </a:xfrm>
        </p:spPr>
        <p:txBody>
          <a:bodyPr>
            <a:normAutofit fontScale="62500" lnSpcReduction="20000"/>
          </a:bodyPr>
          <a:lstStyle/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  <a:defRPr/>
            </a:pPr>
            <a:endParaRPr lang="tr-TR" sz="3100" dirty="0"/>
          </a:p>
          <a:p>
            <a:pPr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v"/>
              <a:defRPr/>
            </a:pPr>
            <a:r>
              <a:rPr lang="tr-TR" sz="3100" dirty="0"/>
              <a:t> Jel oluşumu, </a:t>
            </a:r>
            <a:r>
              <a:rPr lang="tr-TR" sz="3100" dirty="0" err="1"/>
              <a:t>akrilamid</a:t>
            </a:r>
            <a:r>
              <a:rPr lang="tr-TR" sz="3100" dirty="0"/>
              <a:t> ve </a:t>
            </a:r>
            <a:r>
              <a:rPr lang="tr-TR" sz="3100" dirty="0" err="1"/>
              <a:t>akrilamid</a:t>
            </a:r>
            <a:r>
              <a:rPr lang="tr-TR" sz="3100" dirty="0"/>
              <a:t> türevi N-N-metilen </a:t>
            </a:r>
            <a:r>
              <a:rPr lang="tr-TR" sz="3100" dirty="0" err="1"/>
              <a:t>bisakrilamidin</a:t>
            </a:r>
            <a:r>
              <a:rPr lang="tr-TR" sz="3100" dirty="0"/>
              <a:t> </a:t>
            </a:r>
            <a:r>
              <a:rPr lang="tr-TR" sz="3100" dirty="0" err="1"/>
              <a:t>polimerizasyonu</a:t>
            </a:r>
            <a:r>
              <a:rPr lang="tr-TR" sz="3100" dirty="0"/>
              <a:t> sonucu oluşur ve örnekler bu jelde yürütülür.  </a:t>
            </a: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  <a:defRPr/>
            </a:pPr>
            <a:endParaRPr lang="tr-TR" sz="3100" dirty="0"/>
          </a:p>
          <a:p>
            <a:pPr lvl="0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v"/>
              <a:defRPr/>
            </a:pPr>
            <a:r>
              <a:rPr lang="tr-TR" sz="3100" dirty="0" err="1"/>
              <a:t>Polimerizasyon</a:t>
            </a:r>
            <a:r>
              <a:rPr lang="tr-TR" sz="3100" dirty="0"/>
              <a:t> için, </a:t>
            </a:r>
            <a:r>
              <a:rPr lang="tr-TR" sz="3100" dirty="0" err="1"/>
              <a:t>akrilamid</a:t>
            </a:r>
            <a:r>
              <a:rPr lang="tr-TR" sz="3100" dirty="0"/>
              <a:t> molekülleri yan yana bağlanarak düz zincir oluştururlar.</a:t>
            </a:r>
            <a:r>
              <a:rPr lang="en-US" sz="3100" dirty="0"/>
              <a:t> </a:t>
            </a:r>
            <a:endParaRPr lang="tr-TR" sz="3100" dirty="0"/>
          </a:p>
          <a:p>
            <a:pPr marL="171450" lvl="0" indent="-171450">
              <a:lnSpc>
                <a:spcPct val="100000"/>
              </a:lnSpc>
              <a:spcBef>
                <a:spcPts val="0"/>
              </a:spcBef>
              <a:buFontTx/>
              <a:buChar char="-"/>
              <a:defRPr/>
            </a:pPr>
            <a:endParaRPr lang="tr-TR" sz="3100" dirty="0"/>
          </a:p>
          <a:p>
            <a:pPr lvl="0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v"/>
              <a:defRPr/>
            </a:pPr>
            <a:r>
              <a:rPr lang="tr-TR" sz="3100" dirty="0"/>
              <a:t> </a:t>
            </a:r>
            <a:r>
              <a:rPr lang="tr-TR" sz="3100" dirty="0" err="1"/>
              <a:t>Bisakrilamid</a:t>
            </a:r>
            <a:r>
              <a:rPr lang="tr-TR" sz="3100" dirty="0"/>
              <a:t> molekülleri, iki </a:t>
            </a:r>
            <a:r>
              <a:rPr lang="tr-TR" sz="3100" dirty="0" err="1"/>
              <a:t>akrilamid</a:t>
            </a:r>
            <a:r>
              <a:rPr lang="tr-TR" sz="3100" dirty="0"/>
              <a:t> molekülü arasında çapraz bağlantılar oluştururlar. </a:t>
            </a:r>
          </a:p>
          <a:p>
            <a:pPr lvl="0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v"/>
              <a:defRPr/>
            </a:pPr>
            <a:endParaRPr lang="tr-TR" sz="3100" dirty="0"/>
          </a:p>
          <a:p>
            <a:pPr lvl="0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v"/>
              <a:defRPr/>
            </a:pPr>
            <a:r>
              <a:rPr lang="tr-TR" sz="3100" dirty="0"/>
              <a:t> Böylece, </a:t>
            </a:r>
            <a:r>
              <a:rPr lang="tr-TR" sz="3100" dirty="0" err="1"/>
              <a:t>ağsı</a:t>
            </a:r>
            <a:r>
              <a:rPr lang="tr-TR" sz="3100" dirty="0"/>
              <a:t> bir yapı meydana gelir.</a:t>
            </a:r>
          </a:p>
          <a:p>
            <a:pPr lvl="0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v"/>
              <a:defRPr/>
            </a:pPr>
            <a:endParaRPr lang="tr-TR" sz="3100" dirty="0"/>
          </a:p>
          <a:p>
            <a:pPr lvl="0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v"/>
              <a:defRPr/>
            </a:pPr>
            <a:r>
              <a:rPr lang="tr-TR" sz="3100" dirty="0" err="1"/>
              <a:t>Por</a:t>
            </a:r>
            <a:r>
              <a:rPr lang="tr-TR" sz="3100" dirty="0"/>
              <a:t> büyüklüğü, </a:t>
            </a:r>
            <a:r>
              <a:rPr lang="tr-TR" sz="3100" dirty="0" err="1"/>
              <a:t>akrilamid</a:t>
            </a:r>
            <a:r>
              <a:rPr lang="tr-TR" sz="3100" dirty="0"/>
              <a:t> </a:t>
            </a:r>
            <a:r>
              <a:rPr lang="tr-TR" sz="3100" dirty="0" err="1"/>
              <a:t>konsantrasyonununa</a:t>
            </a:r>
            <a:r>
              <a:rPr lang="tr-TR" sz="3100" dirty="0"/>
              <a:t> bağlıdır.</a:t>
            </a:r>
          </a:p>
          <a:p>
            <a:pPr lvl="0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v"/>
              <a:defRPr/>
            </a:pPr>
            <a:endParaRPr lang="tr-TR" sz="3100" dirty="0"/>
          </a:p>
          <a:p>
            <a:pPr lvl="0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v"/>
              <a:defRPr/>
            </a:pPr>
            <a:r>
              <a:rPr lang="tr-TR" sz="3100" dirty="0"/>
              <a:t>A</a:t>
            </a:r>
            <a:r>
              <a:rPr lang="en-US" sz="3100" dirty="0" err="1"/>
              <a:t>mmonium</a:t>
            </a:r>
            <a:r>
              <a:rPr lang="en-US" sz="3100" dirty="0"/>
              <a:t> </a:t>
            </a:r>
            <a:r>
              <a:rPr lang="en-US" sz="3100" dirty="0" err="1"/>
              <a:t>persulfat</a:t>
            </a:r>
            <a:r>
              <a:rPr lang="en-US" sz="3100" dirty="0"/>
              <a:t> (APS) </a:t>
            </a:r>
            <a:r>
              <a:rPr lang="tr-TR" sz="3100" dirty="0">
                <a:solidFill>
                  <a:srgbClr val="FF0000"/>
                </a:solidFill>
              </a:rPr>
              <a:t>(Reaksiyon başlatıcısı, </a:t>
            </a:r>
            <a:r>
              <a:rPr lang="tr-TR" sz="3100" dirty="0" err="1">
                <a:solidFill>
                  <a:srgbClr val="FF0000"/>
                </a:solidFill>
              </a:rPr>
              <a:t>polimerizasyon</a:t>
            </a:r>
            <a:r>
              <a:rPr lang="tr-TR" sz="3100" dirty="0">
                <a:solidFill>
                  <a:srgbClr val="FF0000"/>
                </a:solidFill>
              </a:rPr>
              <a:t> için serbest radikal oluşumunu başlatır.)</a:t>
            </a:r>
          </a:p>
          <a:p>
            <a:pPr lvl="0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v"/>
              <a:defRPr/>
            </a:pPr>
            <a:endParaRPr lang="tr-TR" sz="3100" dirty="0">
              <a:solidFill>
                <a:srgbClr val="FF0000"/>
              </a:solidFill>
            </a:endParaRPr>
          </a:p>
          <a:p>
            <a:pPr lvl="0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v"/>
              <a:defRPr/>
            </a:pPr>
            <a:r>
              <a:rPr lang="en-US" sz="3100" dirty="0"/>
              <a:t>N, N, N’, N’ -</a:t>
            </a:r>
            <a:r>
              <a:rPr lang="en-US" sz="3100" dirty="0" err="1"/>
              <a:t>tetramethyl-ethylenediamin</a:t>
            </a:r>
            <a:r>
              <a:rPr lang="en-US" sz="3100" dirty="0"/>
              <a:t> (TEMED</a:t>
            </a:r>
            <a:r>
              <a:rPr lang="tr-TR" sz="3100" dirty="0"/>
              <a:t>)</a:t>
            </a:r>
            <a:r>
              <a:rPr lang="tr-TR" sz="3100" dirty="0">
                <a:solidFill>
                  <a:srgbClr val="0070C0"/>
                </a:solidFill>
              </a:rPr>
              <a:t>(Katalizör)</a:t>
            </a:r>
          </a:p>
          <a:p>
            <a:pPr lvl="0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v"/>
              <a:defRPr/>
            </a:pPr>
            <a:endParaRPr lang="tr-TR" sz="2000" dirty="0"/>
          </a:p>
        </p:txBody>
      </p:sp>
    </p:spTree>
    <p:extLst>
      <p:ext uri="{BB962C8B-B14F-4D97-AF65-F5344CB8AC3E}">
        <p14:creationId xmlns:p14="http://schemas.microsoft.com/office/powerpoint/2010/main" val="42295732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200" dirty="0" err="1">
                <a:solidFill>
                  <a:srgbClr val="0070C0"/>
                </a:solidFill>
              </a:rPr>
              <a:t>Bisakrilamid</a:t>
            </a:r>
            <a:r>
              <a:rPr lang="tr-TR" sz="3200" dirty="0">
                <a:solidFill>
                  <a:srgbClr val="0070C0"/>
                </a:solidFill>
              </a:rPr>
              <a:t>/</a:t>
            </a:r>
            <a:r>
              <a:rPr lang="tr-TR" sz="3200" dirty="0" err="1">
                <a:solidFill>
                  <a:srgbClr val="0070C0"/>
                </a:solidFill>
              </a:rPr>
              <a:t>Akrilamid</a:t>
            </a:r>
            <a:r>
              <a:rPr lang="tr-TR" sz="3200" dirty="0">
                <a:solidFill>
                  <a:srgbClr val="0070C0"/>
                </a:solidFill>
              </a:rPr>
              <a:t> Oranı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68003" y="1485180"/>
            <a:ext cx="10515600" cy="4351338"/>
          </a:xfrm>
        </p:spPr>
        <p:txBody>
          <a:bodyPr/>
          <a:lstStyle/>
          <a:p>
            <a:r>
              <a:rPr lang="tr-TR" dirty="0" err="1"/>
              <a:t>Bisakrilamid</a:t>
            </a:r>
            <a:r>
              <a:rPr lang="tr-TR" dirty="0"/>
              <a:t>/</a:t>
            </a:r>
            <a:r>
              <a:rPr lang="tr-TR" dirty="0" err="1"/>
              <a:t>Akrilamid</a:t>
            </a:r>
            <a:r>
              <a:rPr lang="tr-TR" dirty="0"/>
              <a:t> oranı, farklı proteinler için farklılık gösterir.</a:t>
            </a:r>
          </a:p>
          <a:p>
            <a:r>
              <a:rPr lang="tr-TR" dirty="0"/>
              <a:t>Küçük yüzdeli  jeller, yüksek molekül ağırlıklı proteinlerin ayrımına kullanılır.</a:t>
            </a:r>
          </a:p>
          <a:p>
            <a:r>
              <a:rPr lang="tr-TR" dirty="0"/>
              <a:t>Yüksek yüzdeli jeller, düşük molekül ağırlıklı proteinlerin ayırımında kullanılır.</a:t>
            </a:r>
            <a:r>
              <a:rPr lang="en-US" dirty="0"/>
              <a:t>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607962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SDS-PAGE </a:t>
            </a:r>
            <a:r>
              <a:rPr lang="en-US" dirty="0" err="1">
                <a:solidFill>
                  <a:schemeClr val="accent1">
                    <a:lumMod val="50000"/>
                  </a:schemeClr>
                </a:solidFill>
              </a:rPr>
              <a:t>jele</a:t>
            </a:r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1">
                    <a:lumMod val="50000"/>
                  </a:schemeClr>
                </a:solidFill>
              </a:rPr>
              <a:t>örnek</a:t>
            </a:r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1">
                    <a:lumMod val="50000"/>
                  </a:schemeClr>
                </a:solidFill>
              </a:rPr>
              <a:t>yüklenmesi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588747" y="1734903"/>
            <a:ext cx="11022142" cy="4351338"/>
          </a:xfrm>
        </p:spPr>
        <p:txBody>
          <a:bodyPr>
            <a:normAutofit lnSpcReduction="10000"/>
          </a:bodyPr>
          <a:lstStyle/>
          <a:p>
            <a:r>
              <a:rPr lang="tr-TR" dirty="0"/>
              <a:t>Negatif yüklü proteinler, jelin </a:t>
            </a:r>
            <a:r>
              <a:rPr lang="tr-TR" dirty="0" err="1"/>
              <a:t>kuyucuklarına</a:t>
            </a:r>
            <a:r>
              <a:rPr lang="tr-TR" dirty="0"/>
              <a:t> yüklenir.</a:t>
            </a:r>
          </a:p>
          <a:p>
            <a:r>
              <a:rPr lang="en-US" dirty="0" err="1">
                <a:cs typeface="Times New Roman"/>
              </a:rPr>
              <a:t>Polimerizasyon</a:t>
            </a:r>
            <a:r>
              <a:rPr lang="en-US" dirty="0">
                <a:cs typeface="Times New Roman"/>
              </a:rPr>
              <a:t> </a:t>
            </a:r>
            <a:r>
              <a:rPr lang="en-US" dirty="0" err="1">
                <a:cs typeface="Times New Roman"/>
              </a:rPr>
              <a:t>sırasında</a:t>
            </a:r>
            <a:r>
              <a:rPr lang="en-US" dirty="0">
                <a:cs typeface="Times New Roman"/>
              </a:rPr>
              <a:t> </a:t>
            </a:r>
            <a:r>
              <a:rPr lang="en-US" dirty="0" err="1">
                <a:cs typeface="Times New Roman"/>
              </a:rPr>
              <a:t>jelin</a:t>
            </a:r>
            <a:r>
              <a:rPr lang="en-US" dirty="0">
                <a:cs typeface="Times New Roman"/>
              </a:rPr>
              <a:t> </a:t>
            </a:r>
            <a:r>
              <a:rPr lang="en-US" dirty="0" err="1">
                <a:cs typeface="Times New Roman"/>
              </a:rPr>
              <a:t>üst</a:t>
            </a:r>
            <a:r>
              <a:rPr lang="en-US" dirty="0">
                <a:cs typeface="Times New Roman"/>
              </a:rPr>
              <a:t> </a:t>
            </a:r>
            <a:r>
              <a:rPr lang="en-US" dirty="0" err="1">
                <a:cs typeface="Times New Roman"/>
              </a:rPr>
              <a:t>kısmına</a:t>
            </a:r>
            <a:r>
              <a:rPr lang="en-US" dirty="0">
                <a:cs typeface="Times New Roman"/>
              </a:rPr>
              <a:t> </a:t>
            </a:r>
            <a:r>
              <a:rPr lang="en-US" dirty="0" err="1">
                <a:cs typeface="Times New Roman"/>
              </a:rPr>
              <a:t>yerleştirilen</a:t>
            </a:r>
            <a:r>
              <a:rPr lang="en-US" dirty="0">
                <a:cs typeface="Times New Roman"/>
              </a:rPr>
              <a:t> </a:t>
            </a:r>
            <a:r>
              <a:rPr lang="en-US" dirty="0" err="1">
                <a:cs typeface="Times New Roman"/>
              </a:rPr>
              <a:t>bir</a:t>
            </a:r>
            <a:r>
              <a:rPr lang="en-US" dirty="0">
                <a:cs typeface="Times New Roman"/>
              </a:rPr>
              <a:t> </a:t>
            </a:r>
            <a:r>
              <a:rPr lang="en-US" dirty="0" err="1">
                <a:cs typeface="Times New Roman"/>
              </a:rPr>
              <a:t>tarak</a:t>
            </a:r>
            <a:r>
              <a:rPr lang="en-US" dirty="0">
                <a:cs typeface="Times New Roman"/>
              </a:rPr>
              <a:t> </a:t>
            </a:r>
            <a:r>
              <a:rPr lang="en-US" dirty="0" err="1">
                <a:cs typeface="Times New Roman"/>
              </a:rPr>
              <a:t>jelde</a:t>
            </a:r>
            <a:r>
              <a:rPr lang="en-US" dirty="0">
                <a:cs typeface="Times New Roman"/>
              </a:rPr>
              <a:t> </a:t>
            </a:r>
            <a:r>
              <a:rPr lang="en-US" dirty="0" err="1">
                <a:cs typeface="Times New Roman"/>
              </a:rPr>
              <a:t>küçük</a:t>
            </a:r>
            <a:r>
              <a:rPr lang="en-US" dirty="0">
                <a:cs typeface="Times New Roman"/>
              </a:rPr>
              <a:t> </a:t>
            </a:r>
            <a:r>
              <a:rPr lang="en-US" dirty="0" err="1">
                <a:cs typeface="Times New Roman"/>
              </a:rPr>
              <a:t>kuyucukların</a:t>
            </a:r>
            <a:r>
              <a:rPr lang="en-US" dirty="0">
                <a:cs typeface="Times New Roman"/>
              </a:rPr>
              <a:t> </a:t>
            </a:r>
            <a:r>
              <a:rPr lang="en-US" dirty="0" err="1">
                <a:cs typeface="Times New Roman"/>
              </a:rPr>
              <a:t>oluşumunu</a:t>
            </a:r>
            <a:r>
              <a:rPr lang="en-US" dirty="0">
                <a:cs typeface="Times New Roman"/>
              </a:rPr>
              <a:t> </a:t>
            </a:r>
            <a:r>
              <a:rPr lang="en-US" dirty="0" err="1">
                <a:cs typeface="Times New Roman"/>
              </a:rPr>
              <a:t>sağlar</a:t>
            </a:r>
            <a:r>
              <a:rPr lang="en-US" dirty="0">
                <a:cs typeface="Times New Roman"/>
              </a:rPr>
              <a:t>. </a:t>
            </a:r>
          </a:p>
          <a:p>
            <a:r>
              <a:rPr lang="en-US" dirty="0" err="1">
                <a:cs typeface="Times New Roman"/>
              </a:rPr>
              <a:t>Polimerizasyondan</a:t>
            </a:r>
            <a:r>
              <a:rPr lang="en-US" dirty="0">
                <a:cs typeface="Times New Roman"/>
              </a:rPr>
              <a:t> </a:t>
            </a:r>
            <a:r>
              <a:rPr lang="en-US" dirty="0" err="1">
                <a:cs typeface="Times New Roman"/>
              </a:rPr>
              <a:t>sonra</a:t>
            </a:r>
            <a:r>
              <a:rPr lang="en-US" dirty="0">
                <a:cs typeface="Times New Roman"/>
              </a:rPr>
              <a:t> </a:t>
            </a:r>
            <a:r>
              <a:rPr lang="en-US" dirty="0" err="1">
                <a:cs typeface="Times New Roman"/>
              </a:rPr>
              <a:t>tarak</a:t>
            </a:r>
            <a:r>
              <a:rPr lang="en-US" dirty="0">
                <a:cs typeface="Times New Roman"/>
              </a:rPr>
              <a:t> </a:t>
            </a:r>
            <a:r>
              <a:rPr lang="en-US" dirty="0" err="1">
                <a:cs typeface="Times New Roman"/>
              </a:rPr>
              <a:t>çıkarılır</a:t>
            </a:r>
            <a:r>
              <a:rPr lang="en-US" dirty="0">
                <a:cs typeface="Times New Roman"/>
              </a:rPr>
              <a:t>. </a:t>
            </a:r>
          </a:p>
          <a:p>
            <a:pPr>
              <a:defRPr/>
            </a:pPr>
            <a:r>
              <a:rPr lang="en-US" dirty="0" err="1">
                <a:cs typeface="Times New Roman"/>
              </a:rPr>
              <a:t>Jeller</a:t>
            </a:r>
            <a:r>
              <a:rPr lang="en-US" dirty="0">
                <a:cs typeface="Times New Roman"/>
              </a:rPr>
              <a:t>, </a:t>
            </a:r>
            <a:r>
              <a:rPr lang="en-US" dirty="0" err="1">
                <a:cs typeface="Times New Roman"/>
              </a:rPr>
              <a:t>içerisinde</a:t>
            </a:r>
            <a:r>
              <a:rPr lang="en-US" dirty="0">
                <a:cs typeface="Times New Roman"/>
              </a:rPr>
              <a:t> </a:t>
            </a:r>
            <a:r>
              <a:rPr lang="en-US" dirty="0" err="1">
                <a:cs typeface="Times New Roman"/>
              </a:rPr>
              <a:t>uygun</a:t>
            </a:r>
            <a:r>
              <a:rPr lang="en-US" dirty="0">
                <a:cs typeface="Times New Roman"/>
              </a:rPr>
              <a:t> </a:t>
            </a:r>
            <a:r>
              <a:rPr lang="en-US" dirty="0" err="1">
                <a:cs typeface="Times New Roman"/>
              </a:rPr>
              <a:t>bir</a:t>
            </a:r>
            <a:r>
              <a:rPr lang="en-US" dirty="0">
                <a:cs typeface="Times New Roman"/>
              </a:rPr>
              <a:t> tampon </a:t>
            </a:r>
            <a:r>
              <a:rPr lang="en-US" dirty="0" err="1">
                <a:cs typeface="Times New Roman"/>
              </a:rPr>
              <a:t>bulunan</a:t>
            </a:r>
            <a:r>
              <a:rPr lang="en-US" dirty="0">
                <a:cs typeface="Times New Roman"/>
              </a:rPr>
              <a:t> </a:t>
            </a:r>
            <a:r>
              <a:rPr lang="en-US" dirty="0" err="1">
                <a:cs typeface="Times New Roman"/>
              </a:rPr>
              <a:t>bir</a:t>
            </a:r>
            <a:r>
              <a:rPr lang="en-US" dirty="0">
                <a:cs typeface="Times New Roman"/>
              </a:rPr>
              <a:t> </a:t>
            </a:r>
            <a:r>
              <a:rPr lang="en-US" dirty="0" err="1">
                <a:cs typeface="Times New Roman"/>
              </a:rPr>
              <a:t>elektroforez</a:t>
            </a:r>
            <a:r>
              <a:rPr lang="en-US" dirty="0">
                <a:cs typeface="Times New Roman"/>
              </a:rPr>
              <a:t> </a:t>
            </a:r>
            <a:r>
              <a:rPr lang="en-US" dirty="0" err="1">
                <a:cs typeface="Times New Roman"/>
              </a:rPr>
              <a:t>aygıtına</a:t>
            </a:r>
            <a:r>
              <a:rPr lang="en-US" dirty="0">
                <a:cs typeface="Times New Roman"/>
              </a:rPr>
              <a:t> </a:t>
            </a:r>
            <a:r>
              <a:rPr lang="en-US" dirty="0" err="1">
                <a:cs typeface="Times New Roman"/>
              </a:rPr>
              <a:t>yerleştirilerek</a:t>
            </a:r>
            <a:r>
              <a:rPr lang="en-US" dirty="0">
                <a:cs typeface="Times New Roman"/>
              </a:rPr>
              <a:t> </a:t>
            </a:r>
            <a:r>
              <a:rPr lang="en-US" dirty="0" err="1">
                <a:cs typeface="Times New Roman"/>
              </a:rPr>
              <a:t>işlem</a:t>
            </a:r>
            <a:r>
              <a:rPr lang="en-US" dirty="0">
                <a:cs typeface="Times New Roman"/>
              </a:rPr>
              <a:t> </a:t>
            </a:r>
            <a:r>
              <a:rPr lang="en-US" dirty="0" err="1">
                <a:cs typeface="Times New Roman"/>
              </a:rPr>
              <a:t>gerçekleştirilir</a:t>
            </a:r>
            <a:r>
              <a:rPr lang="en-US" dirty="0">
                <a:cs typeface="Times New Roman"/>
              </a:rPr>
              <a:t>. </a:t>
            </a:r>
          </a:p>
          <a:p>
            <a:r>
              <a:rPr lang="en-US" dirty="0" err="1">
                <a:cs typeface="Times New Roman"/>
              </a:rPr>
              <a:t>Kuyucuklara</a:t>
            </a:r>
            <a:r>
              <a:rPr lang="en-US" dirty="0">
                <a:cs typeface="Times New Roman"/>
              </a:rPr>
              <a:t> </a:t>
            </a:r>
            <a:r>
              <a:rPr lang="en-US" dirty="0" err="1">
                <a:cs typeface="Times New Roman"/>
              </a:rPr>
              <a:t>örnekler</a:t>
            </a:r>
            <a:r>
              <a:rPr lang="en-US" dirty="0">
                <a:cs typeface="Times New Roman"/>
              </a:rPr>
              <a:t> </a:t>
            </a:r>
            <a:r>
              <a:rPr lang="en-US" dirty="0" err="1">
                <a:cs typeface="Times New Roman"/>
              </a:rPr>
              <a:t>konulur</a:t>
            </a:r>
            <a:r>
              <a:rPr lang="en-US" dirty="0">
                <a:cs typeface="Times New Roman"/>
              </a:rPr>
              <a:t> </a:t>
            </a:r>
            <a:r>
              <a:rPr lang="en-US" dirty="0" err="1">
                <a:cs typeface="Times New Roman"/>
              </a:rPr>
              <a:t>ve</a:t>
            </a:r>
            <a:r>
              <a:rPr lang="en-US" dirty="0">
                <a:cs typeface="Times New Roman"/>
              </a:rPr>
              <a:t> </a:t>
            </a:r>
            <a:r>
              <a:rPr lang="en-US" dirty="0" err="1">
                <a:cs typeface="Times New Roman"/>
              </a:rPr>
              <a:t>akım</a:t>
            </a:r>
            <a:r>
              <a:rPr lang="en-US" dirty="0">
                <a:cs typeface="Times New Roman"/>
              </a:rPr>
              <a:t> </a:t>
            </a:r>
            <a:r>
              <a:rPr lang="en-US" dirty="0" err="1">
                <a:cs typeface="Times New Roman"/>
              </a:rPr>
              <a:t>geçirilir</a:t>
            </a:r>
            <a:r>
              <a:rPr lang="en-US" dirty="0">
                <a:cs typeface="Times New Roman"/>
              </a:rPr>
              <a:t>. </a:t>
            </a:r>
            <a:endParaRPr lang="en-US" dirty="0"/>
          </a:p>
          <a:p>
            <a:r>
              <a:rPr lang="en-US" dirty="0" err="1"/>
              <a:t>Elektroforez</a:t>
            </a:r>
            <a:r>
              <a:rPr lang="en-US" dirty="0"/>
              <a:t> </a:t>
            </a:r>
            <a:r>
              <a:rPr lang="en-US" dirty="0" err="1"/>
              <a:t>tamponu</a:t>
            </a:r>
            <a:r>
              <a:rPr lang="en-US" dirty="0"/>
              <a:t>, </a:t>
            </a:r>
            <a:r>
              <a:rPr lang="tr-TR" b="1" dirty="0"/>
              <a:t>ortamdaki elektrik akımını oluşturur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tr-TR" b="1" dirty="0" err="1"/>
              <a:t>elektroforez</a:t>
            </a:r>
            <a:r>
              <a:rPr lang="tr-TR" b="1" dirty="0"/>
              <a:t> sırasında uygun </a:t>
            </a:r>
            <a:r>
              <a:rPr lang="tr-TR" b="1" dirty="0" err="1"/>
              <a:t>pH</a:t>
            </a:r>
            <a:r>
              <a:rPr lang="tr-TR" b="1" dirty="0"/>
              <a:t> değerini ayarlar.</a:t>
            </a:r>
            <a:endParaRPr lang="en-US" dirty="0"/>
          </a:p>
          <a:p>
            <a:r>
              <a:rPr lang="en-US" dirty="0" err="1"/>
              <a:t>Elektroforezde</a:t>
            </a:r>
            <a:r>
              <a:rPr lang="en-US" dirty="0"/>
              <a:t> </a:t>
            </a:r>
            <a:r>
              <a:rPr lang="en-US" dirty="0" err="1"/>
              <a:t>akım</a:t>
            </a:r>
            <a:r>
              <a:rPr lang="en-US" dirty="0"/>
              <a:t> </a:t>
            </a:r>
            <a:r>
              <a:rPr lang="en-US" dirty="0" err="1"/>
              <a:t>katottan</a:t>
            </a:r>
            <a:r>
              <a:rPr lang="en-US" dirty="0"/>
              <a:t> </a:t>
            </a:r>
            <a:r>
              <a:rPr lang="en-US" dirty="0" err="1"/>
              <a:t>anoda</a:t>
            </a:r>
            <a:r>
              <a:rPr lang="en-US" dirty="0"/>
              <a:t> </a:t>
            </a:r>
            <a:r>
              <a:rPr lang="en-US" dirty="0" err="1"/>
              <a:t>doğru</a:t>
            </a:r>
            <a:r>
              <a:rPr lang="en-US" dirty="0"/>
              <a:t> </a:t>
            </a:r>
            <a:r>
              <a:rPr lang="en-US" dirty="0" err="1"/>
              <a:t>olmalıdır</a:t>
            </a:r>
            <a:r>
              <a:rPr lang="en-US" dirty="0"/>
              <a:t>.</a:t>
            </a:r>
          </a:p>
          <a:p>
            <a:endParaRPr lang="tr-TR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61274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46536" y="0"/>
            <a:ext cx="10515600" cy="1325563"/>
          </a:xfrm>
        </p:spPr>
        <p:txBody>
          <a:bodyPr/>
          <a:lstStyle/>
          <a:p>
            <a:r>
              <a:rPr lang="tr-TR" dirty="0">
                <a:solidFill>
                  <a:srgbClr val="FF0000"/>
                </a:solidFill>
              </a:rPr>
              <a:t>Örneklerin hazırlanması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11394" y="1122531"/>
            <a:ext cx="11323405" cy="4351338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lang="tr-TR" sz="6700" b="1" i="1" dirty="0">
                <a:solidFill>
                  <a:srgbClr val="0070C0"/>
                </a:solidFill>
              </a:rPr>
              <a:t>Örnek tamponu:</a:t>
            </a:r>
          </a:p>
          <a:p>
            <a:r>
              <a:rPr lang="tr-TR" sz="6700" dirty="0"/>
              <a:t>SDS-PAGE analizi için protein örneklerinin hazırlanması ve jellere yüklenmesi için kullanılır.</a:t>
            </a:r>
          </a:p>
          <a:p>
            <a:endParaRPr lang="tr-TR" sz="6700" dirty="0"/>
          </a:p>
          <a:p>
            <a:pPr marL="0" indent="0">
              <a:buNone/>
            </a:pPr>
            <a:r>
              <a:rPr lang="tr-TR" sz="6700" b="1" dirty="0">
                <a:solidFill>
                  <a:srgbClr val="FF0000"/>
                </a:solidFill>
              </a:rPr>
              <a:t>Örnek tamponunun içeriği</a:t>
            </a:r>
          </a:p>
          <a:p>
            <a:r>
              <a:rPr lang="en-US" sz="6700" b="1" i="1" dirty="0">
                <a:solidFill>
                  <a:srgbClr val="0070C0"/>
                </a:solidFill>
              </a:rPr>
              <a:t>SDS</a:t>
            </a:r>
            <a:r>
              <a:rPr lang="tr-TR" sz="6700" b="1" i="1" dirty="0">
                <a:solidFill>
                  <a:srgbClr val="0070C0"/>
                </a:solidFill>
              </a:rPr>
              <a:t>:</a:t>
            </a:r>
            <a:r>
              <a:rPr lang="en-US" sz="6700" b="1" i="1" dirty="0">
                <a:solidFill>
                  <a:srgbClr val="0070C0"/>
                </a:solidFill>
              </a:rPr>
              <a:t> </a:t>
            </a:r>
            <a:r>
              <a:rPr lang="tr-TR" sz="6700" b="1" i="1" dirty="0">
                <a:solidFill>
                  <a:srgbClr val="0070C0"/>
                </a:solidFill>
              </a:rPr>
              <a:t> </a:t>
            </a:r>
          </a:p>
          <a:p>
            <a:r>
              <a:rPr lang="tr-TR" sz="6700" dirty="0"/>
              <a:t>Proteinlerin </a:t>
            </a:r>
            <a:r>
              <a:rPr lang="tr-TR" sz="6700" dirty="0" err="1"/>
              <a:t>denatürasyonunu</a:t>
            </a:r>
            <a:r>
              <a:rPr lang="tr-TR" sz="6700" dirty="0"/>
              <a:t> ve negatif yüklenmesini sağlar.</a:t>
            </a:r>
          </a:p>
          <a:p>
            <a:pPr marL="0" indent="0">
              <a:buNone/>
            </a:pPr>
            <a:endParaRPr lang="tr-TR" sz="6700" dirty="0"/>
          </a:p>
          <a:p>
            <a:r>
              <a:rPr lang="en-US" sz="6700" b="1" i="1" dirty="0">
                <a:solidFill>
                  <a:srgbClr val="0070C0"/>
                </a:solidFill>
              </a:rPr>
              <a:t>β-</a:t>
            </a:r>
            <a:r>
              <a:rPr lang="en-US" sz="6700" b="1" i="1" dirty="0" err="1">
                <a:solidFill>
                  <a:srgbClr val="0070C0"/>
                </a:solidFill>
              </a:rPr>
              <a:t>merkaptoetanol</a:t>
            </a:r>
            <a:r>
              <a:rPr lang="tr-TR" sz="6700" b="1" i="1" dirty="0">
                <a:solidFill>
                  <a:srgbClr val="0070C0"/>
                </a:solidFill>
              </a:rPr>
              <a:t>/</a:t>
            </a:r>
            <a:r>
              <a:rPr lang="tr-TR" sz="6700" b="1" i="1" dirty="0" err="1">
                <a:solidFill>
                  <a:srgbClr val="0070C0"/>
                </a:solidFill>
              </a:rPr>
              <a:t>Ditiyotreitol</a:t>
            </a:r>
            <a:r>
              <a:rPr lang="tr-TR" sz="6700" b="1" i="1" dirty="0">
                <a:solidFill>
                  <a:srgbClr val="0070C0"/>
                </a:solidFill>
              </a:rPr>
              <a:t> (DTT): </a:t>
            </a:r>
          </a:p>
          <a:p>
            <a:r>
              <a:rPr lang="en-US" sz="6700" dirty="0" err="1"/>
              <a:t>Proteindeki</a:t>
            </a:r>
            <a:r>
              <a:rPr lang="en-US" sz="6700" dirty="0"/>
              <a:t> </a:t>
            </a:r>
            <a:r>
              <a:rPr lang="en-US" sz="6700" dirty="0" err="1"/>
              <a:t>disülfit</a:t>
            </a:r>
            <a:r>
              <a:rPr lang="en-US" sz="6700" dirty="0"/>
              <a:t> </a:t>
            </a:r>
            <a:r>
              <a:rPr lang="en-US" sz="6700" dirty="0" err="1"/>
              <a:t>bağlarını</a:t>
            </a:r>
            <a:r>
              <a:rPr lang="en-US" sz="6700" dirty="0"/>
              <a:t> </a:t>
            </a:r>
            <a:r>
              <a:rPr lang="en-US" sz="6700" dirty="0" err="1"/>
              <a:t>kırar</a:t>
            </a:r>
            <a:r>
              <a:rPr lang="en-US" sz="6700" dirty="0"/>
              <a:t>.</a:t>
            </a:r>
          </a:p>
          <a:p>
            <a:pPr marL="0" indent="0">
              <a:buNone/>
            </a:pPr>
            <a:endParaRPr lang="en-US" sz="6700" dirty="0"/>
          </a:p>
          <a:p>
            <a:r>
              <a:rPr lang="en-US" sz="6700" b="1" i="1" dirty="0" err="1">
                <a:solidFill>
                  <a:srgbClr val="0070C0"/>
                </a:solidFill>
              </a:rPr>
              <a:t>Gliserol</a:t>
            </a:r>
            <a:r>
              <a:rPr lang="tr-TR" sz="6700" b="1" i="1" dirty="0">
                <a:solidFill>
                  <a:srgbClr val="0070C0"/>
                </a:solidFill>
              </a:rPr>
              <a:t>:</a:t>
            </a:r>
          </a:p>
          <a:p>
            <a:r>
              <a:rPr lang="tr-TR" sz="6700" dirty="0">
                <a:solidFill>
                  <a:srgbClr val="000000"/>
                </a:solidFill>
              </a:rPr>
              <a:t>Protein örneklerinin yoğunluğunu arttırarak kuyulara yüklenmesini kolaylaştırır.</a:t>
            </a:r>
          </a:p>
          <a:p>
            <a:pPr marL="0" indent="0">
              <a:buNone/>
            </a:pPr>
            <a:endParaRPr lang="tr-TR" sz="6700" dirty="0">
              <a:solidFill>
                <a:srgbClr val="000000"/>
              </a:solidFill>
            </a:endParaRPr>
          </a:p>
          <a:p>
            <a:r>
              <a:rPr lang="en-US" sz="6700" b="1" i="1" dirty="0" err="1">
                <a:solidFill>
                  <a:srgbClr val="0070C0"/>
                </a:solidFill>
              </a:rPr>
              <a:t>Brom</a:t>
            </a:r>
            <a:r>
              <a:rPr lang="tr-TR" sz="6700" b="1" i="1" dirty="0">
                <a:solidFill>
                  <a:srgbClr val="0070C0"/>
                </a:solidFill>
              </a:rPr>
              <a:t>fenol mavisi </a:t>
            </a:r>
          </a:p>
          <a:p>
            <a:r>
              <a:rPr lang="en-US" sz="6700" dirty="0" err="1"/>
              <a:t>Jel</a:t>
            </a:r>
            <a:r>
              <a:rPr lang="en-US" sz="6700" dirty="0"/>
              <a:t> </a:t>
            </a:r>
            <a:r>
              <a:rPr lang="en-US" sz="6700" dirty="0" err="1"/>
              <a:t>üzerindeki</a:t>
            </a:r>
            <a:r>
              <a:rPr lang="en-US" sz="6700" dirty="0"/>
              <a:t> protein </a:t>
            </a:r>
            <a:r>
              <a:rPr lang="en-US" sz="6700" dirty="0" err="1"/>
              <a:t>numunesini</a:t>
            </a:r>
            <a:r>
              <a:rPr lang="en-US" sz="6700" dirty="0"/>
              <a:t> </a:t>
            </a:r>
            <a:r>
              <a:rPr lang="en-US" sz="6700" dirty="0" err="1"/>
              <a:t>takip</a:t>
            </a:r>
            <a:r>
              <a:rPr lang="en-US" sz="6700" dirty="0"/>
              <a:t> </a:t>
            </a:r>
            <a:r>
              <a:rPr lang="en-US" sz="6700" dirty="0" err="1"/>
              <a:t>etmek</a:t>
            </a:r>
            <a:r>
              <a:rPr lang="en-US" sz="6700" dirty="0"/>
              <a:t> </a:t>
            </a:r>
            <a:r>
              <a:rPr lang="en-US" sz="6700" dirty="0" err="1"/>
              <a:t>için</a:t>
            </a:r>
            <a:r>
              <a:rPr lang="en-US" sz="6700" dirty="0"/>
              <a:t> </a:t>
            </a:r>
            <a:r>
              <a:rPr lang="en-US" sz="6700" dirty="0" err="1"/>
              <a:t>kullanılır</a:t>
            </a:r>
            <a:r>
              <a:rPr lang="en-US" sz="6700" dirty="0"/>
              <a:t> (</a:t>
            </a:r>
            <a:r>
              <a:rPr lang="en-US" sz="6700" dirty="0" err="1"/>
              <a:t>Takip</a:t>
            </a:r>
            <a:r>
              <a:rPr lang="en-US" sz="6700" dirty="0"/>
              <a:t> </a:t>
            </a:r>
            <a:r>
              <a:rPr lang="en-US" sz="6700" dirty="0" err="1"/>
              <a:t>boyası</a:t>
            </a:r>
            <a:r>
              <a:rPr lang="en-US" sz="6700" dirty="0"/>
              <a:t>). </a:t>
            </a:r>
            <a:r>
              <a:rPr lang="tr-TR" sz="6700" dirty="0" err="1"/>
              <a:t>Bromfenol</a:t>
            </a:r>
            <a:r>
              <a:rPr lang="tr-TR" sz="6700" dirty="0"/>
              <a:t> mavisi negatif yüklüdür.</a:t>
            </a:r>
          </a:p>
          <a:p>
            <a:endParaRPr lang="en-US" sz="1400" dirty="0"/>
          </a:p>
          <a:p>
            <a:pPr lvl="1"/>
            <a:endParaRPr lang="tr-TR" dirty="0"/>
          </a:p>
          <a:p>
            <a:pPr lvl="1"/>
            <a:endParaRPr lang="en-US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6570048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u="sng" dirty="0">
                <a:solidFill>
                  <a:schemeClr val="accent1">
                    <a:lumMod val="75000"/>
                  </a:schemeClr>
                </a:solidFill>
                <a:hlinkClick r:id="rId3" tooltip="Coomassie Brilliant Blue"/>
              </a:rPr>
              <a:t>Coomassie </a:t>
            </a:r>
            <a:r>
              <a:rPr lang="en-US" u="sng" dirty="0" err="1">
                <a:solidFill>
                  <a:schemeClr val="accent1">
                    <a:lumMod val="75000"/>
                  </a:schemeClr>
                </a:solidFill>
              </a:rPr>
              <a:t>Mavisi</a:t>
            </a:r>
            <a:endParaRPr lang="tr-TR" u="sng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Metin kutusu 2"/>
          <p:cNvSpPr txBox="1"/>
          <p:nvPr/>
        </p:nvSpPr>
        <p:spPr>
          <a:xfrm>
            <a:off x="733202" y="1729100"/>
            <a:ext cx="10718943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/>
              <a:t>-     </a:t>
            </a:r>
            <a:r>
              <a:rPr lang="tr-TR" sz="2400" dirty="0" err="1"/>
              <a:t>Anyonik</a:t>
            </a:r>
            <a:r>
              <a:rPr lang="tr-TR" sz="2400" dirty="0"/>
              <a:t> boya</a:t>
            </a:r>
          </a:p>
          <a:p>
            <a:pPr marL="342900" indent="-342900">
              <a:buFontTx/>
              <a:buChar char="-"/>
            </a:pPr>
            <a:r>
              <a:rPr lang="tr-TR" sz="2400" dirty="0"/>
              <a:t>Proteinlere </a:t>
            </a:r>
            <a:r>
              <a:rPr lang="tr-TR" sz="2400" dirty="0" err="1"/>
              <a:t>nonspesifik</a:t>
            </a:r>
            <a:r>
              <a:rPr lang="tr-TR" sz="2400" dirty="0"/>
              <a:t> olarak bağlanır.</a:t>
            </a:r>
          </a:p>
          <a:p>
            <a:pPr marL="342900" indent="-342900">
              <a:buFontTx/>
              <a:buChar char="-"/>
            </a:pPr>
            <a:r>
              <a:rPr lang="en-US" sz="2400" dirty="0" err="1"/>
              <a:t>Jel</a:t>
            </a:r>
            <a:r>
              <a:rPr lang="en-US" sz="2400" dirty="0"/>
              <a:t> </a:t>
            </a:r>
            <a:r>
              <a:rPr lang="en-US" sz="2400" dirty="0" err="1"/>
              <a:t>üzerindeki</a:t>
            </a:r>
            <a:r>
              <a:rPr lang="en-US" sz="2400" dirty="0"/>
              <a:t> </a:t>
            </a:r>
            <a:r>
              <a:rPr lang="en-US" sz="2400" dirty="0" err="1"/>
              <a:t>proteinler</a:t>
            </a:r>
            <a:r>
              <a:rPr lang="en-US" sz="2400" dirty="0"/>
              <a:t> </a:t>
            </a:r>
            <a:r>
              <a:rPr lang="en-US" sz="2400" dirty="0" err="1"/>
              <a:t>comassie</a:t>
            </a:r>
            <a:r>
              <a:rPr lang="en-US" sz="2400" dirty="0"/>
              <a:t> </a:t>
            </a:r>
            <a:r>
              <a:rPr lang="en-US" sz="2400" dirty="0" err="1"/>
              <a:t>mavisi</a:t>
            </a:r>
            <a:r>
              <a:rPr lang="en-US" sz="2400" dirty="0"/>
              <a:t> </a:t>
            </a:r>
            <a:r>
              <a:rPr lang="en-US" sz="2400" dirty="0" err="1"/>
              <a:t>ile</a:t>
            </a:r>
            <a:r>
              <a:rPr lang="en-US" sz="2400" dirty="0"/>
              <a:t> </a:t>
            </a:r>
            <a:r>
              <a:rPr lang="en-US" sz="2400" dirty="0" err="1"/>
              <a:t>bant</a:t>
            </a:r>
            <a:r>
              <a:rPr lang="en-US" sz="2400" dirty="0"/>
              <a:t> </a:t>
            </a:r>
            <a:r>
              <a:rPr lang="en-US" sz="2400" dirty="0" err="1"/>
              <a:t>şeklinde</a:t>
            </a:r>
            <a:r>
              <a:rPr lang="en-US" sz="2400" dirty="0"/>
              <a:t> </a:t>
            </a:r>
            <a:r>
              <a:rPr lang="en-US" sz="2400" dirty="0" err="1"/>
              <a:t>tayin</a:t>
            </a:r>
            <a:r>
              <a:rPr lang="en-US" sz="2400" dirty="0"/>
              <a:t> </a:t>
            </a:r>
            <a:r>
              <a:rPr lang="en-US" sz="2400" dirty="0" err="1"/>
              <a:t>edilebilirler</a:t>
            </a:r>
            <a:r>
              <a:rPr lang="en-US" sz="2400" dirty="0"/>
              <a:t>.</a:t>
            </a:r>
            <a:endParaRPr lang="tr-TR" sz="2400" dirty="0"/>
          </a:p>
          <a:p>
            <a:pPr marL="342900" indent="-342900">
              <a:buFontTx/>
              <a:buChar char="-"/>
            </a:pPr>
            <a:endParaRPr lang="tr-TR" sz="2400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9869324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9974</TotalTime>
  <Words>606</Words>
  <Application>Microsoft Office PowerPoint</Application>
  <PresentationFormat>Widescreen</PresentationFormat>
  <Paragraphs>78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6" baseType="lpstr">
      <vt:lpstr>Arial</vt:lpstr>
      <vt:lpstr>Calibri</vt:lpstr>
      <vt:lpstr>Calibri Light</vt:lpstr>
      <vt:lpstr>inherit</vt:lpstr>
      <vt:lpstr>Times New Roman</vt:lpstr>
      <vt:lpstr>Wingdings</vt:lpstr>
      <vt:lpstr>Office Teması</vt:lpstr>
      <vt:lpstr>SODYUM DODESİL SÜLFAT POLİAKRİLAMİD JEL ELEKTROFOREZİ</vt:lpstr>
      <vt:lpstr>ELEKTROFOREZ </vt:lpstr>
      <vt:lpstr>Sodyum dodesil sülfat (SDS)</vt:lpstr>
      <vt:lpstr>SDS PAGE iki tip jel sistemi içerir.</vt:lpstr>
      <vt:lpstr>Akrilamid jellerin hazırlanması </vt:lpstr>
      <vt:lpstr>Bisakrilamid/Akrilamid Oranı</vt:lpstr>
      <vt:lpstr>SDS-PAGE jele örnek yüklenmesi</vt:lpstr>
      <vt:lpstr>Örneklerin hazırlanması</vt:lpstr>
      <vt:lpstr>Coomassie Mavisi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aslikoc79@gmail.com</dc:creator>
  <cp:lastModifiedBy> </cp:lastModifiedBy>
  <cp:revision>173</cp:revision>
  <cp:lastPrinted>2020-05-04T18:46:06Z</cp:lastPrinted>
  <dcterms:created xsi:type="dcterms:W3CDTF">2019-03-29T11:33:44Z</dcterms:created>
  <dcterms:modified xsi:type="dcterms:W3CDTF">2025-12-09T12:28:16Z</dcterms:modified>
</cp:coreProperties>
</file>