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81" r:id="rId10"/>
    <p:sldId id="282" r:id="rId11"/>
    <p:sldId id="283" r:id="rId12"/>
    <p:sldId id="279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84" r:id="rId22"/>
    <p:sldId id="266" r:id="rId23"/>
    <p:sldId id="280" r:id="rId24"/>
    <p:sldId id="285" r:id="rId25"/>
    <p:sldId id="267" r:id="rId26"/>
    <p:sldId id="268" r:id="rId27"/>
    <p:sldId id="269" r:id="rId28"/>
    <p:sldId id="286" r:id="rId29"/>
    <p:sldId id="287" r:id="rId30"/>
    <p:sldId id="270" r:id="rId31"/>
    <p:sldId id="271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60"/>
  </p:normalViewPr>
  <p:slideViewPr>
    <p:cSldViewPr>
      <p:cViewPr varScale="1">
        <p:scale>
          <a:sx n="82" d="100"/>
          <a:sy n="82" d="100"/>
        </p:scale>
        <p:origin x="152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FBD4B-2209-405C-B220-B36ACD9C7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52F6F-9669-45F0-A1C0-BC4763A60FD7}">
      <dgm:prSet custT="1"/>
      <dgm:spPr/>
      <dgm:t>
        <a:bodyPr/>
        <a:lstStyle/>
        <a:p>
          <a:r>
            <a:rPr lang="en-US" sz="1800" dirty="0" err="1"/>
            <a:t>büyük</a:t>
          </a:r>
          <a:r>
            <a:rPr lang="en-US" sz="1800" dirty="0"/>
            <a:t> </a:t>
          </a:r>
          <a:r>
            <a:rPr lang="en-US" sz="1800" dirty="0" err="1"/>
            <a:t>bir</a:t>
          </a:r>
          <a:r>
            <a:rPr lang="en-US" sz="1800" dirty="0"/>
            <a:t> </a:t>
          </a:r>
          <a:r>
            <a:rPr lang="en-US" sz="1800" dirty="0" err="1"/>
            <a:t>prokaryotik</a:t>
          </a:r>
          <a:r>
            <a:rPr lang="en-US" sz="1800" dirty="0"/>
            <a:t> </a:t>
          </a:r>
          <a:r>
            <a:rPr lang="en-US" sz="1800" dirty="0" err="1"/>
            <a:t>hücre</a:t>
          </a:r>
          <a:r>
            <a:rPr lang="en-US" sz="1800" dirty="0"/>
            <a:t>, </a:t>
          </a:r>
          <a:r>
            <a:rPr lang="en-US" sz="1800" dirty="0" err="1"/>
            <a:t>oksijen</a:t>
          </a:r>
          <a:r>
            <a:rPr lang="en-US" sz="1800" dirty="0"/>
            <a:t> </a:t>
          </a:r>
          <a:r>
            <a:rPr lang="en-US" sz="1800" dirty="0" err="1"/>
            <a:t>solunumu</a:t>
          </a:r>
          <a:r>
            <a:rPr lang="en-US" sz="1800" dirty="0"/>
            <a:t> </a:t>
          </a:r>
          <a:r>
            <a:rPr lang="en-US" sz="1800" dirty="0" err="1"/>
            <a:t>yapan</a:t>
          </a:r>
          <a:r>
            <a:rPr lang="en-US" sz="1800" dirty="0"/>
            <a:t> </a:t>
          </a:r>
          <a:r>
            <a:rPr lang="en-US" sz="1800" dirty="0" err="1"/>
            <a:t>bir</a:t>
          </a:r>
          <a:r>
            <a:rPr lang="en-US" sz="1800" dirty="0"/>
            <a:t> </a:t>
          </a:r>
          <a:r>
            <a:rPr lang="en-US" sz="1800" dirty="0" err="1"/>
            <a:t>bakteriyi</a:t>
          </a:r>
          <a:r>
            <a:rPr lang="en-US" sz="1800" dirty="0"/>
            <a:t> (</a:t>
          </a:r>
          <a:r>
            <a:rPr lang="en-US" sz="1800" dirty="0" err="1"/>
            <a:t>olası</a:t>
          </a:r>
          <a:r>
            <a:rPr lang="en-US" sz="1800" dirty="0"/>
            <a:t> </a:t>
          </a:r>
          <a:r>
            <a:rPr lang="en-US" sz="1800" dirty="0" err="1"/>
            <a:t>atası</a:t>
          </a:r>
          <a:r>
            <a:rPr lang="en-US" sz="1800" dirty="0"/>
            <a:t> </a:t>
          </a:r>
          <a:r>
            <a:rPr lang="en-US" sz="1800" dirty="0" err="1"/>
            <a:t>Alphaproteobacteria</a:t>
          </a:r>
          <a:r>
            <a:rPr lang="en-US" sz="1800" dirty="0"/>
            <a:t>) </a:t>
          </a:r>
          <a:r>
            <a:rPr lang="en-US" sz="1800" dirty="0" err="1"/>
            <a:t>içine</a:t>
          </a:r>
          <a:r>
            <a:rPr lang="en-US" sz="1800" dirty="0"/>
            <a:t> </a:t>
          </a:r>
          <a:r>
            <a:rPr lang="en-US" sz="1800" dirty="0" err="1"/>
            <a:t>alarak</a:t>
          </a:r>
          <a:r>
            <a:rPr lang="en-US" sz="1800" dirty="0"/>
            <a:t> </a:t>
          </a:r>
          <a:r>
            <a:rPr lang="en-US" sz="1800" dirty="0" err="1"/>
            <a:t>mitokondrinin</a:t>
          </a:r>
          <a:r>
            <a:rPr lang="en-US" sz="1800" dirty="0"/>
            <a:t> </a:t>
          </a:r>
          <a:r>
            <a:rPr lang="en-US" sz="1800" dirty="0" err="1"/>
            <a:t>kökenini</a:t>
          </a:r>
          <a:r>
            <a:rPr lang="en-US" sz="1800" dirty="0"/>
            <a:t> </a:t>
          </a:r>
          <a:r>
            <a:rPr lang="en-US" sz="1800" dirty="0" err="1"/>
            <a:t>oluşturdu</a:t>
          </a:r>
          <a:r>
            <a:rPr lang="en-US" sz="1800" dirty="0"/>
            <a:t>.</a:t>
          </a:r>
        </a:p>
      </dgm:t>
    </dgm:pt>
    <dgm:pt modelId="{2D1B6F70-8EB5-4821-A129-FB6CB4959938}" type="parTrans" cxnId="{A9D67A55-CED7-46FE-A88C-65362BEA4198}">
      <dgm:prSet/>
      <dgm:spPr/>
      <dgm:t>
        <a:bodyPr/>
        <a:lstStyle/>
        <a:p>
          <a:endParaRPr lang="en-US"/>
        </a:p>
      </dgm:t>
    </dgm:pt>
    <dgm:pt modelId="{CA8B9964-BFE9-4D35-B989-5C1438A48272}" type="sibTrans" cxnId="{A9D67A55-CED7-46FE-A88C-65362BEA4198}">
      <dgm:prSet/>
      <dgm:spPr/>
      <dgm:t>
        <a:bodyPr/>
        <a:lstStyle/>
        <a:p>
          <a:endParaRPr lang="en-US"/>
        </a:p>
      </dgm:t>
    </dgm:pt>
    <dgm:pt modelId="{4E554D08-8E8B-44AE-BC13-F828C365500A}">
      <dgm:prSet custT="1"/>
      <dgm:spPr/>
      <dgm:t>
        <a:bodyPr/>
        <a:lstStyle/>
        <a:p>
          <a:r>
            <a:rPr lang="en-US" sz="1800" dirty="0" err="1"/>
            <a:t>bazı</a:t>
          </a:r>
          <a:r>
            <a:rPr lang="en-US" sz="1800" dirty="0"/>
            <a:t> </a:t>
          </a:r>
          <a:r>
            <a:rPr lang="en-US" sz="1800" dirty="0" err="1"/>
            <a:t>ökaryotik</a:t>
          </a:r>
          <a:r>
            <a:rPr lang="en-US" sz="1800" dirty="0"/>
            <a:t> </a:t>
          </a:r>
          <a:r>
            <a:rPr lang="en-US" sz="1800" dirty="0" err="1"/>
            <a:t>hücreler</a:t>
          </a:r>
          <a:r>
            <a:rPr lang="en-US" sz="1800" dirty="0"/>
            <a:t> </a:t>
          </a:r>
          <a:r>
            <a:rPr lang="en-US" sz="1800" dirty="0" err="1"/>
            <a:t>fotosentetik</a:t>
          </a:r>
          <a:r>
            <a:rPr lang="en-US" sz="1800" dirty="0"/>
            <a:t> </a:t>
          </a:r>
          <a:r>
            <a:rPr lang="en-US" sz="1800" dirty="0" err="1"/>
            <a:t>bir</a:t>
          </a:r>
          <a:r>
            <a:rPr lang="en-US" sz="1800" dirty="0"/>
            <a:t> </a:t>
          </a:r>
          <a:r>
            <a:rPr lang="en-US" sz="1800" dirty="0" err="1"/>
            <a:t>siyanobakteriyi</a:t>
          </a:r>
          <a:r>
            <a:rPr lang="en-US" sz="1800" dirty="0"/>
            <a:t> </a:t>
          </a:r>
          <a:r>
            <a:rPr lang="en-US" sz="1800" dirty="0" err="1"/>
            <a:t>içine</a:t>
          </a:r>
          <a:r>
            <a:rPr lang="en-US" sz="1800" dirty="0"/>
            <a:t> </a:t>
          </a:r>
          <a:r>
            <a:rPr lang="en-US" sz="1800" dirty="0" err="1"/>
            <a:t>alarak</a:t>
          </a:r>
          <a:r>
            <a:rPr lang="en-US" sz="1800" dirty="0"/>
            <a:t> </a:t>
          </a:r>
          <a:r>
            <a:rPr lang="en-US" sz="1800" dirty="0" err="1"/>
            <a:t>kloroplastın</a:t>
          </a:r>
          <a:r>
            <a:rPr lang="en-US" sz="1800" dirty="0"/>
            <a:t> </a:t>
          </a:r>
          <a:r>
            <a:rPr lang="en-US" sz="1800" dirty="0" err="1"/>
            <a:t>atası</a:t>
          </a:r>
          <a:r>
            <a:rPr lang="en-US" sz="1800" dirty="0"/>
            <a:t> </a:t>
          </a:r>
          <a:r>
            <a:rPr lang="en-US" sz="1800" dirty="0" err="1"/>
            <a:t>olan</a:t>
          </a:r>
          <a:r>
            <a:rPr lang="en-US" sz="1800" dirty="0"/>
            <a:t> </a:t>
          </a:r>
          <a:r>
            <a:rPr lang="en-US" sz="1800" dirty="0" err="1"/>
            <a:t>organeli</a:t>
          </a:r>
          <a:r>
            <a:rPr lang="en-US" sz="1800" dirty="0"/>
            <a:t> </a:t>
          </a:r>
          <a:r>
            <a:rPr lang="en-US" sz="1800" dirty="0" err="1"/>
            <a:t>geliştirdi.Bu</a:t>
          </a:r>
          <a:r>
            <a:rPr lang="en-US" sz="1800" dirty="0"/>
            <a:t> </a:t>
          </a:r>
          <a:r>
            <a:rPr lang="en-US" sz="1800" dirty="0" err="1"/>
            <a:t>süreçte</a:t>
          </a:r>
          <a:r>
            <a:rPr lang="en-US" sz="1800" dirty="0"/>
            <a:t>, </a:t>
          </a:r>
          <a:r>
            <a:rPr lang="en-US" sz="1800" dirty="0" err="1"/>
            <a:t>endosimbiyotik</a:t>
          </a:r>
          <a:r>
            <a:rPr lang="en-US" sz="1800" dirty="0"/>
            <a:t> </a:t>
          </a:r>
          <a:r>
            <a:rPr lang="en-US" sz="1800" dirty="0" err="1"/>
            <a:t>bakteri</a:t>
          </a:r>
          <a:r>
            <a:rPr lang="en-US" sz="1800" dirty="0"/>
            <a:t> </a:t>
          </a:r>
          <a:r>
            <a:rPr lang="en-US" sz="1800" dirty="0" err="1"/>
            <a:t>evrimleşerek</a:t>
          </a:r>
          <a:r>
            <a:rPr lang="en-US" sz="1800" dirty="0"/>
            <a:t> konak </a:t>
          </a:r>
          <a:r>
            <a:rPr lang="en-US" sz="1800" dirty="0" err="1"/>
            <a:t>hücre</a:t>
          </a:r>
          <a:r>
            <a:rPr lang="en-US" sz="1800" dirty="0"/>
            <a:t> </a:t>
          </a:r>
          <a:r>
            <a:rPr lang="en-US" sz="1800" dirty="0" err="1"/>
            <a:t>için</a:t>
          </a:r>
          <a:r>
            <a:rPr lang="en-US" sz="1800" dirty="0"/>
            <a:t> </a:t>
          </a:r>
          <a:r>
            <a:rPr lang="en-US" sz="1800" dirty="0" err="1"/>
            <a:t>enerji</a:t>
          </a:r>
          <a:r>
            <a:rPr lang="en-US" sz="1800" dirty="0"/>
            <a:t> </a:t>
          </a:r>
          <a:r>
            <a:rPr lang="en-US" sz="1800" dirty="0" err="1"/>
            <a:t>üretmeye</a:t>
          </a:r>
          <a:r>
            <a:rPr lang="en-US" sz="1800" dirty="0"/>
            <a:t> </a:t>
          </a:r>
          <a:r>
            <a:rPr lang="en-US" sz="1800" dirty="0" err="1"/>
            <a:t>başladı</a:t>
          </a:r>
          <a:r>
            <a:rPr lang="en-US" sz="1800" dirty="0"/>
            <a:t> </a:t>
          </a:r>
          <a:r>
            <a:rPr lang="en-US" sz="1800" dirty="0" err="1"/>
            <a:t>ve</a:t>
          </a:r>
          <a:r>
            <a:rPr lang="en-US" sz="1800" dirty="0"/>
            <a:t> </a:t>
          </a:r>
          <a:r>
            <a:rPr lang="en-US" sz="1800" dirty="0" err="1"/>
            <a:t>zamanla</a:t>
          </a:r>
          <a:r>
            <a:rPr lang="en-US" sz="1800" dirty="0"/>
            <a:t> </a:t>
          </a:r>
          <a:r>
            <a:rPr lang="en-US" sz="1800" dirty="0" err="1"/>
            <a:t>bağımsız</a:t>
          </a:r>
          <a:r>
            <a:rPr lang="en-US" sz="1800" dirty="0"/>
            <a:t> </a:t>
          </a:r>
          <a:r>
            <a:rPr lang="en-US" sz="1800" dirty="0" err="1"/>
            <a:t>yaşama</a:t>
          </a:r>
          <a:r>
            <a:rPr lang="en-US" sz="1800" dirty="0"/>
            <a:t> </a:t>
          </a:r>
          <a:r>
            <a:rPr lang="en-US" sz="1800" dirty="0" err="1"/>
            <a:t>yeteneğini</a:t>
          </a:r>
          <a:r>
            <a:rPr lang="en-US" sz="1800" dirty="0"/>
            <a:t> </a:t>
          </a:r>
          <a:r>
            <a:rPr lang="en-US" sz="1800" dirty="0" err="1"/>
            <a:t>kaybetti</a:t>
          </a:r>
          <a:r>
            <a:rPr lang="en-US" sz="1800" dirty="0"/>
            <a:t>.</a:t>
          </a:r>
        </a:p>
      </dgm:t>
    </dgm:pt>
    <dgm:pt modelId="{54156EC4-9C3A-4F35-B826-55CD79420E6C}" type="parTrans" cxnId="{9EFCCC29-83AB-4293-B8D3-2EAC2A82B886}">
      <dgm:prSet/>
      <dgm:spPr/>
      <dgm:t>
        <a:bodyPr/>
        <a:lstStyle/>
        <a:p>
          <a:endParaRPr lang="en-US"/>
        </a:p>
      </dgm:t>
    </dgm:pt>
    <dgm:pt modelId="{4C1CCEC2-491B-4C90-99F4-B5A2170381DD}" type="sibTrans" cxnId="{9EFCCC29-83AB-4293-B8D3-2EAC2A82B886}">
      <dgm:prSet/>
      <dgm:spPr/>
      <dgm:t>
        <a:bodyPr/>
        <a:lstStyle/>
        <a:p>
          <a:endParaRPr lang="en-US"/>
        </a:p>
      </dgm:t>
    </dgm:pt>
    <dgm:pt modelId="{8B86A2B6-0D11-4711-BFDC-6C83EC5752D5}" type="pres">
      <dgm:prSet presAssocID="{BA9FBD4B-2209-405C-B220-B36ACD9C7063}" presName="linear" presStyleCnt="0">
        <dgm:presLayoutVars>
          <dgm:animLvl val="lvl"/>
          <dgm:resizeHandles val="exact"/>
        </dgm:presLayoutVars>
      </dgm:prSet>
      <dgm:spPr/>
    </dgm:pt>
    <dgm:pt modelId="{C1376FEB-D6A5-4ADB-BB71-26E380504317}" type="pres">
      <dgm:prSet presAssocID="{79452F6F-9669-45F0-A1C0-BC4763A60F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43D2D8-B0E4-4846-A5EB-0778212E2292}" type="pres">
      <dgm:prSet presAssocID="{CA8B9964-BFE9-4D35-B989-5C1438A48272}" presName="spacer" presStyleCnt="0"/>
      <dgm:spPr/>
    </dgm:pt>
    <dgm:pt modelId="{3E63EA32-EEF1-46C2-9E30-1DDF52A3FC01}" type="pres">
      <dgm:prSet presAssocID="{4E554D08-8E8B-44AE-BC13-F828C36550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CD3007-2F1E-4E46-B9E9-86EDD129D9D7}" type="presOf" srcId="{BA9FBD4B-2209-405C-B220-B36ACD9C7063}" destId="{8B86A2B6-0D11-4711-BFDC-6C83EC5752D5}" srcOrd="0" destOrd="0" presId="urn:microsoft.com/office/officeart/2005/8/layout/vList2"/>
    <dgm:cxn modelId="{9EFCCC29-83AB-4293-B8D3-2EAC2A82B886}" srcId="{BA9FBD4B-2209-405C-B220-B36ACD9C7063}" destId="{4E554D08-8E8B-44AE-BC13-F828C365500A}" srcOrd="1" destOrd="0" parTransId="{54156EC4-9C3A-4F35-B826-55CD79420E6C}" sibTransId="{4C1CCEC2-491B-4C90-99F4-B5A2170381DD}"/>
    <dgm:cxn modelId="{75B35F44-3A86-4129-8ED2-CB79FC02F4CD}" type="presOf" srcId="{79452F6F-9669-45F0-A1C0-BC4763A60FD7}" destId="{C1376FEB-D6A5-4ADB-BB71-26E380504317}" srcOrd="0" destOrd="0" presId="urn:microsoft.com/office/officeart/2005/8/layout/vList2"/>
    <dgm:cxn modelId="{A9D67A55-CED7-46FE-A88C-65362BEA4198}" srcId="{BA9FBD4B-2209-405C-B220-B36ACD9C7063}" destId="{79452F6F-9669-45F0-A1C0-BC4763A60FD7}" srcOrd="0" destOrd="0" parTransId="{2D1B6F70-8EB5-4821-A129-FB6CB4959938}" sibTransId="{CA8B9964-BFE9-4D35-B989-5C1438A48272}"/>
    <dgm:cxn modelId="{1898DFA6-1857-4603-AB88-1E603197E8B2}" type="presOf" srcId="{4E554D08-8E8B-44AE-BC13-F828C365500A}" destId="{3E63EA32-EEF1-46C2-9E30-1DDF52A3FC01}" srcOrd="0" destOrd="0" presId="urn:microsoft.com/office/officeart/2005/8/layout/vList2"/>
    <dgm:cxn modelId="{9F119B61-47CA-4895-9502-51B5B7C699EE}" type="presParOf" srcId="{8B86A2B6-0D11-4711-BFDC-6C83EC5752D5}" destId="{C1376FEB-D6A5-4ADB-BB71-26E380504317}" srcOrd="0" destOrd="0" presId="urn:microsoft.com/office/officeart/2005/8/layout/vList2"/>
    <dgm:cxn modelId="{300B0241-26E3-41EA-9645-97FBA24C948F}" type="presParOf" srcId="{8B86A2B6-0D11-4711-BFDC-6C83EC5752D5}" destId="{0143D2D8-B0E4-4846-A5EB-0778212E2292}" srcOrd="1" destOrd="0" presId="urn:microsoft.com/office/officeart/2005/8/layout/vList2"/>
    <dgm:cxn modelId="{EA50F91F-80C8-4C54-9FA9-712DC0BFE1A1}" type="presParOf" srcId="{8B86A2B6-0D11-4711-BFDC-6C83EC5752D5}" destId="{3E63EA32-EEF1-46C2-9E30-1DDF52A3FC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F0A27-C515-4AE1-BEF2-43BAE4BB6C8D}" type="doc">
      <dgm:prSet loTypeId="urn:microsoft.com/office/officeart/2005/8/layout/hProcess9" loCatId="process" qsTypeId="urn:microsoft.com/office/officeart/2005/8/quickstyle/3d4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4B0B39-4676-46BA-8313-5347A77B3052}">
      <dgm:prSet/>
      <dgm:spPr/>
      <dgm:t>
        <a:bodyPr/>
        <a:lstStyle/>
        <a:p>
          <a:r>
            <a:rPr lang="en-US"/>
            <a:t>Endosimbiyotik teoriyi destekleyen en güçlü kanıtlar şunlardır:</a:t>
          </a:r>
        </a:p>
      </dgm:t>
    </dgm:pt>
    <dgm:pt modelId="{D4A6821C-5C72-45E9-8F52-EE155FC42988}" type="parTrans" cxnId="{23A0D8F4-BB01-4FC7-BF21-7F1648FA1472}">
      <dgm:prSet/>
      <dgm:spPr/>
      <dgm:t>
        <a:bodyPr/>
        <a:lstStyle/>
        <a:p>
          <a:endParaRPr lang="en-US"/>
        </a:p>
      </dgm:t>
    </dgm:pt>
    <dgm:pt modelId="{FD0B0EFF-8B16-4B92-8EF1-361A61DD2536}" type="sibTrans" cxnId="{23A0D8F4-BB01-4FC7-BF21-7F1648FA1472}">
      <dgm:prSet/>
      <dgm:spPr/>
      <dgm:t>
        <a:bodyPr/>
        <a:lstStyle/>
        <a:p>
          <a:endParaRPr lang="en-US"/>
        </a:p>
      </dgm:t>
    </dgm:pt>
    <dgm:pt modelId="{4F26E16A-DD84-4B3F-8864-49A78D7CCA58}">
      <dgm:prSet/>
      <dgm:spPr/>
      <dgm:t>
        <a:bodyPr/>
        <a:lstStyle/>
        <a:p>
          <a:r>
            <a:rPr lang="en-US" b="1"/>
            <a:t>Çift Zar Yapısı</a:t>
          </a:r>
          <a:endParaRPr lang="en-US"/>
        </a:p>
      </dgm:t>
    </dgm:pt>
    <dgm:pt modelId="{6F7F6EFD-3DBC-4042-B04E-6F367EE61EF8}" type="parTrans" cxnId="{F2C55659-EF6A-448B-B3B8-6D878BA675B2}">
      <dgm:prSet/>
      <dgm:spPr/>
      <dgm:t>
        <a:bodyPr/>
        <a:lstStyle/>
        <a:p>
          <a:endParaRPr lang="en-US"/>
        </a:p>
      </dgm:t>
    </dgm:pt>
    <dgm:pt modelId="{7EBDC5A5-C422-4512-85B2-98B39431CC66}" type="sibTrans" cxnId="{F2C55659-EF6A-448B-B3B8-6D878BA675B2}">
      <dgm:prSet/>
      <dgm:spPr/>
      <dgm:t>
        <a:bodyPr/>
        <a:lstStyle/>
        <a:p>
          <a:endParaRPr lang="en-US"/>
        </a:p>
      </dgm:t>
    </dgm:pt>
    <dgm:pt modelId="{49526938-CCCD-489B-A8A1-92E8E79DEDB6}">
      <dgm:prSet/>
      <dgm:spPr/>
      <dgm:t>
        <a:bodyPr/>
        <a:lstStyle/>
        <a:p>
          <a:r>
            <a:rPr lang="en-US"/>
            <a:t>Mitokondri ve kloroplastların </a:t>
          </a:r>
          <a:r>
            <a:rPr lang="en-US" b="1"/>
            <a:t>iki katmanlı zarı</a:t>
          </a:r>
          <a:r>
            <a:rPr lang="en-US"/>
            <a:t> vardır, bu da onların </a:t>
          </a:r>
          <a:r>
            <a:rPr lang="en-US" b="1"/>
            <a:t>endositozla hücre içine alınmış olabileceğini</a:t>
          </a:r>
          <a:r>
            <a:rPr lang="en-US"/>
            <a:t> gösterir.</a:t>
          </a:r>
        </a:p>
      </dgm:t>
    </dgm:pt>
    <dgm:pt modelId="{E11BFAFD-30B2-4ABF-9CE2-10F2D8963321}" type="parTrans" cxnId="{4B5CC146-EBB1-4DCB-B8BC-92530928B231}">
      <dgm:prSet/>
      <dgm:spPr/>
      <dgm:t>
        <a:bodyPr/>
        <a:lstStyle/>
        <a:p>
          <a:endParaRPr lang="en-US"/>
        </a:p>
      </dgm:t>
    </dgm:pt>
    <dgm:pt modelId="{575D4441-8B26-4076-BA4E-58B13DD96B19}" type="sibTrans" cxnId="{4B5CC146-EBB1-4DCB-B8BC-92530928B231}">
      <dgm:prSet/>
      <dgm:spPr/>
      <dgm:t>
        <a:bodyPr/>
        <a:lstStyle/>
        <a:p>
          <a:endParaRPr lang="en-US"/>
        </a:p>
      </dgm:t>
    </dgm:pt>
    <dgm:pt modelId="{777F4CB5-7C0A-4524-853F-665B07D67C9D}">
      <dgm:prSet/>
      <dgm:spPr/>
      <dgm:t>
        <a:bodyPr/>
        <a:lstStyle/>
        <a:p>
          <a:r>
            <a:rPr lang="en-US" b="1" dirty="0"/>
            <a:t>Kendi </a:t>
          </a:r>
          <a:r>
            <a:rPr lang="en-US" b="1" dirty="0" err="1"/>
            <a:t>DNA’larına</a:t>
          </a:r>
          <a:r>
            <a:rPr lang="en-US" b="1" dirty="0"/>
            <a:t> </a:t>
          </a:r>
          <a:r>
            <a:rPr lang="en-US" b="1" dirty="0" err="1"/>
            <a:t>Sahip</a:t>
          </a:r>
          <a:r>
            <a:rPr lang="en-US" b="1" dirty="0"/>
            <a:t> </a:t>
          </a:r>
          <a:r>
            <a:rPr lang="en-US" b="1" dirty="0" err="1"/>
            <a:t>Olmaları</a:t>
          </a:r>
          <a:endParaRPr lang="en-US" dirty="0"/>
        </a:p>
      </dgm:t>
    </dgm:pt>
    <dgm:pt modelId="{586A0AC5-D656-4334-A5D3-8CE154044FEE}" type="parTrans" cxnId="{94F918FE-C85A-41B5-80CC-3ADF74078DC3}">
      <dgm:prSet/>
      <dgm:spPr/>
      <dgm:t>
        <a:bodyPr/>
        <a:lstStyle/>
        <a:p>
          <a:endParaRPr lang="en-US"/>
        </a:p>
      </dgm:t>
    </dgm:pt>
    <dgm:pt modelId="{BA0254C0-F9D5-471B-ACA9-CC0A44FC8847}" type="sibTrans" cxnId="{94F918FE-C85A-41B5-80CC-3ADF74078DC3}">
      <dgm:prSet/>
      <dgm:spPr/>
      <dgm:t>
        <a:bodyPr/>
        <a:lstStyle/>
        <a:p>
          <a:endParaRPr lang="en-US"/>
        </a:p>
      </dgm:t>
    </dgm:pt>
    <dgm:pt modelId="{583FF16E-7216-48BC-8332-5804C0DD9BA2}">
      <dgm:prSet/>
      <dgm:spPr/>
      <dgm:t>
        <a:bodyPr/>
        <a:lstStyle/>
        <a:p>
          <a:r>
            <a:rPr lang="en-US"/>
            <a:t>Mitokondri ve kloroplastlar, </a:t>
          </a:r>
          <a:r>
            <a:rPr lang="en-US" b="1"/>
            <a:t>halkasal DNA'ya</a:t>
          </a:r>
          <a:r>
            <a:rPr lang="en-US"/>
            <a:t> sahiptir, bu da onları bakterilere benzetir.</a:t>
          </a:r>
        </a:p>
      </dgm:t>
    </dgm:pt>
    <dgm:pt modelId="{08A3CC13-6168-420A-861C-88667CD1AC39}" type="parTrans" cxnId="{A1378507-8769-460A-AA07-CA9F150501DC}">
      <dgm:prSet/>
      <dgm:spPr/>
      <dgm:t>
        <a:bodyPr/>
        <a:lstStyle/>
        <a:p>
          <a:endParaRPr lang="en-US"/>
        </a:p>
      </dgm:t>
    </dgm:pt>
    <dgm:pt modelId="{4FC5A893-7862-48DC-8B92-413CA814B30A}" type="sibTrans" cxnId="{A1378507-8769-460A-AA07-CA9F150501DC}">
      <dgm:prSet/>
      <dgm:spPr/>
      <dgm:t>
        <a:bodyPr/>
        <a:lstStyle/>
        <a:p>
          <a:endParaRPr lang="en-US"/>
        </a:p>
      </dgm:t>
    </dgm:pt>
    <dgm:pt modelId="{AA3BC468-8C6E-44B7-BE5A-F03508993B8F}">
      <dgm:prSet/>
      <dgm:spPr/>
      <dgm:t>
        <a:bodyPr/>
        <a:lstStyle/>
        <a:p>
          <a:r>
            <a:rPr lang="en-US"/>
            <a:t>Bu DNA, konak hücre genomundan bağımsız olarak </a:t>
          </a:r>
          <a:r>
            <a:rPr lang="en-US" b="1"/>
            <a:t>kendi proteinlerini sentezleyebilir.</a:t>
          </a:r>
          <a:endParaRPr lang="en-US"/>
        </a:p>
      </dgm:t>
    </dgm:pt>
    <dgm:pt modelId="{C29D2357-E21E-4E28-94FC-EC2A76211CB0}" type="parTrans" cxnId="{B75DADD7-C367-4464-A4B0-B9F9B9D5F418}">
      <dgm:prSet/>
      <dgm:spPr/>
      <dgm:t>
        <a:bodyPr/>
        <a:lstStyle/>
        <a:p>
          <a:endParaRPr lang="en-US"/>
        </a:p>
      </dgm:t>
    </dgm:pt>
    <dgm:pt modelId="{9D0FA8A5-3F4B-4357-B90B-C96C15DC21F4}" type="sibTrans" cxnId="{B75DADD7-C367-4464-A4B0-B9F9B9D5F418}">
      <dgm:prSet/>
      <dgm:spPr/>
      <dgm:t>
        <a:bodyPr/>
        <a:lstStyle/>
        <a:p>
          <a:endParaRPr lang="en-US"/>
        </a:p>
      </dgm:t>
    </dgm:pt>
    <dgm:pt modelId="{88E2FB6C-85CB-4738-972A-2ACC19EBEF62}">
      <dgm:prSet/>
      <dgm:spPr/>
      <dgm:t>
        <a:bodyPr/>
        <a:lstStyle/>
        <a:p>
          <a:r>
            <a:rPr lang="en-US" b="1"/>
            <a:t>Bakterilere Benzer Ribozomlar</a:t>
          </a:r>
          <a:endParaRPr lang="en-US"/>
        </a:p>
      </dgm:t>
    </dgm:pt>
    <dgm:pt modelId="{E171E911-C7E9-4CB1-92A8-B18116482BD3}" type="parTrans" cxnId="{B9482DFD-E624-49CB-BEB5-5FD61C850D83}">
      <dgm:prSet/>
      <dgm:spPr/>
      <dgm:t>
        <a:bodyPr/>
        <a:lstStyle/>
        <a:p>
          <a:endParaRPr lang="en-US"/>
        </a:p>
      </dgm:t>
    </dgm:pt>
    <dgm:pt modelId="{98DC3DE8-56DB-4A20-BA0C-214BF0294C3C}" type="sibTrans" cxnId="{B9482DFD-E624-49CB-BEB5-5FD61C850D83}">
      <dgm:prSet/>
      <dgm:spPr/>
      <dgm:t>
        <a:bodyPr/>
        <a:lstStyle/>
        <a:p>
          <a:endParaRPr lang="en-US"/>
        </a:p>
      </dgm:t>
    </dgm:pt>
    <dgm:pt modelId="{338BE43D-7CDE-4666-90BE-FC73A4BCB247}">
      <dgm:prSet/>
      <dgm:spPr/>
      <dgm:t>
        <a:bodyPr/>
        <a:lstStyle/>
        <a:p>
          <a:r>
            <a:rPr lang="en-US"/>
            <a:t>Mitokondri ve kloroplastlar, </a:t>
          </a:r>
          <a:r>
            <a:rPr lang="en-US" b="1"/>
            <a:t>prokaryotlarla aynı yapıda (70S) ribozomlara sahiptir.</a:t>
          </a:r>
          <a:endParaRPr lang="en-US"/>
        </a:p>
      </dgm:t>
    </dgm:pt>
    <dgm:pt modelId="{3E7BB843-2976-45B4-B2EC-5A6374DB770D}" type="parTrans" cxnId="{B9F4A682-1B1B-4DF0-BA9C-00214BE64D42}">
      <dgm:prSet/>
      <dgm:spPr/>
      <dgm:t>
        <a:bodyPr/>
        <a:lstStyle/>
        <a:p>
          <a:endParaRPr lang="en-US"/>
        </a:p>
      </dgm:t>
    </dgm:pt>
    <dgm:pt modelId="{7E33A09C-5AC2-4746-AA4F-17511E8D5D8C}" type="sibTrans" cxnId="{B9F4A682-1B1B-4DF0-BA9C-00214BE64D42}">
      <dgm:prSet/>
      <dgm:spPr/>
      <dgm:t>
        <a:bodyPr/>
        <a:lstStyle/>
        <a:p>
          <a:endParaRPr lang="en-US"/>
        </a:p>
      </dgm:t>
    </dgm:pt>
    <dgm:pt modelId="{24000DBE-1BFC-4182-BF95-26C73DE57294}">
      <dgm:prSet/>
      <dgm:spPr/>
      <dgm:t>
        <a:bodyPr/>
        <a:lstStyle/>
        <a:p>
          <a:r>
            <a:rPr lang="en-US" b="1"/>
            <a:t>Bölünme Mekanizması</a:t>
          </a:r>
          <a:endParaRPr lang="en-US"/>
        </a:p>
      </dgm:t>
    </dgm:pt>
    <dgm:pt modelId="{3C0DC739-8B83-48F7-AD5F-174D02020B0D}" type="parTrans" cxnId="{74573A9D-8BAA-4BFF-ABE1-76D2A6D5A0E8}">
      <dgm:prSet/>
      <dgm:spPr/>
      <dgm:t>
        <a:bodyPr/>
        <a:lstStyle/>
        <a:p>
          <a:endParaRPr lang="en-US"/>
        </a:p>
      </dgm:t>
    </dgm:pt>
    <dgm:pt modelId="{346E97D6-3B00-4B0B-95E8-F6DE8D5B2B36}" type="sibTrans" cxnId="{74573A9D-8BAA-4BFF-ABE1-76D2A6D5A0E8}">
      <dgm:prSet/>
      <dgm:spPr/>
      <dgm:t>
        <a:bodyPr/>
        <a:lstStyle/>
        <a:p>
          <a:endParaRPr lang="en-US"/>
        </a:p>
      </dgm:t>
    </dgm:pt>
    <dgm:pt modelId="{D5705068-3E9D-4379-9525-E473045F0A33}">
      <dgm:prSet/>
      <dgm:spPr/>
      <dgm:t>
        <a:bodyPr/>
        <a:lstStyle/>
        <a:p>
          <a:r>
            <a:rPr lang="en-US"/>
            <a:t>Mitokondri ve kloroplastlar, </a:t>
          </a:r>
          <a:r>
            <a:rPr lang="en-US" b="1"/>
            <a:t>bakteriler gibi ikili bölünme (binary fission) ile çoğalır.</a:t>
          </a:r>
          <a:endParaRPr lang="en-US"/>
        </a:p>
      </dgm:t>
    </dgm:pt>
    <dgm:pt modelId="{EF6C4605-729B-4096-9F52-D2CF0EFFD423}" type="parTrans" cxnId="{BBB73992-794B-4AA6-930B-99D67A2D06C6}">
      <dgm:prSet/>
      <dgm:spPr/>
      <dgm:t>
        <a:bodyPr/>
        <a:lstStyle/>
        <a:p>
          <a:endParaRPr lang="en-US"/>
        </a:p>
      </dgm:t>
    </dgm:pt>
    <dgm:pt modelId="{23C6BB2F-C2F2-4E3A-AB62-4B5AC784B249}" type="sibTrans" cxnId="{BBB73992-794B-4AA6-930B-99D67A2D06C6}">
      <dgm:prSet/>
      <dgm:spPr/>
      <dgm:t>
        <a:bodyPr/>
        <a:lstStyle/>
        <a:p>
          <a:endParaRPr lang="en-US"/>
        </a:p>
      </dgm:t>
    </dgm:pt>
    <dgm:pt modelId="{22258E0C-44EA-4AAF-91FA-1210ADBD37B1}">
      <dgm:prSet/>
      <dgm:spPr/>
      <dgm:t>
        <a:bodyPr/>
        <a:lstStyle/>
        <a:p>
          <a:r>
            <a:rPr lang="en-US"/>
            <a:t>Diğer organeller bu şekilde çoğalmaz.</a:t>
          </a:r>
        </a:p>
      </dgm:t>
    </dgm:pt>
    <dgm:pt modelId="{5F1CB861-E94B-4470-914F-37DC8853BCD5}" type="parTrans" cxnId="{205420EA-2E33-4F54-BDDC-B72F41AB9AB6}">
      <dgm:prSet/>
      <dgm:spPr/>
      <dgm:t>
        <a:bodyPr/>
        <a:lstStyle/>
        <a:p>
          <a:endParaRPr lang="en-US"/>
        </a:p>
      </dgm:t>
    </dgm:pt>
    <dgm:pt modelId="{F93ABDD2-205C-4EC3-826C-F0E03CAA0E89}" type="sibTrans" cxnId="{205420EA-2E33-4F54-BDDC-B72F41AB9AB6}">
      <dgm:prSet/>
      <dgm:spPr/>
      <dgm:t>
        <a:bodyPr/>
        <a:lstStyle/>
        <a:p>
          <a:endParaRPr lang="en-US"/>
        </a:p>
      </dgm:t>
    </dgm:pt>
    <dgm:pt modelId="{255E83E1-F6D0-4B48-9A29-0A7738AC70BE}">
      <dgm:prSet/>
      <dgm:spPr/>
      <dgm:t>
        <a:bodyPr/>
        <a:lstStyle/>
        <a:p>
          <a:r>
            <a:rPr lang="en-US" b="1"/>
            <a:t>Genetik ve Moleküler Kanıtlar</a:t>
          </a:r>
          <a:endParaRPr lang="en-US"/>
        </a:p>
      </dgm:t>
    </dgm:pt>
    <dgm:pt modelId="{4411D837-7985-4A49-9D3E-E01F030DBA65}" type="parTrans" cxnId="{67204E23-6816-4FE6-B7EF-8D26B1E135E4}">
      <dgm:prSet/>
      <dgm:spPr/>
      <dgm:t>
        <a:bodyPr/>
        <a:lstStyle/>
        <a:p>
          <a:endParaRPr lang="en-US"/>
        </a:p>
      </dgm:t>
    </dgm:pt>
    <dgm:pt modelId="{1902DEEC-0077-4F66-8A6A-44E3773FB54B}" type="sibTrans" cxnId="{67204E23-6816-4FE6-B7EF-8D26B1E135E4}">
      <dgm:prSet/>
      <dgm:spPr/>
      <dgm:t>
        <a:bodyPr/>
        <a:lstStyle/>
        <a:p>
          <a:endParaRPr lang="en-US"/>
        </a:p>
      </dgm:t>
    </dgm:pt>
    <dgm:pt modelId="{CE9A6CA6-0BC7-46C4-955F-CEE82BA54DBA}">
      <dgm:prSet/>
      <dgm:spPr/>
      <dgm:t>
        <a:bodyPr/>
        <a:lstStyle/>
        <a:p>
          <a:r>
            <a:rPr lang="en-US"/>
            <a:t>Mitokondriyal DNA, </a:t>
          </a:r>
          <a:r>
            <a:rPr lang="en-US" b="1"/>
            <a:t>Alphaproteobacteria</a:t>
          </a:r>
          <a:r>
            <a:rPr lang="en-US"/>
            <a:t> ile, kloroplast DNA’sı ise </a:t>
          </a:r>
          <a:r>
            <a:rPr lang="en-US" b="1"/>
            <a:t>siyanobakterilerle</a:t>
          </a:r>
          <a:r>
            <a:rPr lang="en-US"/>
            <a:t> büyük benzerlik gösterir.</a:t>
          </a:r>
        </a:p>
      </dgm:t>
    </dgm:pt>
    <dgm:pt modelId="{3FDDCCAE-F0E4-4A3C-B54F-D03A6950FBF9}" type="parTrans" cxnId="{8569A614-AA5D-4F54-8D6A-4CC80D8ACC04}">
      <dgm:prSet/>
      <dgm:spPr/>
      <dgm:t>
        <a:bodyPr/>
        <a:lstStyle/>
        <a:p>
          <a:endParaRPr lang="en-US"/>
        </a:p>
      </dgm:t>
    </dgm:pt>
    <dgm:pt modelId="{4087F70E-231D-4857-B802-9D98E129F021}" type="sibTrans" cxnId="{8569A614-AA5D-4F54-8D6A-4CC80D8ACC04}">
      <dgm:prSet/>
      <dgm:spPr/>
      <dgm:t>
        <a:bodyPr/>
        <a:lstStyle/>
        <a:p>
          <a:endParaRPr lang="en-US"/>
        </a:p>
      </dgm:t>
    </dgm:pt>
    <dgm:pt modelId="{C877CCA4-DF4E-4C15-87B6-D32C01925D7E}" type="pres">
      <dgm:prSet presAssocID="{E83F0A27-C515-4AE1-BEF2-43BAE4BB6C8D}" presName="CompostProcess" presStyleCnt="0">
        <dgm:presLayoutVars>
          <dgm:dir/>
          <dgm:resizeHandles val="exact"/>
        </dgm:presLayoutVars>
      </dgm:prSet>
      <dgm:spPr/>
    </dgm:pt>
    <dgm:pt modelId="{FE1E7B5E-BA0A-4C4D-B773-59C2E50A74C9}" type="pres">
      <dgm:prSet presAssocID="{E83F0A27-C515-4AE1-BEF2-43BAE4BB6C8D}" presName="arrow" presStyleLbl="bgShp" presStyleIdx="0" presStyleCnt="1"/>
      <dgm:spPr/>
    </dgm:pt>
    <dgm:pt modelId="{BBE3A873-C073-43B0-B2BA-8D2604BF9D8A}" type="pres">
      <dgm:prSet presAssocID="{E83F0A27-C515-4AE1-BEF2-43BAE4BB6C8D}" presName="linearProcess" presStyleCnt="0"/>
      <dgm:spPr/>
    </dgm:pt>
    <dgm:pt modelId="{E885E099-FCAE-4101-B09C-4627639EEBC3}" type="pres">
      <dgm:prSet presAssocID="{C24B0B39-4676-46BA-8313-5347A77B3052}" presName="textNode" presStyleLbl="node1" presStyleIdx="0" presStyleCnt="6">
        <dgm:presLayoutVars>
          <dgm:bulletEnabled val="1"/>
        </dgm:presLayoutVars>
      </dgm:prSet>
      <dgm:spPr/>
    </dgm:pt>
    <dgm:pt modelId="{C1DA2DC6-3461-4B1F-8CAA-880CD0F5135F}" type="pres">
      <dgm:prSet presAssocID="{FD0B0EFF-8B16-4B92-8EF1-361A61DD2536}" presName="sibTrans" presStyleCnt="0"/>
      <dgm:spPr/>
    </dgm:pt>
    <dgm:pt modelId="{667DFDBA-3D48-45B7-8CD0-9217D6B4C819}" type="pres">
      <dgm:prSet presAssocID="{4F26E16A-DD84-4B3F-8864-49A78D7CCA58}" presName="textNode" presStyleLbl="node1" presStyleIdx="1" presStyleCnt="6">
        <dgm:presLayoutVars>
          <dgm:bulletEnabled val="1"/>
        </dgm:presLayoutVars>
      </dgm:prSet>
      <dgm:spPr/>
    </dgm:pt>
    <dgm:pt modelId="{129CA62C-A615-4FB1-8672-8080C106A76C}" type="pres">
      <dgm:prSet presAssocID="{7EBDC5A5-C422-4512-85B2-98B39431CC66}" presName="sibTrans" presStyleCnt="0"/>
      <dgm:spPr/>
    </dgm:pt>
    <dgm:pt modelId="{67B1A982-0800-4005-9F89-7F7A7FD0BA31}" type="pres">
      <dgm:prSet presAssocID="{777F4CB5-7C0A-4524-853F-665B07D67C9D}" presName="textNode" presStyleLbl="node1" presStyleIdx="2" presStyleCnt="6">
        <dgm:presLayoutVars>
          <dgm:bulletEnabled val="1"/>
        </dgm:presLayoutVars>
      </dgm:prSet>
      <dgm:spPr/>
    </dgm:pt>
    <dgm:pt modelId="{011036D6-C227-4CFE-ABE4-65A927B729B2}" type="pres">
      <dgm:prSet presAssocID="{BA0254C0-F9D5-471B-ACA9-CC0A44FC8847}" presName="sibTrans" presStyleCnt="0"/>
      <dgm:spPr/>
    </dgm:pt>
    <dgm:pt modelId="{88557FE5-DC89-42A1-8521-9EE8E492CEEA}" type="pres">
      <dgm:prSet presAssocID="{88E2FB6C-85CB-4738-972A-2ACC19EBEF62}" presName="textNode" presStyleLbl="node1" presStyleIdx="3" presStyleCnt="6">
        <dgm:presLayoutVars>
          <dgm:bulletEnabled val="1"/>
        </dgm:presLayoutVars>
      </dgm:prSet>
      <dgm:spPr/>
    </dgm:pt>
    <dgm:pt modelId="{FBDFA8F2-8AE7-47AD-8F91-21FF1341FC7C}" type="pres">
      <dgm:prSet presAssocID="{98DC3DE8-56DB-4A20-BA0C-214BF0294C3C}" presName="sibTrans" presStyleCnt="0"/>
      <dgm:spPr/>
    </dgm:pt>
    <dgm:pt modelId="{76D0F154-D6B7-4ED6-B2CC-2A0189E4CCA5}" type="pres">
      <dgm:prSet presAssocID="{24000DBE-1BFC-4182-BF95-26C73DE57294}" presName="textNode" presStyleLbl="node1" presStyleIdx="4" presStyleCnt="6">
        <dgm:presLayoutVars>
          <dgm:bulletEnabled val="1"/>
        </dgm:presLayoutVars>
      </dgm:prSet>
      <dgm:spPr/>
    </dgm:pt>
    <dgm:pt modelId="{053E1D2B-4D5E-4AA5-BD5B-354A8BA24E68}" type="pres">
      <dgm:prSet presAssocID="{346E97D6-3B00-4B0B-95E8-F6DE8D5B2B36}" presName="sibTrans" presStyleCnt="0"/>
      <dgm:spPr/>
    </dgm:pt>
    <dgm:pt modelId="{049CDE49-1461-4224-92C9-022B22661EF2}" type="pres">
      <dgm:prSet presAssocID="{255E83E1-F6D0-4B48-9A29-0A7738AC70BE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D3BD905-FF13-4EC6-8B52-EBF075D90860}" type="presOf" srcId="{49526938-CCCD-489B-A8A1-92E8E79DEDB6}" destId="{667DFDBA-3D48-45B7-8CD0-9217D6B4C819}" srcOrd="0" destOrd="1" presId="urn:microsoft.com/office/officeart/2005/8/layout/hProcess9"/>
    <dgm:cxn modelId="{B95EB806-8B70-49DA-9D48-5AE21C73DC8E}" type="presOf" srcId="{338BE43D-7CDE-4666-90BE-FC73A4BCB247}" destId="{88557FE5-DC89-42A1-8521-9EE8E492CEEA}" srcOrd="0" destOrd="1" presId="urn:microsoft.com/office/officeart/2005/8/layout/hProcess9"/>
    <dgm:cxn modelId="{A1378507-8769-460A-AA07-CA9F150501DC}" srcId="{777F4CB5-7C0A-4524-853F-665B07D67C9D}" destId="{583FF16E-7216-48BC-8332-5804C0DD9BA2}" srcOrd="0" destOrd="0" parTransId="{08A3CC13-6168-420A-861C-88667CD1AC39}" sibTransId="{4FC5A893-7862-48DC-8B92-413CA814B30A}"/>
    <dgm:cxn modelId="{8569A614-AA5D-4F54-8D6A-4CC80D8ACC04}" srcId="{255E83E1-F6D0-4B48-9A29-0A7738AC70BE}" destId="{CE9A6CA6-0BC7-46C4-955F-CEE82BA54DBA}" srcOrd="0" destOrd="0" parTransId="{3FDDCCAE-F0E4-4A3C-B54F-D03A6950FBF9}" sibTransId="{4087F70E-231D-4857-B802-9D98E129F021}"/>
    <dgm:cxn modelId="{67204E23-6816-4FE6-B7EF-8D26B1E135E4}" srcId="{E83F0A27-C515-4AE1-BEF2-43BAE4BB6C8D}" destId="{255E83E1-F6D0-4B48-9A29-0A7738AC70BE}" srcOrd="5" destOrd="0" parTransId="{4411D837-7985-4A49-9D3E-E01F030DBA65}" sibTransId="{1902DEEC-0077-4F66-8A6A-44E3773FB54B}"/>
    <dgm:cxn modelId="{E5C56135-7212-4C09-BC6B-1E9A9CC9553E}" type="presOf" srcId="{CE9A6CA6-0BC7-46C4-955F-CEE82BA54DBA}" destId="{049CDE49-1461-4224-92C9-022B22661EF2}" srcOrd="0" destOrd="1" presId="urn:microsoft.com/office/officeart/2005/8/layout/hProcess9"/>
    <dgm:cxn modelId="{5248FC3B-C500-41ED-906B-7D92C2F149A0}" type="presOf" srcId="{4F26E16A-DD84-4B3F-8864-49A78D7CCA58}" destId="{667DFDBA-3D48-45B7-8CD0-9217D6B4C819}" srcOrd="0" destOrd="0" presId="urn:microsoft.com/office/officeart/2005/8/layout/hProcess9"/>
    <dgm:cxn modelId="{EFF93F46-704B-4248-9905-1EC460626C7E}" type="presOf" srcId="{88E2FB6C-85CB-4738-972A-2ACC19EBEF62}" destId="{88557FE5-DC89-42A1-8521-9EE8E492CEEA}" srcOrd="0" destOrd="0" presId="urn:microsoft.com/office/officeart/2005/8/layout/hProcess9"/>
    <dgm:cxn modelId="{4B5CC146-EBB1-4DCB-B8BC-92530928B231}" srcId="{4F26E16A-DD84-4B3F-8864-49A78D7CCA58}" destId="{49526938-CCCD-489B-A8A1-92E8E79DEDB6}" srcOrd="0" destOrd="0" parTransId="{E11BFAFD-30B2-4ABF-9CE2-10F2D8963321}" sibTransId="{575D4441-8B26-4076-BA4E-58B13DD96B19}"/>
    <dgm:cxn modelId="{7B036376-EB58-497D-ADF1-F7ECE35BBBD0}" type="presOf" srcId="{255E83E1-F6D0-4B48-9A29-0A7738AC70BE}" destId="{049CDE49-1461-4224-92C9-022B22661EF2}" srcOrd="0" destOrd="0" presId="urn:microsoft.com/office/officeart/2005/8/layout/hProcess9"/>
    <dgm:cxn modelId="{F2C55659-EF6A-448B-B3B8-6D878BA675B2}" srcId="{E83F0A27-C515-4AE1-BEF2-43BAE4BB6C8D}" destId="{4F26E16A-DD84-4B3F-8864-49A78D7CCA58}" srcOrd="1" destOrd="0" parTransId="{6F7F6EFD-3DBC-4042-B04E-6F367EE61EF8}" sibTransId="{7EBDC5A5-C422-4512-85B2-98B39431CC66}"/>
    <dgm:cxn modelId="{B9F4A682-1B1B-4DF0-BA9C-00214BE64D42}" srcId="{88E2FB6C-85CB-4738-972A-2ACC19EBEF62}" destId="{338BE43D-7CDE-4666-90BE-FC73A4BCB247}" srcOrd="0" destOrd="0" parTransId="{3E7BB843-2976-45B4-B2EC-5A6374DB770D}" sibTransId="{7E33A09C-5AC2-4746-AA4F-17511E8D5D8C}"/>
    <dgm:cxn modelId="{95461E83-9532-4B44-8EC4-0D4DBE48C97D}" type="presOf" srcId="{777F4CB5-7C0A-4524-853F-665B07D67C9D}" destId="{67B1A982-0800-4005-9F89-7F7A7FD0BA31}" srcOrd="0" destOrd="0" presId="urn:microsoft.com/office/officeart/2005/8/layout/hProcess9"/>
    <dgm:cxn modelId="{1F2BB486-F870-4A7B-864A-F6ACAFFED277}" type="presOf" srcId="{D5705068-3E9D-4379-9525-E473045F0A33}" destId="{76D0F154-D6B7-4ED6-B2CC-2A0189E4CCA5}" srcOrd="0" destOrd="1" presId="urn:microsoft.com/office/officeart/2005/8/layout/hProcess9"/>
    <dgm:cxn modelId="{2BFE108C-CA81-43A4-96FB-ED1D2FB0A360}" type="presOf" srcId="{22258E0C-44EA-4AAF-91FA-1210ADBD37B1}" destId="{76D0F154-D6B7-4ED6-B2CC-2A0189E4CCA5}" srcOrd="0" destOrd="2" presId="urn:microsoft.com/office/officeart/2005/8/layout/hProcess9"/>
    <dgm:cxn modelId="{BBB73992-794B-4AA6-930B-99D67A2D06C6}" srcId="{24000DBE-1BFC-4182-BF95-26C73DE57294}" destId="{D5705068-3E9D-4379-9525-E473045F0A33}" srcOrd="0" destOrd="0" parTransId="{EF6C4605-729B-4096-9F52-D2CF0EFFD423}" sibTransId="{23C6BB2F-C2F2-4E3A-AB62-4B5AC784B249}"/>
    <dgm:cxn modelId="{1C805E96-9CFC-4546-83A7-EB950D580A9C}" type="presOf" srcId="{C24B0B39-4676-46BA-8313-5347A77B3052}" destId="{E885E099-FCAE-4101-B09C-4627639EEBC3}" srcOrd="0" destOrd="0" presId="urn:microsoft.com/office/officeart/2005/8/layout/hProcess9"/>
    <dgm:cxn modelId="{74573A9D-8BAA-4BFF-ABE1-76D2A6D5A0E8}" srcId="{E83F0A27-C515-4AE1-BEF2-43BAE4BB6C8D}" destId="{24000DBE-1BFC-4182-BF95-26C73DE57294}" srcOrd="4" destOrd="0" parTransId="{3C0DC739-8B83-48F7-AD5F-174D02020B0D}" sibTransId="{346E97D6-3B00-4B0B-95E8-F6DE8D5B2B36}"/>
    <dgm:cxn modelId="{95A45FA2-D2FC-4771-94AB-403178C7830E}" type="presOf" srcId="{24000DBE-1BFC-4182-BF95-26C73DE57294}" destId="{76D0F154-D6B7-4ED6-B2CC-2A0189E4CCA5}" srcOrd="0" destOrd="0" presId="urn:microsoft.com/office/officeart/2005/8/layout/hProcess9"/>
    <dgm:cxn modelId="{8CDDCAB9-B599-4446-AEA5-8829642A38B7}" type="presOf" srcId="{E83F0A27-C515-4AE1-BEF2-43BAE4BB6C8D}" destId="{C877CCA4-DF4E-4C15-87B6-D32C01925D7E}" srcOrd="0" destOrd="0" presId="urn:microsoft.com/office/officeart/2005/8/layout/hProcess9"/>
    <dgm:cxn modelId="{B6DC7DC2-BFFF-4A99-B00F-7EA0470EDC0F}" type="presOf" srcId="{583FF16E-7216-48BC-8332-5804C0DD9BA2}" destId="{67B1A982-0800-4005-9F89-7F7A7FD0BA31}" srcOrd="0" destOrd="1" presId="urn:microsoft.com/office/officeart/2005/8/layout/hProcess9"/>
    <dgm:cxn modelId="{7F9438D6-005D-4624-BCA1-CE2DBF3B7F01}" type="presOf" srcId="{AA3BC468-8C6E-44B7-BE5A-F03508993B8F}" destId="{67B1A982-0800-4005-9F89-7F7A7FD0BA31}" srcOrd="0" destOrd="2" presId="urn:microsoft.com/office/officeart/2005/8/layout/hProcess9"/>
    <dgm:cxn modelId="{B75DADD7-C367-4464-A4B0-B9F9B9D5F418}" srcId="{777F4CB5-7C0A-4524-853F-665B07D67C9D}" destId="{AA3BC468-8C6E-44B7-BE5A-F03508993B8F}" srcOrd="1" destOrd="0" parTransId="{C29D2357-E21E-4E28-94FC-EC2A76211CB0}" sibTransId="{9D0FA8A5-3F4B-4357-B90B-C96C15DC21F4}"/>
    <dgm:cxn modelId="{205420EA-2E33-4F54-BDDC-B72F41AB9AB6}" srcId="{24000DBE-1BFC-4182-BF95-26C73DE57294}" destId="{22258E0C-44EA-4AAF-91FA-1210ADBD37B1}" srcOrd="1" destOrd="0" parTransId="{5F1CB861-E94B-4470-914F-37DC8853BCD5}" sibTransId="{F93ABDD2-205C-4EC3-826C-F0E03CAA0E89}"/>
    <dgm:cxn modelId="{23A0D8F4-BB01-4FC7-BF21-7F1648FA1472}" srcId="{E83F0A27-C515-4AE1-BEF2-43BAE4BB6C8D}" destId="{C24B0B39-4676-46BA-8313-5347A77B3052}" srcOrd="0" destOrd="0" parTransId="{D4A6821C-5C72-45E9-8F52-EE155FC42988}" sibTransId="{FD0B0EFF-8B16-4B92-8EF1-361A61DD2536}"/>
    <dgm:cxn modelId="{B9482DFD-E624-49CB-BEB5-5FD61C850D83}" srcId="{E83F0A27-C515-4AE1-BEF2-43BAE4BB6C8D}" destId="{88E2FB6C-85CB-4738-972A-2ACC19EBEF62}" srcOrd="3" destOrd="0" parTransId="{E171E911-C7E9-4CB1-92A8-B18116482BD3}" sibTransId="{98DC3DE8-56DB-4A20-BA0C-214BF0294C3C}"/>
    <dgm:cxn modelId="{94F918FE-C85A-41B5-80CC-3ADF74078DC3}" srcId="{E83F0A27-C515-4AE1-BEF2-43BAE4BB6C8D}" destId="{777F4CB5-7C0A-4524-853F-665B07D67C9D}" srcOrd="2" destOrd="0" parTransId="{586A0AC5-D656-4334-A5D3-8CE154044FEE}" sibTransId="{BA0254C0-F9D5-471B-ACA9-CC0A44FC8847}"/>
    <dgm:cxn modelId="{6029CEE1-9E79-4F14-A0AE-3994572BB6CF}" type="presParOf" srcId="{C877CCA4-DF4E-4C15-87B6-D32C01925D7E}" destId="{FE1E7B5E-BA0A-4C4D-B773-59C2E50A74C9}" srcOrd="0" destOrd="0" presId="urn:microsoft.com/office/officeart/2005/8/layout/hProcess9"/>
    <dgm:cxn modelId="{59EBD739-EC28-40D6-8638-459A79FFA38A}" type="presParOf" srcId="{C877CCA4-DF4E-4C15-87B6-D32C01925D7E}" destId="{BBE3A873-C073-43B0-B2BA-8D2604BF9D8A}" srcOrd="1" destOrd="0" presId="urn:microsoft.com/office/officeart/2005/8/layout/hProcess9"/>
    <dgm:cxn modelId="{C856F3E9-100B-495C-88C1-24788CA4EA15}" type="presParOf" srcId="{BBE3A873-C073-43B0-B2BA-8D2604BF9D8A}" destId="{E885E099-FCAE-4101-B09C-4627639EEBC3}" srcOrd="0" destOrd="0" presId="urn:microsoft.com/office/officeart/2005/8/layout/hProcess9"/>
    <dgm:cxn modelId="{8B620C36-9D1D-45A5-9BE3-AF0061852FC5}" type="presParOf" srcId="{BBE3A873-C073-43B0-B2BA-8D2604BF9D8A}" destId="{C1DA2DC6-3461-4B1F-8CAA-880CD0F5135F}" srcOrd="1" destOrd="0" presId="urn:microsoft.com/office/officeart/2005/8/layout/hProcess9"/>
    <dgm:cxn modelId="{412D860F-0A45-4B16-897C-992836D9BB0F}" type="presParOf" srcId="{BBE3A873-C073-43B0-B2BA-8D2604BF9D8A}" destId="{667DFDBA-3D48-45B7-8CD0-9217D6B4C819}" srcOrd="2" destOrd="0" presId="urn:microsoft.com/office/officeart/2005/8/layout/hProcess9"/>
    <dgm:cxn modelId="{B142974F-CEF7-4626-85E3-431E9EE9853F}" type="presParOf" srcId="{BBE3A873-C073-43B0-B2BA-8D2604BF9D8A}" destId="{129CA62C-A615-4FB1-8672-8080C106A76C}" srcOrd="3" destOrd="0" presId="urn:microsoft.com/office/officeart/2005/8/layout/hProcess9"/>
    <dgm:cxn modelId="{EBC07A98-DCA7-4FC6-BEF9-03A522C08FC8}" type="presParOf" srcId="{BBE3A873-C073-43B0-B2BA-8D2604BF9D8A}" destId="{67B1A982-0800-4005-9F89-7F7A7FD0BA31}" srcOrd="4" destOrd="0" presId="urn:microsoft.com/office/officeart/2005/8/layout/hProcess9"/>
    <dgm:cxn modelId="{3A9154B0-6C89-4854-8E58-9635CC12F508}" type="presParOf" srcId="{BBE3A873-C073-43B0-B2BA-8D2604BF9D8A}" destId="{011036D6-C227-4CFE-ABE4-65A927B729B2}" srcOrd="5" destOrd="0" presId="urn:microsoft.com/office/officeart/2005/8/layout/hProcess9"/>
    <dgm:cxn modelId="{2DAD71E4-2807-49B2-B97A-1C6FB359A92F}" type="presParOf" srcId="{BBE3A873-C073-43B0-B2BA-8D2604BF9D8A}" destId="{88557FE5-DC89-42A1-8521-9EE8E492CEEA}" srcOrd="6" destOrd="0" presId="urn:microsoft.com/office/officeart/2005/8/layout/hProcess9"/>
    <dgm:cxn modelId="{E33200F1-04A6-4723-B2C1-75B50B644D69}" type="presParOf" srcId="{BBE3A873-C073-43B0-B2BA-8D2604BF9D8A}" destId="{FBDFA8F2-8AE7-47AD-8F91-21FF1341FC7C}" srcOrd="7" destOrd="0" presId="urn:microsoft.com/office/officeart/2005/8/layout/hProcess9"/>
    <dgm:cxn modelId="{689CFFF7-2137-434C-9D4D-B7A91B3C0154}" type="presParOf" srcId="{BBE3A873-C073-43B0-B2BA-8D2604BF9D8A}" destId="{76D0F154-D6B7-4ED6-B2CC-2A0189E4CCA5}" srcOrd="8" destOrd="0" presId="urn:microsoft.com/office/officeart/2005/8/layout/hProcess9"/>
    <dgm:cxn modelId="{7686C843-27EA-422B-9629-EA62C8F99461}" type="presParOf" srcId="{BBE3A873-C073-43B0-B2BA-8D2604BF9D8A}" destId="{053E1D2B-4D5E-4AA5-BD5B-354A8BA24E68}" srcOrd="9" destOrd="0" presId="urn:microsoft.com/office/officeart/2005/8/layout/hProcess9"/>
    <dgm:cxn modelId="{82B549C7-8D71-4669-A145-9F675AB97DC0}" type="presParOf" srcId="{BBE3A873-C073-43B0-B2BA-8D2604BF9D8A}" destId="{049CDE49-1461-4224-92C9-022B22661EF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76FEB-D6A5-4ADB-BB71-26E380504317}">
      <dsp:nvSpPr>
        <dsp:cNvPr id="0" name=""/>
        <dsp:cNvSpPr/>
      </dsp:nvSpPr>
      <dsp:spPr>
        <a:xfrm>
          <a:off x="0" y="594599"/>
          <a:ext cx="8534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büyük</a:t>
          </a:r>
          <a:r>
            <a:rPr lang="en-US" sz="1800" kern="1200" dirty="0"/>
            <a:t> </a:t>
          </a:r>
          <a:r>
            <a:rPr lang="en-US" sz="1800" kern="1200" dirty="0" err="1"/>
            <a:t>bir</a:t>
          </a:r>
          <a:r>
            <a:rPr lang="en-US" sz="1800" kern="1200" dirty="0"/>
            <a:t> </a:t>
          </a:r>
          <a:r>
            <a:rPr lang="en-US" sz="1800" kern="1200" dirty="0" err="1"/>
            <a:t>prokaryotik</a:t>
          </a:r>
          <a:r>
            <a:rPr lang="en-US" sz="1800" kern="1200" dirty="0"/>
            <a:t> </a:t>
          </a:r>
          <a:r>
            <a:rPr lang="en-US" sz="1800" kern="1200" dirty="0" err="1"/>
            <a:t>hücre</a:t>
          </a:r>
          <a:r>
            <a:rPr lang="en-US" sz="1800" kern="1200" dirty="0"/>
            <a:t>, </a:t>
          </a:r>
          <a:r>
            <a:rPr lang="en-US" sz="1800" kern="1200" dirty="0" err="1"/>
            <a:t>oksijen</a:t>
          </a:r>
          <a:r>
            <a:rPr lang="en-US" sz="1800" kern="1200" dirty="0"/>
            <a:t> </a:t>
          </a:r>
          <a:r>
            <a:rPr lang="en-US" sz="1800" kern="1200" dirty="0" err="1"/>
            <a:t>solunumu</a:t>
          </a:r>
          <a:r>
            <a:rPr lang="en-US" sz="1800" kern="1200" dirty="0"/>
            <a:t> </a:t>
          </a:r>
          <a:r>
            <a:rPr lang="en-US" sz="1800" kern="1200" dirty="0" err="1"/>
            <a:t>yapan</a:t>
          </a:r>
          <a:r>
            <a:rPr lang="en-US" sz="1800" kern="1200" dirty="0"/>
            <a:t> </a:t>
          </a:r>
          <a:r>
            <a:rPr lang="en-US" sz="1800" kern="1200" dirty="0" err="1"/>
            <a:t>bir</a:t>
          </a:r>
          <a:r>
            <a:rPr lang="en-US" sz="1800" kern="1200" dirty="0"/>
            <a:t> </a:t>
          </a:r>
          <a:r>
            <a:rPr lang="en-US" sz="1800" kern="1200" dirty="0" err="1"/>
            <a:t>bakteriyi</a:t>
          </a:r>
          <a:r>
            <a:rPr lang="en-US" sz="1800" kern="1200" dirty="0"/>
            <a:t> (</a:t>
          </a:r>
          <a:r>
            <a:rPr lang="en-US" sz="1800" kern="1200" dirty="0" err="1"/>
            <a:t>olası</a:t>
          </a:r>
          <a:r>
            <a:rPr lang="en-US" sz="1800" kern="1200" dirty="0"/>
            <a:t> </a:t>
          </a:r>
          <a:r>
            <a:rPr lang="en-US" sz="1800" kern="1200" dirty="0" err="1"/>
            <a:t>atası</a:t>
          </a:r>
          <a:r>
            <a:rPr lang="en-US" sz="1800" kern="1200" dirty="0"/>
            <a:t> </a:t>
          </a:r>
          <a:r>
            <a:rPr lang="en-US" sz="1800" kern="1200" dirty="0" err="1"/>
            <a:t>Alphaproteobacteria</a:t>
          </a:r>
          <a:r>
            <a:rPr lang="en-US" sz="1800" kern="1200" dirty="0"/>
            <a:t>) </a:t>
          </a:r>
          <a:r>
            <a:rPr lang="en-US" sz="1800" kern="1200" dirty="0" err="1"/>
            <a:t>içine</a:t>
          </a:r>
          <a:r>
            <a:rPr lang="en-US" sz="1800" kern="1200" dirty="0"/>
            <a:t> </a:t>
          </a:r>
          <a:r>
            <a:rPr lang="en-US" sz="1800" kern="1200" dirty="0" err="1"/>
            <a:t>alarak</a:t>
          </a:r>
          <a:r>
            <a:rPr lang="en-US" sz="1800" kern="1200" dirty="0"/>
            <a:t> </a:t>
          </a:r>
          <a:r>
            <a:rPr lang="en-US" sz="1800" kern="1200" dirty="0" err="1"/>
            <a:t>mitokondrinin</a:t>
          </a:r>
          <a:r>
            <a:rPr lang="en-US" sz="1800" kern="1200" dirty="0"/>
            <a:t> </a:t>
          </a:r>
          <a:r>
            <a:rPr lang="en-US" sz="1800" kern="1200" dirty="0" err="1"/>
            <a:t>kökenini</a:t>
          </a:r>
          <a:r>
            <a:rPr lang="en-US" sz="1800" kern="1200" dirty="0"/>
            <a:t> </a:t>
          </a:r>
          <a:r>
            <a:rPr lang="en-US" sz="1800" kern="1200" dirty="0" err="1"/>
            <a:t>oluşturdu</a:t>
          </a:r>
          <a:r>
            <a:rPr lang="en-US" sz="1800" kern="1200" dirty="0"/>
            <a:t>.</a:t>
          </a:r>
        </a:p>
      </dsp:txBody>
      <dsp:txXfrm>
        <a:off x="59399" y="653998"/>
        <a:ext cx="8415602" cy="1098002"/>
      </dsp:txXfrm>
    </dsp:sp>
    <dsp:sp modelId="{3E63EA32-EEF1-46C2-9E30-1DDF52A3FC01}">
      <dsp:nvSpPr>
        <dsp:cNvPr id="0" name=""/>
        <dsp:cNvSpPr/>
      </dsp:nvSpPr>
      <dsp:spPr>
        <a:xfrm>
          <a:off x="0" y="1998600"/>
          <a:ext cx="8534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bazı</a:t>
          </a:r>
          <a:r>
            <a:rPr lang="en-US" sz="1800" kern="1200" dirty="0"/>
            <a:t> </a:t>
          </a:r>
          <a:r>
            <a:rPr lang="en-US" sz="1800" kern="1200" dirty="0" err="1"/>
            <a:t>ökaryotik</a:t>
          </a:r>
          <a:r>
            <a:rPr lang="en-US" sz="1800" kern="1200" dirty="0"/>
            <a:t> </a:t>
          </a:r>
          <a:r>
            <a:rPr lang="en-US" sz="1800" kern="1200" dirty="0" err="1"/>
            <a:t>hücreler</a:t>
          </a:r>
          <a:r>
            <a:rPr lang="en-US" sz="1800" kern="1200" dirty="0"/>
            <a:t> </a:t>
          </a:r>
          <a:r>
            <a:rPr lang="en-US" sz="1800" kern="1200" dirty="0" err="1"/>
            <a:t>fotosentetik</a:t>
          </a:r>
          <a:r>
            <a:rPr lang="en-US" sz="1800" kern="1200" dirty="0"/>
            <a:t> </a:t>
          </a:r>
          <a:r>
            <a:rPr lang="en-US" sz="1800" kern="1200" dirty="0" err="1"/>
            <a:t>bir</a:t>
          </a:r>
          <a:r>
            <a:rPr lang="en-US" sz="1800" kern="1200" dirty="0"/>
            <a:t> </a:t>
          </a:r>
          <a:r>
            <a:rPr lang="en-US" sz="1800" kern="1200" dirty="0" err="1"/>
            <a:t>siyanobakteriyi</a:t>
          </a:r>
          <a:r>
            <a:rPr lang="en-US" sz="1800" kern="1200" dirty="0"/>
            <a:t> </a:t>
          </a:r>
          <a:r>
            <a:rPr lang="en-US" sz="1800" kern="1200" dirty="0" err="1"/>
            <a:t>içine</a:t>
          </a:r>
          <a:r>
            <a:rPr lang="en-US" sz="1800" kern="1200" dirty="0"/>
            <a:t> </a:t>
          </a:r>
          <a:r>
            <a:rPr lang="en-US" sz="1800" kern="1200" dirty="0" err="1"/>
            <a:t>alarak</a:t>
          </a:r>
          <a:r>
            <a:rPr lang="en-US" sz="1800" kern="1200" dirty="0"/>
            <a:t> </a:t>
          </a:r>
          <a:r>
            <a:rPr lang="en-US" sz="1800" kern="1200" dirty="0" err="1"/>
            <a:t>kloroplastın</a:t>
          </a:r>
          <a:r>
            <a:rPr lang="en-US" sz="1800" kern="1200" dirty="0"/>
            <a:t> </a:t>
          </a:r>
          <a:r>
            <a:rPr lang="en-US" sz="1800" kern="1200" dirty="0" err="1"/>
            <a:t>atası</a:t>
          </a:r>
          <a:r>
            <a:rPr lang="en-US" sz="1800" kern="1200" dirty="0"/>
            <a:t> </a:t>
          </a:r>
          <a:r>
            <a:rPr lang="en-US" sz="1800" kern="1200" dirty="0" err="1"/>
            <a:t>olan</a:t>
          </a:r>
          <a:r>
            <a:rPr lang="en-US" sz="1800" kern="1200" dirty="0"/>
            <a:t> </a:t>
          </a:r>
          <a:r>
            <a:rPr lang="en-US" sz="1800" kern="1200" dirty="0" err="1"/>
            <a:t>organeli</a:t>
          </a:r>
          <a:r>
            <a:rPr lang="en-US" sz="1800" kern="1200" dirty="0"/>
            <a:t> </a:t>
          </a:r>
          <a:r>
            <a:rPr lang="en-US" sz="1800" kern="1200" dirty="0" err="1"/>
            <a:t>geliştirdi.Bu</a:t>
          </a:r>
          <a:r>
            <a:rPr lang="en-US" sz="1800" kern="1200" dirty="0"/>
            <a:t> </a:t>
          </a:r>
          <a:r>
            <a:rPr lang="en-US" sz="1800" kern="1200" dirty="0" err="1"/>
            <a:t>süreçte</a:t>
          </a:r>
          <a:r>
            <a:rPr lang="en-US" sz="1800" kern="1200" dirty="0"/>
            <a:t>, </a:t>
          </a:r>
          <a:r>
            <a:rPr lang="en-US" sz="1800" kern="1200" dirty="0" err="1"/>
            <a:t>endosimbiyotik</a:t>
          </a:r>
          <a:r>
            <a:rPr lang="en-US" sz="1800" kern="1200" dirty="0"/>
            <a:t> </a:t>
          </a:r>
          <a:r>
            <a:rPr lang="en-US" sz="1800" kern="1200" dirty="0" err="1"/>
            <a:t>bakteri</a:t>
          </a:r>
          <a:r>
            <a:rPr lang="en-US" sz="1800" kern="1200" dirty="0"/>
            <a:t> </a:t>
          </a:r>
          <a:r>
            <a:rPr lang="en-US" sz="1800" kern="1200" dirty="0" err="1"/>
            <a:t>evrimleşerek</a:t>
          </a:r>
          <a:r>
            <a:rPr lang="en-US" sz="1800" kern="1200" dirty="0"/>
            <a:t> konak </a:t>
          </a:r>
          <a:r>
            <a:rPr lang="en-US" sz="1800" kern="1200" dirty="0" err="1"/>
            <a:t>hücre</a:t>
          </a:r>
          <a:r>
            <a:rPr lang="en-US" sz="1800" kern="1200" dirty="0"/>
            <a:t> </a:t>
          </a:r>
          <a:r>
            <a:rPr lang="en-US" sz="1800" kern="1200" dirty="0" err="1"/>
            <a:t>için</a:t>
          </a:r>
          <a:r>
            <a:rPr lang="en-US" sz="1800" kern="1200" dirty="0"/>
            <a:t> </a:t>
          </a:r>
          <a:r>
            <a:rPr lang="en-US" sz="1800" kern="1200" dirty="0" err="1"/>
            <a:t>enerji</a:t>
          </a:r>
          <a:r>
            <a:rPr lang="en-US" sz="1800" kern="1200" dirty="0"/>
            <a:t> </a:t>
          </a:r>
          <a:r>
            <a:rPr lang="en-US" sz="1800" kern="1200" dirty="0" err="1"/>
            <a:t>üretmeye</a:t>
          </a:r>
          <a:r>
            <a:rPr lang="en-US" sz="1800" kern="1200" dirty="0"/>
            <a:t> </a:t>
          </a:r>
          <a:r>
            <a:rPr lang="en-US" sz="1800" kern="1200" dirty="0" err="1"/>
            <a:t>başladı</a:t>
          </a:r>
          <a:r>
            <a:rPr lang="en-US" sz="1800" kern="1200" dirty="0"/>
            <a:t> </a:t>
          </a:r>
          <a:r>
            <a:rPr lang="en-US" sz="1800" kern="1200" dirty="0" err="1"/>
            <a:t>ve</a:t>
          </a:r>
          <a:r>
            <a:rPr lang="en-US" sz="1800" kern="1200" dirty="0"/>
            <a:t> </a:t>
          </a:r>
          <a:r>
            <a:rPr lang="en-US" sz="1800" kern="1200" dirty="0" err="1"/>
            <a:t>zamanla</a:t>
          </a:r>
          <a:r>
            <a:rPr lang="en-US" sz="1800" kern="1200" dirty="0"/>
            <a:t> </a:t>
          </a:r>
          <a:r>
            <a:rPr lang="en-US" sz="1800" kern="1200" dirty="0" err="1"/>
            <a:t>bağımsız</a:t>
          </a:r>
          <a:r>
            <a:rPr lang="en-US" sz="1800" kern="1200" dirty="0"/>
            <a:t> </a:t>
          </a:r>
          <a:r>
            <a:rPr lang="en-US" sz="1800" kern="1200" dirty="0" err="1"/>
            <a:t>yaşama</a:t>
          </a:r>
          <a:r>
            <a:rPr lang="en-US" sz="1800" kern="1200" dirty="0"/>
            <a:t> </a:t>
          </a:r>
          <a:r>
            <a:rPr lang="en-US" sz="1800" kern="1200" dirty="0" err="1"/>
            <a:t>yeteneğini</a:t>
          </a:r>
          <a:r>
            <a:rPr lang="en-US" sz="1800" kern="1200" dirty="0"/>
            <a:t> </a:t>
          </a:r>
          <a:r>
            <a:rPr lang="en-US" sz="1800" kern="1200" dirty="0" err="1"/>
            <a:t>kaybetti</a:t>
          </a:r>
          <a:r>
            <a:rPr lang="en-US" sz="1800" kern="1200" dirty="0"/>
            <a:t>.</a:t>
          </a:r>
        </a:p>
      </dsp:txBody>
      <dsp:txXfrm>
        <a:off x="59399" y="2057999"/>
        <a:ext cx="84156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E7B5E-BA0A-4C4D-B773-59C2E50A74C9}">
      <dsp:nvSpPr>
        <dsp:cNvPr id="0" name=""/>
        <dsp:cNvSpPr/>
      </dsp:nvSpPr>
      <dsp:spPr>
        <a:xfrm>
          <a:off x="645794" y="0"/>
          <a:ext cx="7319010" cy="53553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5E099-FCAE-4101-B09C-4627639EEBC3}">
      <dsp:nvSpPr>
        <dsp:cNvPr id="0" name=""/>
        <dsp:cNvSpPr/>
      </dsp:nvSpPr>
      <dsp:spPr>
        <a:xfrm>
          <a:off x="2364" y="1606593"/>
          <a:ext cx="1376939" cy="21421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Endosimbiyotik teoriyi destekleyen en güçlü kanıtlar şunlardır:</a:t>
          </a:r>
        </a:p>
      </dsp:txBody>
      <dsp:txXfrm>
        <a:off x="69581" y="1673810"/>
        <a:ext cx="1242505" cy="2007690"/>
      </dsp:txXfrm>
    </dsp:sp>
    <dsp:sp modelId="{667DFDBA-3D48-45B7-8CD0-9217D6B4C819}">
      <dsp:nvSpPr>
        <dsp:cNvPr id="0" name=""/>
        <dsp:cNvSpPr/>
      </dsp:nvSpPr>
      <dsp:spPr>
        <a:xfrm>
          <a:off x="1448151" y="1606593"/>
          <a:ext cx="1376939" cy="21421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Çift Zar Yapısı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Mitokondri ve kloroplastların </a:t>
          </a:r>
          <a:r>
            <a:rPr lang="en-US" sz="900" b="1" kern="1200"/>
            <a:t>iki katmanlı zarı</a:t>
          </a:r>
          <a:r>
            <a:rPr lang="en-US" sz="900" kern="1200"/>
            <a:t> vardır, bu da onların </a:t>
          </a:r>
          <a:r>
            <a:rPr lang="en-US" sz="900" b="1" kern="1200"/>
            <a:t>endositozla hücre içine alınmış olabileceğini</a:t>
          </a:r>
          <a:r>
            <a:rPr lang="en-US" sz="900" kern="1200"/>
            <a:t> gösterir.</a:t>
          </a:r>
        </a:p>
      </dsp:txBody>
      <dsp:txXfrm>
        <a:off x="1515368" y="1673810"/>
        <a:ext cx="1242505" cy="2007690"/>
      </dsp:txXfrm>
    </dsp:sp>
    <dsp:sp modelId="{67B1A982-0800-4005-9F89-7F7A7FD0BA31}">
      <dsp:nvSpPr>
        <dsp:cNvPr id="0" name=""/>
        <dsp:cNvSpPr/>
      </dsp:nvSpPr>
      <dsp:spPr>
        <a:xfrm>
          <a:off x="2893937" y="1606593"/>
          <a:ext cx="1376939" cy="2142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Kendi </a:t>
          </a:r>
          <a:r>
            <a:rPr lang="en-US" sz="1200" b="1" kern="1200" dirty="0" err="1"/>
            <a:t>DNA’larına</a:t>
          </a:r>
          <a:r>
            <a:rPr lang="en-US" sz="1200" b="1" kern="1200" dirty="0"/>
            <a:t> </a:t>
          </a:r>
          <a:r>
            <a:rPr lang="en-US" sz="1200" b="1" kern="1200" dirty="0" err="1"/>
            <a:t>Sahip</a:t>
          </a:r>
          <a:r>
            <a:rPr lang="en-US" sz="1200" b="1" kern="1200" dirty="0"/>
            <a:t> </a:t>
          </a:r>
          <a:r>
            <a:rPr lang="en-US" sz="1200" b="1" kern="1200" dirty="0" err="1"/>
            <a:t>Olmaları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Mitokondri ve kloroplastlar, </a:t>
          </a:r>
          <a:r>
            <a:rPr lang="en-US" sz="900" b="1" kern="1200"/>
            <a:t>halkasal DNA'ya</a:t>
          </a:r>
          <a:r>
            <a:rPr lang="en-US" sz="900" kern="1200"/>
            <a:t> sahiptir, bu da onları bakterilere benzetir.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Bu DNA, konak hücre genomundan bağımsız olarak </a:t>
          </a:r>
          <a:r>
            <a:rPr lang="en-US" sz="900" b="1" kern="1200"/>
            <a:t>kendi proteinlerini sentezleyebilir.</a:t>
          </a:r>
          <a:endParaRPr lang="en-US" sz="900" kern="1200"/>
        </a:p>
      </dsp:txBody>
      <dsp:txXfrm>
        <a:off x="2961154" y="1673810"/>
        <a:ext cx="1242505" cy="2007690"/>
      </dsp:txXfrm>
    </dsp:sp>
    <dsp:sp modelId="{88557FE5-DC89-42A1-8521-9EE8E492CEEA}">
      <dsp:nvSpPr>
        <dsp:cNvPr id="0" name=""/>
        <dsp:cNvSpPr/>
      </dsp:nvSpPr>
      <dsp:spPr>
        <a:xfrm>
          <a:off x="4339723" y="1606593"/>
          <a:ext cx="1376939" cy="21421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Bakterilere Benzer Ribozomlar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Mitokondri ve kloroplastlar, </a:t>
          </a:r>
          <a:r>
            <a:rPr lang="en-US" sz="900" b="1" kern="1200"/>
            <a:t>prokaryotlarla aynı yapıda (70S) ribozomlara sahiptir.</a:t>
          </a:r>
          <a:endParaRPr lang="en-US" sz="900" kern="1200"/>
        </a:p>
      </dsp:txBody>
      <dsp:txXfrm>
        <a:off x="4406940" y="1673810"/>
        <a:ext cx="1242505" cy="2007690"/>
      </dsp:txXfrm>
    </dsp:sp>
    <dsp:sp modelId="{76D0F154-D6B7-4ED6-B2CC-2A0189E4CCA5}">
      <dsp:nvSpPr>
        <dsp:cNvPr id="0" name=""/>
        <dsp:cNvSpPr/>
      </dsp:nvSpPr>
      <dsp:spPr>
        <a:xfrm>
          <a:off x="5785509" y="1606593"/>
          <a:ext cx="1376939" cy="21421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Bölünme Mekanizması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Mitokondri ve kloroplastlar, </a:t>
          </a:r>
          <a:r>
            <a:rPr lang="en-US" sz="900" b="1" kern="1200"/>
            <a:t>bakteriler gibi ikili bölünme (binary fission) ile çoğalır.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Diğer organeller bu şekilde çoğalmaz.</a:t>
          </a:r>
        </a:p>
      </dsp:txBody>
      <dsp:txXfrm>
        <a:off x="5852726" y="1673810"/>
        <a:ext cx="1242505" cy="2007690"/>
      </dsp:txXfrm>
    </dsp:sp>
    <dsp:sp modelId="{049CDE49-1461-4224-92C9-022B22661EF2}">
      <dsp:nvSpPr>
        <dsp:cNvPr id="0" name=""/>
        <dsp:cNvSpPr/>
      </dsp:nvSpPr>
      <dsp:spPr>
        <a:xfrm>
          <a:off x="7231295" y="1606593"/>
          <a:ext cx="1376939" cy="21421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Genetik ve Moleküler Kanıtlar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Mitokondriyal DNA, </a:t>
          </a:r>
          <a:r>
            <a:rPr lang="en-US" sz="900" b="1" kern="1200"/>
            <a:t>Alphaproteobacteria</a:t>
          </a:r>
          <a:r>
            <a:rPr lang="en-US" sz="900" kern="1200"/>
            <a:t> ile, kloroplast DNA’sı ise </a:t>
          </a:r>
          <a:r>
            <a:rPr lang="en-US" sz="900" b="1" kern="1200"/>
            <a:t>siyanobakterilerle</a:t>
          </a:r>
          <a:r>
            <a:rPr lang="en-US" sz="900" kern="1200"/>
            <a:t> büyük benzerlik gösterir.</a:t>
          </a:r>
        </a:p>
      </dsp:txBody>
      <dsp:txXfrm>
        <a:off x="7298512" y="1673810"/>
        <a:ext cx="1242505" cy="200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6E1A-4A51-427D-8D9F-95B3E9DA9C0D}" type="datetimeFigureOut">
              <a:rPr lang="tr-TR" smtClean="0"/>
              <a:t>2.03.2025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54A5B-0497-4C81-B1D1-AC86A8E83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67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4.5 milyar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54A5B-0497-4C81-B1D1-AC86A8E833C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52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1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03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49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 useBgFill="1">
        <p:nvSpPr>
          <p:cNvPr id="5" name="10 Yuvarlatılmış Dikdörtgen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11 Dikdörtgen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14 Dikdörtgen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15 Dikdörtgen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2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170C-34EC-4355-81F9-CE4F81D1DC3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2899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D171-BD0C-45B9-92BE-5A3AF91B3C2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390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 useBgFill="1">
        <p:nvSpPr>
          <p:cNvPr id="5" name="10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11 Dikdörtgen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14 Dikdörtgen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15 Dikdörtgen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56E1-6DA3-4928-8BB2-E8642083EB6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7451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D978-8349-409C-90AA-FACC1417DFD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5404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BEAF-245A-4077-803E-457AF0B0A49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1962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0FA6-5B98-4DC4-BE1A-6CE09A3C73F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503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3200-FA00-4715-A7AD-96BCCD85711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9901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 useBgFill="1">
        <p:nvSpPr>
          <p:cNvPr id="6" name="10 Yuvarlatılmış Dikdörtgen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F4BD-9676-49FC-B902-EB7C1BD5D5C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903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05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Dikdörtgen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10 Dikdörtgen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11 Dikdörtgen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BCBB-46AD-4022-8EE7-E38BC57285D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1901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B0EE-E164-4CA8-8EE5-F6F9D654E5B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43908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6E58-47B1-4DEF-BAC4-B70C78FEEBD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44484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388A-5046-4B22-AFE4-92AFE716539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42138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FE09-DCF5-4AEA-83E2-D5829DECBFE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418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2C56-705F-4166-BF38-ACB27BB4560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8040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34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08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52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43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8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34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23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2ADA-E6A4-4BBE-B0F0-160366E0A14A}" type="datetimeFigureOut">
              <a:rPr lang="tr-TR" smtClean="0"/>
              <a:pPr/>
              <a:t>2.03.2025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CA3A-F4CA-4D8B-A3C1-E455CCE7ECB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2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52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  <p:sp>
        <p:nvSpPr>
          <p:cNvPr id="2053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046BF-1EF0-4F22-9216-042580E7C7F4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2187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EC3AE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B32C16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B32C16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Kayna%C3%A7" TargetMode="External"/><Relationship Id="rId3" Type="http://schemas.openxmlformats.org/officeDocument/2006/relationships/hyperlink" Target="http://tr.wikipedia.org/wiki/Idaho" TargetMode="External"/><Relationship Id="rId7" Type="http://schemas.openxmlformats.org/officeDocument/2006/relationships/hyperlink" Target="http://tr.wikipedia.org/wiki/1872" TargetMode="External"/><Relationship Id="rId2" Type="http://schemas.openxmlformats.org/officeDocument/2006/relationships/hyperlink" Target="http://tr.wikipedia.org/wiki/Amerika_Birle%C5%9Fik_Devletleri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tr.wikipedia.org/wiki/Ulusal_park" TargetMode="External"/><Relationship Id="rId5" Type="http://schemas.openxmlformats.org/officeDocument/2006/relationships/hyperlink" Target="http://tr.wikipedia.org/wiki/Wyoming" TargetMode="External"/><Relationship Id="rId4" Type="http://schemas.openxmlformats.org/officeDocument/2006/relationships/hyperlink" Target="http://tr.wikipedia.org/wiki/Montana_(eyalet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Alt Başlık"/>
          <p:cNvSpPr>
            <a:spLocks noGrp="1"/>
          </p:cNvSpPr>
          <p:nvPr>
            <p:ph type="subTitle" idx="1"/>
          </p:nvPr>
        </p:nvSpPr>
        <p:spPr>
          <a:xfrm>
            <a:off x="5135880" y="3178175"/>
            <a:ext cx="4038600" cy="1752600"/>
          </a:xfrm>
        </p:spPr>
        <p:txBody>
          <a:bodyPr/>
          <a:lstStyle/>
          <a:p>
            <a:pPr eaLnBrk="1" hangingPunct="1"/>
            <a:r>
              <a:rPr lang="tr-TR" altLang="tr-TR" dirty="0"/>
              <a:t>2</a:t>
            </a:r>
          </a:p>
          <a:p>
            <a:pPr eaLnBrk="1" hangingPunct="1"/>
            <a:r>
              <a:rPr lang="tr-TR" altLang="tr-TR" dirty="0"/>
              <a:t>Prof. Dr. N. Oya San Keskin</a:t>
            </a: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99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Mikrobiyoloji</a:t>
            </a:r>
          </a:p>
        </p:txBody>
      </p:sp>
      <p:pic>
        <p:nvPicPr>
          <p:cNvPr id="7172" name="Picture 2" descr="http://www.microbiologymaven.com/wp-content/uploads/2013/09/cartoon_-_microbiolo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5207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2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4274" name="Picture 2" descr="http://perceptivetravel.com/blog/wp-content/IMG_9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29600" cy="617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t="-1" b="22523"/>
          <a:stretch/>
        </p:blipFill>
        <p:spPr>
          <a:xfrm>
            <a:off x="457200" y="284874"/>
            <a:ext cx="8486985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6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kdörtgen 6"/>
          <p:cNvSpPr>
            <a:spLocks noChangeArrowheads="1"/>
          </p:cNvSpPr>
          <p:nvPr/>
        </p:nvSpPr>
        <p:spPr bwMode="auto">
          <a:xfrm>
            <a:off x="381000" y="357188"/>
            <a:ext cx="8382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FEC3AE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B32C16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B32C1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32C1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32C1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32C1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32C16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b="1" dirty="0">
                <a:latin typeface="Arial" charset="0"/>
              </a:rPr>
              <a:t>Dünyanın Evrimi ve İlk Yaşam Formları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 b="1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dirty="0">
                <a:latin typeface="Arial" charset="0"/>
              </a:rPr>
              <a:t>dünyanın yaşının yaklaşık </a:t>
            </a:r>
            <a:r>
              <a:rPr lang="tr-TR" altLang="tr-TR" sz="2800" dirty="0">
                <a:solidFill>
                  <a:srgbClr val="FF0000"/>
                </a:solidFill>
                <a:latin typeface="Arial" charset="0"/>
              </a:rPr>
              <a:t>4.54</a:t>
            </a:r>
            <a:r>
              <a:rPr lang="tr-TR" altLang="tr-TR" sz="2800" dirty="0">
                <a:latin typeface="Arial" charset="0"/>
              </a:rPr>
              <a:t> milyar yıl olduğu güneş sistemi büyük ve sıcak yıldız patlaması sonucu oluştuğu tahmin edilmektedir.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dirty="0">
                <a:latin typeface="Arial" charset="0"/>
              </a:rPr>
              <a:t>dünya üzerinde yaklaşık 4 milyar yıl öncesine ait kayalara rastlanmıştır.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dirty="0">
                <a:latin typeface="Arial" charset="0"/>
              </a:rPr>
              <a:t>3.8-3.9 milyar yıl önce hücrelerin varlığı bilinmekte: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dirty="0" err="1">
                <a:latin typeface="Arial" charset="0"/>
              </a:rPr>
              <a:t>Mikrobiyel</a:t>
            </a:r>
            <a:r>
              <a:rPr lang="tr-TR" altLang="tr-TR" sz="2800" dirty="0">
                <a:latin typeface="Arial" charset="0"/>
              </a:rPr>
              <a:t> hücreler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700" y="3962400"/>
            <a:ext cx="39713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9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/>
              <a:t>Dünyanın ilk koşulları</a:t>
            </a:r>
            <a:br>
              <a:rPr lang="tr-TR" altLang="tr-TR" dirty="0"/>
            </a:br>
            <a:endParaRPr lang="tr-TR" altLang="tr-TR" dirty="0"/>
          </a:p>
        </p:txBody>
      </p:sp>
      <p:sp>
        <p:nvSpPr>
          <p:cNvPr id="35843" name="İçerik Yer Tutucusu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86800" cy="5867400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sz="2800" dirty="0"/>
              <a:t>Erken dönemlerde önemli miktarda O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 yoktu </a:t>
            </a:r>
          </a:p>
          <a:p>
            <a:r>
              <a:rPr lang="tr-TR" altLang="tr-TR" sz="2800" dirty="0"/>
              <a:t>Suyun yanı sıra, CH</a:t>
            </a:r>
            <a:r>
              <a:rPr lang="tr-TR" altLang="tr-TR" sz="2800" baseline="-25000" dirty="0"/>
              <a:t>4</a:t>
            </a:r>
            <a:r>
              <a:rPr lang="tr-TR" altLang="tr-TR" sz="2800" dirty="0"/>
              <a:t>, CO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, NH</a:t>
            </a:r>
            <a:r>
              <a:rPr lang="tr-TR" altLang="tr-TR" sz="2800" baseline="-25000" dirty="0"/>
              <a:t>3</a:t>
            </a:r>
            <a:r>
              <a:rPr lang="tr-TR" altLang="tr-TR" sz="2800" dirty="0"/>
              <a:t>, N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 gazları mevcuttu. </a:t>
            </a:r>
          </a:p>
          <a:p>
            <a:r>
              <a:rPr lang="tr-TR" altLang="tr-TR" sz="2800" dirty="0"/>
              <a:t>Eser miktarda CO, H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 ve yüksek miktarda H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S, </a:t>
            </a:r>
            <a:r>
              <a:rPr lang="tr-TR" altLang="tr-TR" sz="2800" dirty="0" err="1"/>
              <a:t>FeS</a:t>
            </a:r>
            <a:r>
              <a:rPr lang="tr-TR" altLang="tr-TR" sz="2800" dirty="0"/>
              <a:t> karışımları mevcuttu. </a:t>
            </a:r>
          </a:p>
          <a:p>
            <a:r>
              <a:rPr lang="tr-TR" altLang="tr-TR" sz="2800" dirty="0"/>
              <a:t>Oksijensiz ortamda yaşayan </a:t>
            </a:r>
            <a:r>
              <a:rPr lang="tr-TR" altLang="tr-TR" sz="2800" dirty="0" err="1"/>
              <a:t>m.organizmalar</a:t>
            </a:r>
            <a:r>
              <a:rPr lang="tr-TR" altLang="tr-TR" sz="2800" dirty="0"/>
              <a:t>: </a:t>
            </a:r>
            <a:r>
              <a:rPr lang="tr-TR" altLang="tr-TR" sz="2800" b="1" dirty="0" err="1"/>
              <a:t>methanojenler</a:t>
            </a:r>
            <a:r>
              <a:rPr lang="tr-TR" altLang="tr-TR" sz="2800" b="1" dirty="0"/>
              <a:t> (metan üretmekteler)</a:t>
            </a:r>
          </a:p>
          <a:p>
            <a:r>
              <a:rPr lang="tr-TR" altLang="tr-TR" sz="2800" dirty="0"/>
              <a:t>dünya sıcaklığı çok yüksek olduğu ve yüzey sıcaklığı 100°C'i geçtiği ve meteorit bombardımanlarının olduğu düşünülmektedir. </a:t>
            </a:r>
          </a:p>
          <a:p>
            <a:pPr algn="just"/>
            <a:r>
              <a:rPr lang="tr-TR" altLang="tr-TR" sz="2800" dirty="0"/>
              <a:t>Serbest halde su yok, ancak dünya soğuduktan sonra birikmiştir. Kendi kendine </a:t>
            </a:r>
            <a:r>
              <a:rPr lang="tr-TR" altLang="tr-TR" sz="2800" dirty="0" err="1"/>
              <a:t>replike</a:t>
            </a:r>
            <a:r>
              <a:rPr lang="tr-TR" altLang="tr-TR" sz="2800" dirty="0"/>
              <a:t> olan varlıklar ilk görülmeye başladıkları zaman dünya bugüne göre çok daha sıcaktı ve ilk yaşam formlarının sıcaklığa toleranslı olduğu ve günümüz </a:t>
            </a:r>
            <a:r>
              <a:rPr lang="tr-TR" altLang="tr-TR" sz="2800" b="1" dirty="0" err="1">
                <a:solidFill>
                  <a:srgbClr val="FF0000"/>
                </a:solidFill>
              </a:rPr>
              <a:t>hipertermofillerine</a:t>
            </a:r>
            <a:r>
              <a:rPr lang="tr-TR" altLang="tr-TR" sz="2800" dirty="0"/>
              <a:t> benzedikleri düşünülmektedir</a:t>
            </a:r>
          </a:p>
        </p:txBody>
      </p:sp>
    </p:spTree>
    <p:extLst>
      <p:ext uri="{BB962C8B-B14F-4D97-AF65-F5344CB8AC3E}">
        <p14:creationId xmlns:p14="http://schemas.microsoft.com/office/powerpoint/2010/main" val="147632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Başlık 1"/>
          <p:cNvSpPr>
            <a:spLocks noGrp="1"/>
          </p:cNvSpPr>
          <p:nvPr>
            <p:ph type="title"/>
          </p:nvPr>
        </p:nvSpPr>
        <p:spPr>
          <a:xfrm>
            <a:off x="838200" y="236857"/>
            <a:ext cx="7772400" cy="1036638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b="1" dirty="0"/>
              <a:t>Yaşamın Orijini</a:t>
            </a:r>
            <a:br>
              <a:rPr lang="tr-TR" altLang="tr-TR" b="1" dirty="0"/>
            </a:br>
            <a:endParaRPr lang="tr-TR" altLang="tr-TR" b="1" dirty="0"/>
          </a:p>
        </p:txBody>
      </p:sp>
      <p:sp>
        <p:nvSpPr>
          <p:cNvPr id="36867" name="İçerik Yer Tutucusu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5537200" cy="5867400"/>
          </a:xfrm>
        </p:spPr>
        <p:txBody>
          <a:bodyPr>
            <a:normAutofit fontScale="85000" lnSpcReduction="20000"/>
          </a:bodyPr>
          <a:lstStyle/>
          <a:p>
            <a:r>
              <a:rPr lang="tr-TR" altLang="tr-TR"/>
              <a:t>Biyolojik olarak önemli moleküllerin sentezi redükleyici atmosfer şartlarında meydana gelmiş. </a:t>
            </a:r>
          </a:p>
          <a:p>
            <a:r>
              <a:rPr lang="tr-TR" altLang="tr-TR"/>
              <a:t>O zaman mevcut enerji kaynakları UV radyasyonu, yıldırımlardan gelen elektrik deşarjları, meteor çarpmalarından gelen ısı, volkanlardan gelen jeotermal ısıydı.</a:t>
            </a:r>
          </a:p>
          <a:p>
            <a:r>
              <a:rPr lang="tr-TR" altLang="tr-TR"/>
              <a:t>önce organik moleküllerin toplandığı ilkel dünyayı düşünebiliriz ve bu ortamda canlı organizmalar yoktu, oluşan maddeler yıllarca stabil halde kalabilmişti. </a:t>
            </a:r>
          </a:p>
          <a:p>
            <a:r>
              <a:rPr lang="tr-TR" altLang="tr-TR"/>
              <a:t>Bu sayede yüksek miktarda organik madde birikmişti.</a:t>
            </a:r>
          </a:p>
          <a:p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8" y="1066800"/>
            <a:ext cx="2746735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554" y="3733800"/>
            <a:ext cx="3095625" cy="2809875"/>
          </a:xfrm>
          <a:prstGeom prst="rect">
            <a:avLst/>
          </a:prstGeom>
          <a:ln>
            <a:solidFill>
              <a:srgbClr val="33339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725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Başlık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b="1" dirty="0"/>
              <a:t>Primitif organizmalar: moleküler kodlama ve enerji üretimi</a:t>
            </a:r>
            <a:br>
              <a:rPr lang="tr-TR" altLang="tr-TR" dirty="0"/>
            </a:br>
            <a:endParaRPr lang="tr-TR" altLang="tr-TR" dirty="0"/>
          </a:p>
        </p:txBody>
      </p:sp>
      <p:sp>
        <p:nvSpPr>
          <p:cNvPr id="37891" name="İçerik Yer Tutucusu 2"/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4495800" cy="514098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tr-TR" altLang="tr-TR" sz="4000" dirty="0"/>
              <a:t>Günümüzden yola çıkılarak yapılan tahminler sonucunda ilk organizmaların modern hücrelere benzedikleri düşünülmekte ancak DNA'dan oluşmuş birkaç gen içerdikleri ve sınırlı düzeyde transkripsiyon ve </a:t>
            </a:r>
            <a:r>
              <a:rPr lang="tr-TR" altLang="tr-TR" sz="4000" dirty="0" err="1"/>
              <a:t>translasyon</a:t>
            </a:r>
            <a:r>
              <a:rPr lang="tr-TR" altLang="tr-TR" sz="4000" dirty="0"/>
              <a:t> yapabildikleri tahmin edilmektedir. Fakat böyle bir yapı dahi oldukça kompleks olup ilk kendi kendini </a:t>
            </a:r>
            <a:r>
              <a:rPr lang="tr-TR" altLang="tr-TR" sz="4000" dirty="0" err="1"/>
              <a:t>replike</a:t>
            </a:r>
            <a:r>
              <a:rPr lang="tr-TR" altLang="tr-TR" sz="4000" dirty="0"/>
              <a:t> eden varlıklardan çok daha karmaşık (kompleks) olduğu açıktır</a:t>
            </a:r>
            <a:r>
              <a:rPr lang="tr-TR" altLang="tr-TR" dirty="0"/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5627" y="2209800"/>
            <a:ext cx="3758898" cy="3838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22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ilk yaşam formlarının ????</a:t>
            </a:r>
          </a:p>
        </p:txBody>
      </p:sp>
      <p:sp>
        <p:nvSpPr>
          <p:cNvPr id="38915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800"/>
              <a:t>DNA’sız</a:t>
            </a:r>
          </a:p>
          <a:p>
            <a:r>
              <a:rPr lang="tr-TR" altLang="tr-TR" sz="2800"/>
              <a:t>DNA’lı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96390"/>
            <a:ext cx="6149635" cy="4606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463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İçerik Yer Tutucusu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5181600" cy="6629400"/>
          </a:xfrm>
        </p:spPr>
        <p:txBody>
          <a:bodyPr>
            <a:noAutofit/>
          </a:bodyPr>
          <a:lstStyle/>
          <a:p>
            <a:r>
              <a:rPr lang="tr-TR" altLang="tr-TR" sz="2400" dirty="0"/>
              <a:t>Katalitik özellikteki RNA’ların keşfi sonucunda ilk yaşam formlarının </a:t>
            </a:r>
            <a:r>
              <a:rPr lang="tr-TR" altLang="tr-TR" sz="2400" dirty="0" err="1"/>
              <a:t>DNAsız</a:t>
            </a:r>
            <a:r>
              <a:rPr lang="tr-TR" altLang="tr-TR" sz="2400" dirty="0"/>
              <a:t> olduğu, sadece RNA ve varsa birkaç adet proteinden oluştuğu düşünülmektedir. </a:t>
            </a:r>
          </a:p>
          <a:p>
            <a:r>
              <a:rPr lang="tr-TR" altLang="tr-TR" sz="2400" dirty="0"/>
              <a:t>Dolayısıyla ilk kendi kendini </a:t>
            </a:r>
            <a:r>
              <a:rPr lang="tr-TR" altLang="tr-TR" sz="2400" dirty="0" err="1"/>
              <a:t>replike</a:t>
            </a:r>
            <a:r>
              <a:rPr lang="tr-TR" altLang="tr-TR" sz="2400" dirty="0"/>
              <a:t> eden varlıkların RNA olduğu düşünülmekte ve bunların hücresel yaşamdan önce oluştuğu tahmin edilmektedir. Çok uzun süreler içerisinde bu kendi kendine </a:t>
            </a:r>
            <a:r>
              <a:rPr lang="tr-TR" altLang="tr-TR" sz="2400" dirty="0" err="1"/>
              <a:t>replike</a:t>
            </a:r>
            <a:r>
              <a:rPr lang="tr-TR" altLang="tr-TR" sz="2400" dirty="0"/>
              <a:t> olan varlıklar (RNA) </a:t>
            </a:r>
            <a:r>
              <a:rPr lang="tr-TR" altLang="tr-TR" sz="2400" dirty="0" err="1"/>
              <a:t>lipoprotein</a:t>
            </a:r>
            <a:r>
              <a:rPr lang="tr-TR" altLang="tr-TR" sz="2400" dirty="0"/>
              <a:t> vezikülleri içerisine girerek hücre benzeri yapılar meydana gelmiştir. </a:t>
            </a:r>
            <a:r>
              <a:rPr lang="tr-TR" altLang="tr-TR" sz="2400" b="1" dirty="0" err="1"/>
              <a:t>RNAlar</a:t>
            </a:r>
            <a:r>
              <a:rPr lang="tr-TR" altLang="tr-TR" sz="2400" b="1" dirty="0"/>
              <a:t> tüm reaksiyonları nasıl gerçekleştirdi?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1000"/>
            <a:ext cx="3641092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42" name="Picture 2" descr="http://3.bp.blogspot.com/_CQjzST9IbGs/SJADRn3CibI/AAAAAAAAAGI/694fUymSP-k/s400/ch1_tr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3810000" cy="2343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886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İçerik Yer Tutucusu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4724400" cy="6629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tr-TR" altLang="tr-TR" sz="4000" b="1" dirty="0"/>
              <a:t>Katalitik </a:t>
            </a:r>
            <a:r>
              <a:rPr lang="tr-TR" altLang="tr-TR" sz="4000" b="1" dirty="0" err="1"/>
              <a:t>RNAlar</a:t>
            </a:r>
            <a:r>
              <a:rPr lang="tr-TR" altLang="tr-TR" sz="4000" b="1" dirty="0"/>
              <a:t> –</a:t>
            </a:r>
            <a:r>
              <a:rPr lang="tr-TR" altLang="tr-TR" sz="4000" b="1" dirty="0" err="1"/>
              <a:t>Ribozimler</a:t>
            </a:r>
            <a:r>
              <a:rPr lang="tr-TR" altLang="tr-TR" sz="4000" dirty="0"/>
              <a:t>– </a:t>
            </a:r>
            <a:r>
              <a:rPr lang="tr-TR" altLang="tr-TR" sz="4000" dirty="0" err="1"/>
              <a:t>nükleotit</a:t>
            </a:r>
            <a:r>
              <a:rPr lang="tr-TR" altLang="tr-TR" sz="4000" dirty="0"/>
              <a:t> sentezinden </a:t>
            </a:r>
            <a:r>
              <a:rPr lang="tr-TR" altLang="tr-TR" sz="4000" dirty="0" err="1"/>
              <a:t>peptit</a:t>
            </a:r>
            <a:r>
              <a:rPr lang="tr-TR" altLang="tr-TR" sz="4000" dirty="0"/>
              <a:t> bağı oluşumuna kadar pek çok reaksiyonu </a:t>
            </a:r>
            <a:r>
              <a:rPr lang="tr-TR" altLang="tr-TR" sz="4000" dirty="0" err="1"/>
              <a:t>katalizleyebildiği</a:t>
            </a:r>
            <a:r>
              <a:rPr lang="tr-TR" altLang="tr-TR" sz="4000" dirty="0"/>
              <a:t> gösterilmiştir. Ancak bunların reaksiyon özgüllükleri  çok iyi olmadığından biyokimyasal reaksiyonların </a:t>
            </a:r>
            <a:r>
              <a:rPr lang="tr-TR" altLang="tr-TR" sz="4000" dirty="0" err="1"/>
              <a:t>katalizlenmesi</a:t>
            </a:r>
            <a:r>
              <a:rPr lang="tr-TR" altLang="tr-TR" sz="4000" dirty="0"/>
              <a:t> olayı evrimsel süreçte ilk hücresel yaşam formları içerisine giren protein moleküllerine aktarıldığı düşünülmektedir. </a:t>
            </a:r>
          </a:p>
          <a:p>
            <a:pPr algn="ctr"/>
            <a:r>
              <a:rPr lang="tr-TR" altLang="tr-TR" sz="4000" dirty="0"/>
              <a:t>Başlangıçta RNA hem kodlama hem katalitik görevi yaparken, sonra protein katalitik görevi devralıyor.</a:t>
            </a:r>
          </a:p>
          <a:p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838200"/>
            <a:ext cx="3810000" cy="313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267200"/>
            <a:ext cx="3219450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507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İçerik Yer Tutucusu 2"/>
          <p:cNvSpPr>
            <a:spLocks noGrp="1"/>
          </p:cNvSpPr>
          <p:nvPr>
            <p:ph sz="quarter" idx="1"/>
          </p:nvPr>
        </p:nvSpPr>
        <p:spPr>
          <a:xfrm>
            <a:off x="533400" y="304800"/>
            <a:ext cx="8458200" cy="6019800"/>
          </a:xfrm>
        </p:spPr>
        <p:txBody>
          <a:bodyPr>
            <a:normAutofit fontScale="92500" lnSpcReduction="20000"/>
          </a:bodyPr>
          <a:lstStyle/>
          <a:p>
            <a:r>
              <a:rPr lang="tr-TR" altLang="tr-TR" b="1" dirty="0">
                <a:solidFill>
                  <a:srgbClr val="FF0000"/>
                </a:solidFill>
              </a:rPr>
              <a:t>Bilgi kodlanması işlemi ise </a:t>
            </a:r>
            <a:r>
              <a:rPr lang="tr-TR" altLang="tr-TR" b="1" dirty="0" err="1">
                <a:solidFill>
                  <a:srgbClr val="FF0000"/>
                </a:solidFill>
              </a:rPr>
              <a:t>RNAdan</a:t>
            </a:r>
            <a:r>
              <a:rPr lang="tr-TR" altLang="tr-TR" b="1" dirty="0">
                <a:solidFill>
                  <a:srgbClr val="FF0000"/>
                </a:solidFill>
              </a:rPr>
              <a:t>  </a:t>
            </a:r>
            <a:r>
              <a:rPr lang="tr-TR" altLang="tr-TR" b="1" dirty="0" err="1">
                <a:solidFill>
                  <a:srgbClr val="FF0000"/>
                </a:solidFill>
              </a:rPr>
              <a:t>DNAya</a:t>
            </a:r>
            <a:r>
              <a:rPr lang="tr-TR" altLang="tr-TR" b="1" dirty="0">
                <a:solidFill>
                  <a:srgbClr val="FF0000"/>
                </a:solidFill>
              </a:rPr>
              <a:t> geçmiştir çünkü</a:t>
            </a:r>
          </a:p>
          <a:p>
            <a:r>
              <a:rPr lang="tr-TR" altLang="tr-TR" b="1" dirty="0"/>
              <a:t>*DNA genetik bilgiyi </a:t>
            </a:r>
            <a:r>
              <a:rPr lang="tr-TR" altLang="tr-TR" b="1" dirty="0" err="1"/>
              <a:t>RNAya</a:t>
            </a:r>
            <a:r>
              <a:rPr lang="tr-TR" altLang="tr-TR" b="1" dirty="0"/>
              <a:t> göre daha stabil (değişmez) bir formda saklayabiliyor.</a:t>
            </a:r>
          </a:p>
          <a:p>
            <a:r>
              <a:rPr lang="tr-TR" altLang="tr-TR" b="1" dirty="0"/>
              <a:t>*DNA'yı kopyalayan enzimler RNA'ya göre daha yüksek doğrulukta çalışmaktadır.</a:t>
            </a:r>
          </a:p>
          <a:p>
            <a:r>
              <a:rPr lang="tr-TR" altLang="tr-TR" b="1" dirty="0"/>
              <a:t>*Hücrede genetik bilginin stabil bir molekülde depolanması ve belirli koşullarda işlenmesi hücreye enerji kazandırır</a:t>
            </a:r>
          </a:p>
          <a:p>
            <a:r>
              <a:rPr lang="tr-TR" altLang="tr-TR" b="1" dirty="0"/>
              <a:t>Modern hücre: DNA → RNA → Protein</a:t>
            </a:r>
          </a:p>
          <a:p>
            <a:r>
              <a:rPr lang="tr-TR" altLang="tr-TR" b="1" dirty="0"/>
              <a:t>Evrimin ilk aşamalarındaki DNA, RNA, Protein üçlü sistemi hücresel yaşam formlarında </a:t>
            </a:r>
          </a:p>
          <a:p>
            <a:r>
              <a:rPr lang="tr-TR" altLang="tr-TR" b="1" dirty="0"/>
              <a:t>sabitlenmiş, biyolojik bilgileri saklayan en iyi çözüm olmuştur</a:t>
            </a:r>
            <a:r>
              <a:rPr lang="tr-TR" altLang="tr-TR" dirty="0"/>
              <a:t>.</a:t>
            </a:r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09616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99658"/>
            <a:ext cx="7772400" cy="563562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Mikrobiyoloji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28600" y="866632"/>
            <a:ext cx="5715000" cy="5686567"/>
          </a:xfrm>
        </p:spPr>
        <p:txBody>
          <a:bodyPr/>
          <a:lstStyle/>
          <a:p>
            <a:r>
              <a:rPr lang="tr-TR" sz="2800" dirty="0" err="1"/>
              <a:t>Mikrobiyel</a:t>
            </a:r>
            <a:r>
              <a:rPr lang="tr-TR" sz="2800" dirty="0"/>
              <a:t> hücreleri inceler</a:t>
            </a:r>
          </a:p>
          <a:p>
            <a:r>
              <a:rPr lang="tr-TR" sz="2800" dirty="0"/>
              <a:t>nasıl çalıştığını, özellikle bakterilerin</a:t>
            </a:r>
          </a:p>
          <a:p>
            <a:r>
              <a:rPr lang="tr-TR" sz="2800" dirty="0" err="1"/>
              <a:t>Mikrobiyel</a:t>
            </a:r>
            <a:r>
              <a:rPr lang="tr-TR" sz="2800" dirty="0"/>
              <a:t> çeşitlilik (</a:t>
            </a:r>
            <a:r>
              <a:rPr lang="tr-TR" sz="2800" dirty="0" err="1"/>
              <a:t>diversity</a:t>
            </a:r>
            <a:r>
              <a:rPr lang="tr-TR" sz="2800" dirty="0"/>
              <a:t>), ve evrimleri (</a:t>
            </a:r>
            <a:r>
              <a:rPr lang="tr-TR" sz="2800" dirty="0" err="1"/>
              <a:t>evolution</a:t>
            </a:r>
            <a:r>
              <a:rPr lang="tr-TR" sz="2800" dirty="0"/>
              <a:t>), farklı bakteri türlerinin ortaya çıkması</a:t>
            </a:r>
          </a:p>
          <a:p>
            <a:r>
              <a:rPr lang="tr-TR" sz="2800" dirty="0"/>
              <a:t>Sularda, toprakta, havada, insan vücudunda, hayvan ve bitkilerde ne tür etkiler yaratırlar,</a:t>
            </a:r>
          </a:p>
          <a:p>
            <a:r>
              <a:rPr lang="tr-TR" sz="2800" dirty="0"/>
              <a:t>Diğer yaşam formlarını etkilerler</a:t>
            </a:r>
          </a:p>
          <a:p>
            <a:r>
              <a:rPr lang="tr-TR" sz="2800" dirty="0"/>
              <a:t>Bu sebeple mikrobiyoloji biyoloji biliminin temelini oluşturmaktadır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905000"/>
            <a:ext cx="3141758" cy="3352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71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1"/>
          <p:cNvSpPr>
            <a:spLocks noGrp="1"/>
          </p:cNvSpPr>
          <p:nvPr>
            <p:ph type="title"/>
          </p:nvPr>
        </p:nvSpPr>
        <p:spPr>
          <a:xfrm>
            <a:off x="723900" y="255896"/>
            <a:ext cx="7772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/>
              <a:t>Dünyanın ilk koşulları</a:t>
            </a:r>
            <a:br>
              <a:rPr lang="tr-TR" altLang="tr-TR" dirty="0"/>
            </a:br>
            <a:endParaRPr lang="tr-TR" altLang="tr-TR" dirty="0"/>
          </a:p>
        </p:txBody>
      </p:sp>
      <p:sp>
        <p:nvSpPr>
          <p:cNvPr id="35843" name="İçerik Yer Tutucusu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86800" cy="5867400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sz="2800" dirty="0"/>
              <a:t>Erken dönemlerde önemli miktarda O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 yoktu </a:t>
            </a:r>
          </a:p>
          <a:p>
            <a:r>
              <a:rPr lang="tr-TR" altLang="tr-TR" sz="2800" dirty="0"/>
              <a:t>Suyun yanı sıra, CH</a:t>
            </a:r>
            <a:r>
              <a:rPr lang="tr-TR" altLang="tr-TR" sz="2800" baseline="-25000" dirty="0"/>
              <a:t>4</a:t>
            </a:r>
            <a:r>
              <a:rPr lang="tr-TR" altLang="tr-TR" sz="2800" dirty="0"/>
              <a:t>, CO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, NH</a:t>
            </a:r>
            <a:r>
              <a:rPr lang="tr-TR" altLang="tr-TR" sz="2800" baseline="-25000" dirty="0"/>
              <a:t>3</a:t>
            </a:r>
            <a:r>
              <a:rPr lang="tr-TR" altLang="tr-TR" sz="2800" dirty="0"/>
              <a:t>, N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 gazları mevcuttu. </a:t>
            </a:r>
          </a:p>
          <a:p>
            <a:r>
              <a:rPr lang="tr-TR" altLang="tr-TR" sz="2800" dirty="0"/>
              <a:t>Eser miktarda CO, H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 ve yüksek miktarda H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S, </a:t>
            </a:r>
            <a:r>
              <a:rPr lang="tr-TR" altLang="tr-TR" sz="2800" dirty="0" err="1"/>
              <a:t>FeS</a:t>
            </a:r>
            <a:r>
              <a:rPr lang="tr-TR" altLang="tr-TR" sz="2800" dirty="0"/>
              <a:t> karışımları mevcuttu. </a:t>
            </a:r>
          </a:p>
          <a:p>
            <a:r>
              <a:rPr lang="tr-TR" altLang="tr-TR" sz="2800" dirty="0"/>
              <a:t>Oksijensiz ortamda yaşayan </a:t>
            </a:r>
            <a:r>
              <a:rPr lang="tr-TR" altLang="tr-TR" sz="2800" dirty="0" err="1"/>
              <a:t>m.organizmalar</a:t>
            </a:r>
            <a:r>
              <a:rPr lang="tr-TR" altLang="tr-TR" sz="2800" dirty="0"/>
              <a:t>: </a:t>
            </a:r>
            <a:r>
              <a:rPr lang="tr-TR" altLang="tr-TR" sz="2800" b="1" dirty="0" err="1"/>
              <a:t>methanojenler</a:t>
            </a:r>
            <a:r>
              <a:rPr lang="tr-TR" altLang="tr-TR" sz="2800" b="1" dirty="0"/>
              <a:t> (metan üretmekteler)</a:t>
            </a:r>
          </a:p>
          <a:p>
            <a:r>
              <a:rPr lang="tr-TR" altLang="tr-TR" sz="2800" dirty="0"/>
              <a:t>dünya sıcaklığı çok yüksek olduğu ve yüzey sıcaklığı 100°C'i geçtiği ve meteorit bombardımanlarının olduğu düşünülmektedir. </a:t>
            </a:r>
          </a:p>
          <a:p>
            <a:pPr algn="just"/>
            <a:r>
              <a:rPr lang="tr-TR" altLang="tr-TR" sz="2800" dirty="0"/>
              <a:t>Serbest halde su yok, ancak dünya soğuduktan sonra birikmiştir. Kendi kendine </a:t>
            </a:r>
            <a:r>
              <a:rPr lang="tr-TR" altLang="tr-TR" sz="2800" dirty="0" err="1"/>
              <a:t>replike</a:t>
            </a:r>
            <a:r>
              <a:rPr lang="tr-TR" altLang="tr-TR" sz="2800" dirty="0"/>
              <a:t> olan varlıklar ilk görülmeye başladıkları zaman dünya bugüne göre çok daha sıcaktı ve ilk yaşam formlarının sıcaklığa toleranslı olduğu ve günümüz </a:t>
            </a:r>
            <a:r>
              <a:rPr lang="tr-TR" altLang="tr-TR" sz="2800" b="1" dirty="0" err="1">
                <a:solidFill>
                  <a:srgbClr val="FF0000"/>
                </a:solidFill>
              </a:rPr>
              <a:t>hipertermofillerine</a:t>
            </a:r>
            <a:r>
              <a:rPr lang="tr-TR" altLang="tr-TR" sz="2800" dirty="0"/>
              <a:t> benzedikleri düşünülmektedir</a:t>
            </a:r>
          </a:p>
        </p:txBody>
      </p:sp>
    </p:spTree>
    <p:extLst>
      <p:ext uri="{BB962C8B-B14F-4D97-AF65-F5344CB8AC3E}">
        <p14:creationId xmlns:p14="http://schemas.microsoft.com/office/powerpoint/2010/main" val="147632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258"/>
            <a:ext cx="7620000" cy="67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Fototrofik</a:t>
            </a:r>
            <a:r>
              <a:rPr lang="tr-TR" dirty="0"/>
              <a:t> </a:t>
            </a:r>
            <a:r>
              <a:rPr lang="tr-TR" dirty="0" err="1"/>
              <a:t>m.organizmalar</a:t>
            </a:r>
            <a:r>
              <a:rPr lang="tr-TR" dirty="0"/>
              <a:t> (güneş ışığından enerji üretenler)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Mor bakteriler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Anoksijenik</a:t>
            </a:r>
            <a:r>
              <a:rPr lang="tr-TR" dirty="0"/>
              <a:t> </a:t>
            </a:r>
            <a:r>
              <a:rPr lang="tr-TR" dirty="0" err="1"/>
              <a:t>fototroflar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Siyanobakteriler</a:t>
            </a:r>
            <a:r>
              <a:rPr lang="tr-TR" dirty="0"/>
              <a:t> evrimleşti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8556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6322" name="Picture 2" descr="http://ks.water.usgs.gov/images/studies/water_quality/cyanobacteria/binder-lake-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398969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6324" name="AutoShape 4" descr="data:image/jpeg;base64,/9j/4AAQSkZJRgABAQAAAQABAAD/2wCEAAkGBxQTEhUUEhQWFhUXGBkbGBcXGR8dGhwfHBwfHRscGhwdHiggHB0lHB8aIjEhJSkrLi4uFx8zODMsNygtLisBCgoKDg0OGxAQGiwmICQsLCwsLCwsLCwsLCwsLCwsLCwsLCwsLCwsLCwsLCwsLCwsLCwsLCwsLCwsLCwsLCwsLP/AABEIAMkA+wMBIgACEQEDEQH/xAAaAAADAQEBAQAAAAAAAAAAAAAEBQYDAgEA/8QAQRAAAQMCBAMFBQcCBAYDAQAAAQIDEQAhBAUSMUFRYQYTInGBMpGhscEUI0JSctHwM+EVNGLxJFNzgpKyQ6LCg//EABkBAAMBAQEAAAAAAAAAAAAAAAABAwIEBf/EACcRAAMAAgICAgICAgMAAAAAAAABAgMREiExQSJREzJhcSOBM0Kh/9oADAMBAAIRAxEAPwB00wpXsgnnFepZJUBF9r1zmeJ0toAKk7zGxPI0Fgs3CQnvCSeCjuOVuVW/IlXFnn6G7ruHbJSrUop3MgCeMWJNDKzRkkJDRE2B13k7cKDxeSuYhZLajCrwBO5n0rRHZPQQp54IjhubcwJrHzT7Yxg2W1K0i5mLKMe/TFdrLAOnUqRubR864w2CsVoxCdCSmSQr0EUufyBThV3eISfQiL7DVA3rV1XpoAxx9tKgEqkyAJ6z+x+FcHJAsqdeXDQ/CAAVQPZB5c6yynsw4hYLyvAmFKMcp63325172ozoWQkQlNgBv/DzrGTI0kvYGXaHOdg3IT4QhsbJA3FuJ6UBh8rW6rvHzE30D6/tW2S4NR+8XuR4RyHPpTppskgASTWoxJfKheThhnZKRHICjsdjBh2iBGr8ZHDp/aulLSwZkKcAvOwmwv8AC9S7rRxKrkhEi5nYWgSbz9KxkbydS+vZrweZJgXMS73uklCSbnafM1U/YFAg+H/yH0pXn2IU02ju0ENpTAFuPGBz5mleA+0ulRQ2ojmo6UgdSSBFHK4+MoQ8zXJC853inUJComBqO3ACPjQ7OVYRonVqdUNyowPdYelctZNiCiO+ZGxjXOxmfCIrBjsylMlzEINpOlGr2eRVb/ap1vl+yQDXD50kIUnDpS3AP6iZjrAgipjFPPOufdhSiFCVCY99UTOVYNkKKtbqhuDIEyAArTz5UvzrPSlWhkwkWCUCBP6RTrXJb7Y/Qf2id/4dqb6QQfXjS7s0kgLXEBRt5U6awbpaSp1EEgEg2PurXL8OkqhVkgEmOQ4CumYlN0IFweRJUouhMRuo7CiWsJqJCFJVG5BsPOl2f9ojGlICUAWSDaDxPM0HlaHCwsgEaoMcSBU1lp74oOhpmOCDiNJIIGxSZj1pVh8tW2sKRpMH8U/Ln1rLC5gGySDJP4eEep3p+wnXpIFlbTWoavtrsCfc+0AmEE3udU+cX42+NZu4t0CO7WLcQffvzqyeeaZkBPeLTvNkg/M0kxHaJalhPgAmNKR8qjxxOtIBblYdWozIQRBJtRODyJAXqWpSh+XpT5jDylSlHSlIkn6Vw2ErMNnVfbjXQoldAIsa26lau7RIO2kAQOFDpyzFLF/AOZqywzKEuAKWkkcOo4UmfzpxLkqMgG6eV+FTpY09sDXBZdh8CNSj3r4EknZHl/qpXiu1h1n2d+MH41rm+XqxCi4hyELMn3bRRWH7MsaRKSTzJN/dWXgdvb8AK8qxPethSoJuD6Guldn0Ea1Od2iTa5JPGKA7LH7pQ5LV+/1ptmAUtsJBgpmOs7irPbnaXYl2bZzjSy033JlvTfTznjxqd/xR1ZISgkHmJ91a4XHKSqI8WxBMRflyA507ZWCjUogEkgQPSel/lUEpt7oP6FjBfShSlDeITNzAI9KGaxT4GkoXB8z8qfEXvReHeKG3Cj248J4jnHWKreGdbGT2CxeIBW3cJcBmQYHEb0TluSJBL2KX4ZslNyTvfkK8w+YqkkypP4p35SKcIw5dEJIiCQrgBz6VmeLna8oDPMM/Q2CllKUiAdW6/K4tQeR5o84FqSgrUmRaxM+lj1r3/DMK1KnFF5R3vCfQC5rZedJDRS0EthN4SUpCp438RPQVFXvfexgaMixDrhW6Q0m3tKAVA6CdqaO4VltIHfI/0gSfpU7/AIk4slKEKWomQEybcJAvH7mjv8CxBTqdUlrf2jf0SNvWnF1K1pIQww2ES4FKcWbcBxjasC4e6W2i/iCh1ibGh8Ph0pToQ4FxvuD7jR6XUYdCVFIWtWwOwH1NUektvwAkK8SSQltXpRDGWY1aUgtBMT7S4mY3vJv8aOf7XaYNgARISkAHe319KXvdo3HSrQlcE2AHlG3/AHW2vUNS38ZDoYMZAdOrEPaQoDwNXUY3JUZidNdJzLD4ae4QAf8AmKuveJk3G2wil4YxDgvpSOSiSepMdb+pojC9jzAW4FL5TYenE1V4rp/SDf0K8RjnXlAoJUqepO/E8BVd3YaA7xwIUUi3mOPKucvwKQDshCBKjH8k0Fnrza1lxKzEDUFCDa3u2rb/AMS1IGishw7RDjqrq9hIv6gUShCVCWlagOGx91TC8etSNP4U3BI2ngOlZ4Vw+EpUNR2E3FZ/O34QFOnDIShatM/mAAkDne8dKW4TGlt4BRUAr8ypM8KNwufISSl1IUmNJUNzwnrekeIy1Tq5QQW5EK8uEbzT5cqTkBpjclceWtwO6EbqJ4Ty515l+VNN+JB1n837cqb4xI+xkXusCBxt/PdSLIiZcB52FbTSvjoB/p1YZ0ctJ+NJey7sY8AGQUqA8wCae4FIKXARI03BMAwoVP5Ukf4glSQEhCHFEWBjSoDjb4b1jK9ZP9DQBmTqkuoOyivnPG9N86wer71IJP4hv60ozpCC80EWhaZkyTcbHeqdpcH50sMc8fYhJgsZ3QgBSgT4pv8A+NUOGBUkKQCUnY0lxGVkrKgfuwJPPyjl5V01mSgAEukCLBJAA8hNam3iWqBCXIVg97E/1CZJkmQLzTplkqMJEmkXZpNnTYyv5CqPAtLWl0IIHhIk9apy4xtiQPjMmSv2ghZG+lXiHuvS3NAtCtRHhEQfyxsI4ChEY4pc0L8JBg3+R686b5Xji4o94SpIEC3iJOwHPjvyrn5rItUhmGW4uVaSZAEmItAsBwEkQB50zZIVJQZjccR6UMrAo0ksq7pSjdJtJvYx6jhSnGOvYcEFJSTB1AWPKFbR0mtzbnpdoA3NsFYuNi/4kDj5UR2dwr5bdBbUErEJkEb8qKwWaFvCpeUAHFKgkjYAcOp50of7U6tRUpSuUSIMzBnpWbam2kg6N09lH1H791LaZ2HiVvG2w99FjB4FlQCgXlDUDrgiU7chvPu3pUp/FPae7QrYAE29QJ34zvTDA9klagrFOEnfQN/MztRE2n9IDVztOhshLSQkA3CEpAttETM+cXpbiXsQ57KDpOylCN+ImneCfwra1d0hA0idr+cnhMbAUrVnb7z3hCtIMHaPIch8aFiltN9gc5NlSmyVLMqNoFNMdgNaQHEmBtwphlGDU2NSwNUKKUk3mLWNIXc3cC5JJP4kqPvEVarmNJgMMPleHZbDimgskwkG/qSfpWv+JYfigoF9lT8KwVpfbG8TMcUmlj2SkmQv3ilat9y+gKPDY1hKA6jxqJOlKiBEcY41M59nmpUpUtSiYuYjyjaj8oyIqSQtQBHi1j8I41tgcpwiTKFqUufaWnj0vb3VO53S5VoPPg1y8qUxocPjUkH/ALhcVMYxs64UTqBuOZ6k1YHDncEKH+k/TehMVliXlDV4VbE8+hreTHz+UsCQzF1ah4ABwMfz401yns8VM96TpI2HGvszWnUpATASYvY8rdJrXKVulKW0HWd9JIgR1m1Ql9tLyNGGJwi0pSlK5HEXBT5HlReFxvdtw1wPj1XCvftArvFYlaVCxChvquOkRM86DxjgcTAV94blPA/tSVOn10wZQoxocwyu73MEDqOFIsmZc71SlJIT1/l6LyDAqabIXuSTHKmkV2qNvk/JkMwqD3TpkJkaQTzNJcnwv37unQlIYUfak+Ip9pV725WpxmR0MITIBMrv1sLfzap/snK0YtwnwhISDHHUCfp7656vdtfRoD+yFWISDpsdc6pPgsBfrHCqGkOFUDik3XOlYlU3A/m9PxVsGuPQj4UE5lbRJOmjq+qrSfkCX7OMw1JtqUTTDErcCQlpBUSfw7+R6bXonuojTBHApuKMbAZUNS0hcHwz4riPIVK5lxxYLoTYDJEAKOKcb1KPs3VpjqLA+RrZOTNRoZdSDM8bxsTN4E8xSnFtYjUQlGsTaD1rtg4lDmtTSk9AQNgQAL2Ex7qhKtLTXQBBwz7RCgNYSD4mzrud1EbzHnQ6M6KZkq3mCPmD8t6zRmMEzqBEaQTAGwJI4nhR2XKQ8HC/BSmPFx8jzrETt/QGmExYxKFBSbTBHA+UUdh8kDY1JbCevH43rXCYZDcaNJQDsPqOdAZ++e8UTMqMoMmwt6V12+CTAbYzNE4YhCYBgFSvxGfy8hU1h87cW7pb1FMk73M7kkmiS83ioS4PGmNjuOFH4XDJQIQkDyqc491y2IW4LJUpWVqkzsCZ954+VOWAEkWETRbWWOETpgc1W+dYv4bT+JKv0kGrLS6Qxd2hKy8Yk6rp6Dh7qzSguoDtu8SIWOccR1pjiWe9a03KkmUxxHEfWOlK8O2ttaVK+7QbEK3NrWjeufhpuX4YC/Cvu96A2JVsRwI49I+VVBRabcjBmDXAYsrQAFKG8b+fOhMI0tCXHHBsQNI49elqrE8OgDSrwLRwWINIncDiNXhT3m0QrxW86osMkOpKkeHTY6rCd963wStClG2rSoJMyJIsZouJsCewreIZjU2QoHxGxAuPaCSSY9bcL0dgsy1BajC4hInVYwTJ8Mj8No3JvSheKII3CgYkmCD5+fypskNuDS8ACP8A5E26nV/OIrmx8f6YGePw7L5ggg3gg3AmBNeoygssFTHjM3I/LG0b1xicqcTKm3EOBVzYAn3W+HGl68xcZEklCp+HyptUv27/AJA5w+LTdK7g208vLlyrfL8pSpwOpVImw4+tfNf8WnvYCVg7gWPpTjs5l2lYBOoqVJ5elWx49PbAJzJ9rDQFpUpZAJgwADX2W6XlJ0zpVz3pF2zxQUtw6vxQAOlqaZUkoQgcQB8aeG3WwF/a7NgpxSUmCDpTHAC0Djc0yylgYfALJsTE+Zv+3uoVzJUF3vSLzMcJo3GytktgxeQay8LU19sNkxlzurFpMz4Tf0+HlVMBQmQdnikqdWscpOw6DmaaMoQVDSsKE3jf3VvElK4+wMEoMTBrZGGJEihc1zlxDpAMJTsm0RXaO0jQEKQdXHTcelNZp32BNZC26lwqXATNgDM9ZrftOydSjc6oUk+d/L/ag8vxOl4tkmFSRPA/3FOc6OplEcJB5WuP50qN94016A7yLGkYUuJ/qQBPEc/jFLU5mrWQtRWmdzfSfPlXnZ7EKC3EqEIITAiLRB4dBWGb4fuzpvpNwefU+VO3SatAO84fSnS2ENkaAolaQoqJ4Dl6UGWmVgJbPcqFwPwE9eI8zQ+VPB9oBVyiwVx6UPimlMi8kEkkp9bRHlxpVzT5LtBsaNslg6lGXCLRdBv8TRTul5BB8Kh8+aaTdnlKdCu8Cu7/AAzwPGKP+yLTvCtN0jpzN71VvU7YHGX5YlolUlSjxNOME7p1K/EEK0+cWpbhszS4dK4SvgeCvTgaLSkz1rUuanoQhxucqKiCVqUNhJNe5NhXVOBxQKQAbHc+lUa8uUm5SATeLavdvWmIxZaZToOlSidSok9B0mpTjULl5GcYZelYPIg0l7U4OHVgyEglSYvM3BvYb/Ci0Z9/zU6h+aIUPoay7Sf8QELZOoaQlXDbaaWR/kSc+gG+SoC2kLVKURdU7naEjn1pVnWeoP3SEDSpQAIF94nVuTvQ2a4hbTTbcFUItFxJmuMly1RIddkqHsJPDr50fOr/AIQb+jd3DuNtaUyvxSYMesGxt86Hw+alI8VlTdKhECesTYnnJjrVA0wSoCInnXLLzBxIbKdQRPjVEEjpyn5Us0RPyAVt4ZL7aVODxbyLEcvhQzuVuJ9lQWOANo+hPWi0Y4u4pwpgITItTxIS20XVJ1XACSYFb+NRyYEvkjTuslaSlPGePKnT7KViFAHzrljHhxSgQARwTR2HwpXJEADcnYVSEuPXgAVpASISAByFE4N0oUFDhXK0AbKCh0rVhtATrdXpQDHUnkK02ktvwBPv5C467JMombecxVFiMQGG9UXnSJG1vdS/Nu02kBLPhTwgXPLUa1zHFhDKUOpCyoSrUbidreVQm4110DMmca4+u4ASLSOP7+lHvoQ0gKcmVbJEbDiZpNmcJQlSLAgRew425Vs3ivtLQSFfetjykcqFlb2l5AYY8a8OO6VOhWojiZt7xUszilJcCkm5Pi2AgdeNaYTNyyoBNzMKBNHZzlwSA6iyVbjko/Sp02/8iAMxeHQ8kTtuFD+XpSvLnUmAgKA2VO9aZFjRdsnjI+tOJqzicqTAis10tlBSDqSoSTuTPltE2/3qtwjpCHIAJKZAInbpxtNLe2KinXoTAvJAhNuv4jteicres2o3kAn13rOHTlyg8MSYt5aFpWZCZuTxB3m+/HzJpziML3ye7Imdo39KU9pQErUg3i6bcNxHIX+VUGUPd1hUOq/qLT4eYG0+Z+VTx5OMPl6D2DoytvCjR3iQqbib+/ai8C2krAVtxFSL7isQ9oEx+I8hvtz/AHqsYYWRKUkgcavip1O2gMXc5vHdICfygeIDz5+lao0OpITMcRsoTeDHCgswwOs6knSv4H9jSsKLUCSlY33+HOfpUm6h6rtAcYvAvF2EpATPtDaPOqzLVhCgTwFvOLUFgX9aNTqkIJMJJPtf7UywbIGpSxOhJVHOPpVYUzL0BNOvLCzMoKTdUyb00wON76UFJKgLmLHz6+VD47Ou8WG1JT3aiLgAEcrjevs6w2hRbQCUwCCDciN1Hheop8FyXgAbMMnV/wDGYg+yfjeisnwJaRBMqJk8q8ynG94kg+0mx69aPFdETPlCPjR+GV3bLjo9oQE2mCeMUDFGY8qThkaEkyok8toE+tLM2oehoQYXPnftCUlRUNzN9uM152gZU0laxELUVAzeCZpdkzBU+4omZITPncwOH96c9rFhYSkAkxG9rbWmuHNvjKH6Mez7Y7sLH4708zBY+xk7Q59Kn+zTkNFsm7Zj0NxTkt606DcH512uVePSEib7PLH2hcflv6VWOScM6AYuknymgmssYwxI7wBxW8yfSdqYYETrRE6kKEc7SPlSU7xuUBMZa8RiNJ9lSfS21UOdLS2wUKJ1QDMCBxAvufKkGMaSypC1QPGONx4oIFpgAxtxmm/ahgKSlUAk6QRrgmLEdTUu3i0mAv7NZaHFtuOqCgTYbCx4j6Vx2wxcrcMj2tI9LVp2bCkJWm3hcMRMbA2m5ud6NXkaH3Qogk/D1qjxcpQGLeH14VCCYIAKTyrLJcsLJKlL1KNNlhsHSlxJI4D6VnVEpfaAyRlyFOBWgFZ40ZmC2UBTTjkqNiALA+dFZOAFKWdkJJk7VEZ0vvX0oSfEpXDbeT7qxkvVKUHoYZfkmhzVqkDYD605LZ5Gi3lDDMard4oeGeA51HP9pHtR+8J9BR+WZekDWjrt0/41pMR67fKtclP3Lf6R8K8zDBIdVqWLwJ6xzo/L9AWkEeERbpyoxRwbF7N3csaUlLmIE/kRMFX6j+WkufZn3xSgAaj4UpG0cBvYAbmhu0WcrccUkSVTCU8Lbfwcq0yfAaPEu7h3J4dBUpVXTb8Db+ht2dycAxNz4nFxwHyFY9pc2OydSUAfdpSY9THE0Zh3VaVoR7SxAi3xpIxlQ70F91PhOwkifPlWsndJb0g9DzKcOVMhbytAAGo7mTsAOJr13CMP2CtXQ+FXoeNfY5Ci0WwYuFJVuJHH3TU86txr+okxbxA2PmeE1rJdS+ltAMM4bLJIKPCY022A2E13l2cFgw4ApJ9pM+yDvBvw4da7yrGyCVwtvYJJ8JJ2uTwTJJ6Cgcfg0Of0iG1H8Kj4Tzg78fxculR6Vbl/6AFzzwqX3atSCfCRuZ4elPHtTmHCVe2AI622NYZXlS2UHvBMmRFwPI0aRV4xpTr7AS9nsqdDpUsBMiAmdyapHw0lWgujXxtaZ2mscO5pUCOFLM0RpXrgqSZ9Oc9P3otvGloQ5RhyVBMbkAUN2wx+kEJ9lA0gjhG/xHwoTs9nmhwBV0309DeAOlIs0eW+4Ec1eKOEbk/Kp5bd8UjXoe9lUgNBStzJvvc/tFdt4dTgdWIgEeIkCBMmCeNvjRv2RKWB+Y7D5UuzLMQ0gNIuE3mPxcVe/wD9RUbpb/8AABsnZUHnSRAsN+Mk8z1PrVHl69K0nkan+zjB0qcXMuGb8uHvvTtB413Y18UhCTtIwoPOJFzJIJPO4J99O+zr2oNmd7E/Cuc6Z7wBwqCRohUgEmJ9meMcaD7LuoVCETAXcq3MnpwqOFcacgLu17epK9IiTFp4G91cyJtVKnE6cG0ZCZTKjEnhP7+lKO17xC3IgEk9IE/E7e+jsXiIwTMgSpu4PGb2vv6VBtcHr7H9ijs1idfejgldv+4eQ5VV4IpS24pU3GkRvflUl2OZJaUqJ1uGPIQBVNnL6GkFkpKoTqVwGrhfjHKuh1rH37BfZEKlWKbAOyvgBeq4CaSZK0lbi3QNvCDz4k/IVU4JCUJLy9h7I5n+1PHrHGxJA+dvhpruRubrM9OnCkPYrLw467iV+w3KRPHiY+HvofPcb9odCEGFLMEjaOvoJtvVG/hEsYRppKwm8wd1TNzFRSe3kHvvYi7VZprlQVc7I+EChsJ2aSUAuKOs3PrXGV5cXHdaxKUbX3NVIZV+Un0qmDFpboXYnDXh1KUEg7TufIVjI3BBHMVzjmyttIG6Z9Qd6UsvFCj+XiP2pPK5rTAbWmYE84ohGHURIBjnWLACoI2Nd586srKQSEgDTB2ETO/OtXfFbA0w7hQoHlSrEoWgk6daJJH9+dMMjKnkgASqYNMM0xDbACUhC1R4iTbqB5czSyKWlsBR2fx5AcWojSPClJE3m5jjApmxj0OEJISDpUSQCBAMbX5UElCH2gY0pNxFqCXkBklLyxO9hfoYi3Sk4tfqw2NXsM04kpStLcGQRG5iSY33+BpO2XUSNKVJB9pNxtxG+3TjWwyVwbPHhfTyMzvTPAYQNJgEkzJJ4mhYnX7iEyM7cSoISox+ThHT96ri0lpvvHh4iJS3MequQrDANNhwLUlMi+3uqaznNHHXCkAqWqx6X+AopVC4r2NDXD5ml1RSEhKhe23xvRMUDk+WBlJm61e0foKb4MgKSTtN6uk9dgLkZEEr7wIVzHLzrp5qSABBURMCssfmziXlErUDJi9omwA2it2M42dWgKIVbTZR5nlFQ/MvDWgOu0uYBuEJ3AAv1/tU2xhjinBJ8CTKvoBTxvBfa1qdWUpQr2QtUK5/w01w2UqQmEIGn/SQflU8OJb22BihMeVdzXpQQYNq+FdwA+eNd40kAkFMj0NAdk8MppSlLG6hHpTaa9rCxpVyAnO2CXFvKDaCQtUz58PfRuZ4JxxtlAKU6EaCTM8NopqquktngKwsUoDnImks92kXCfeevvpR2hw+IU4q2nWowom0HYedOkmD60v7TNqcVqJ+73B6nhWM8/FPXgArK8v0JS0LnnzJ3Ne9sMxSgBpMEIgRO547fOguzmZkK0KPiSJSTxH9q4c7PKfdUt1Y7pJKlEbmTtSyLnC14GvGgPsvgipRxCxdRIQOQ4n1pv21dhwDkhP1onAvNKcS23I2gHlSvto/qdc8W1gPIRWM2uEqRejrsY5DbjixIElKfIV2rtosH2wOgAt0onstl6iykbCJJO1evs4IKINzxITvVKnpLYdoX4vGtIMAKN4KpgdYETFC4vDD20gXiRaPPyrvOMDPjSRoX4v3H86V9kuJHsGCU8OYqc/NuL8gDZdqBi2hUmeE+exnpRmfHwBVyY0qA6bV1naYUAPZPs8hvb41hlOJnU2oyU8eYpzq9w/QGeS4o4fDqVdJdURJiQANh5/SlgBxK9KfZ/Erp0qncaCk6VAEcq9w2FCRCEwOgraw/LbA8aaCUhIEACBWgTW2LxTbJCSjUYBUSY34AD51kMwZO4UjjvIrf5Z3oD2vq2Q2lRAQsKJuE7GPI144wpO4I9KqmmugMq+CBO1EKShCAtzVCtgnpuTPCuftOHP41g8tM+8isPJKetgZCuq+SpKrtq1DmBRGFKUha1CQhJIHM1pvS2AM7hQuxTq9L0A/2YWZ7rUnooEiPPeusR2qWDAURPBAj+RzrJHaFZbUPEqDM3UBKYgnnPLaJrn/ACK/+oHeLwWIQlA7srAAnTxImbetCYjFOo2adR00n1javU9oiFBRClHqkx8h12r5PaJXFShbhI5ft8DXO/O9AH5PiHVty6DvbVvR9KMnzp19ZCjqTe8RFONBrvh7kD6vUpk2F67wzBWoJG5rfFZg2wlQahS4usmw6Ci8ihdgkYuYZSfaSRWedZoppSUNqCE6Znnzmp/CZq67iIClFP45NvXr5U9daCrKAPnWP+SQAm+0pJAUUr3nUPkbGjTmTRlJEAjfcc5IO23Ohf8ACUglSdSVEESL2O4gyKFTljgVukp5xCuvS/1qax5J8MArCZGrvQ53qV2OlKYnxcSJkn0ppnTndYdKJhSySZ5Dh8qn8Q6sDUfDpEQeCf8AT1ofLi5jApCytSUeyrc+U0q5NcNaGd9m3ScQXNwgR/amOY9ni64XXVhDSlT/AKj0SKKy3IiwmAk7ySdzQnavGL7wQkkQAkCbf71qp1GkHg+zjtAlLYabTpbAsBueRPDeplDOIWNSUGDtanLGRpSUnErMm4bAsP1VQIZt4duFZxYuW3TEybyt8qIZWSAoyDGxBtA5HaslK7pXhSdVwREk3vJ4f2rfNEhk6UCLgpjjbf8A3oTEuFxvvN1o8K448jWW35XlAOvC81E9Ukc+I/nKprLNQxA34zbbzorIXlkq3Ddonn0pylPGN96upVNX7EboFc9o8epn7tBgJA24k3M1rg/aTPMUj7W4rW8sXNzAHPhSzNrWhhS2BiEIWuQopFxQgyZSbpXqMQAbfvTrB4BxLSJQfZFehB2g1v8AHL8gKMMlaNSnAoATdKpJnfYyBYD3V5iM5U2TpVpsCUzIHQg0+bwizsk+6sMbkTUEvlCOYm/qBU7xrrTDQIlTmMabKBpUJiBwrNfZvFp9lM23Jv50yfxaW8P9wQRqE6LEp5CptWbLv7fTf51jJrfgB0tpzDNhoEhWnUsgcT16bRXmWY4rSQr24hQ59aX5e446D3iSpCYgHnOw51rgcC8XtZbUhIkmUxNthPU//UU8fKa78MDRGSM6tWmfM291MW0BIgAAchXtbtYckTICZ3Jj3c66OpQGNE4DDJUTr9lKSo+QrFSfUcxtRmVbrA4oUB7qVfq2gQuwGZIW+lru0oCiI0/WsO0ecLQshBOlKiIsE2NKsA/pxbJM2WL8Ir3tW+S6scNZgc7z7q5eVNSwKbL3zvxUn50ixmQHvCl19KeaUyTfgTsDTbBr06Dyige0LagsqFwu4P8ALb1bN1qmgGTeCYw6EpJ0lQmAJMcyaJwQQTqBC0gE25xYEcKnVuqxCAQR3iEhJvYg8awacdSYTqDhsByHM7UudL+gDXe1igogrgTcA7eXLhXDPaomZ4Hif55UUMEkgd4ltTkeLwg348PlRuW5GyolSmUFKRMaRc8qnWDrfIBdge0SVayoJmJTqgwCTwPH+3WsXu0W6UrSAOQib8gYFcuY7U6lpLbZStUadCQBfhA4U3fcwuHs022py/iKBaOVqw1NQnsZLY3FPukKQlw8iZHuqkwpVpTr9oRNJxmD2IdSlsla52Gw5k8Ko8fimsOm4DjnG/hBqmKpidsWgDtI0TDo2UIPQ0qZzVaAEhQgcxTbC5onEIWgpA6D51PPZC6VEgiKdTSe49gNcywqnmpQCVI3/T1P83pVkmFcSpSlDSk2A3mKcZ4+GmtM7XVE79YpV2UZW4oq/CogJ+ppRSrI2vADltkkWBMchX2mhe0uZlNm1FKU2SBxP5jG81tkut1Dc+0oD48TVseRXvQGyOldYnBaErd0jvYBE79YHAxXWKzFhhYBBICgCuePGBypXnhWlxagoi+rooH2bTf+1ZyXLn+AAGc5CdR1KBEQJMk8ZM7RTRjtIQ0AVyZIKpEzI424TXrSUOpCilJnmAa7+xN2HdogbeEftWVh66Yhe72rur2lKUDAAJPmOUm/pQ6ncQ8IS2pIvvbfzvVMzlxABSEpB22E+Qrv7KpJBKTROBb8j0BYXBJwyIec8ZgqgSEztJo3McSGUoCEJUVJ1FShPoP3pb2vR96skQCEknpFcsuBzAtrMktHSf0/71j8lOXr0AxybGJWQqOduR8qRLzNwOK8SgqT6gfSssixP3qkjY3tsIqgzFLSG094gLWsEiTAAHlvTyfKVXgDPBZiHDCwEwLrG3SQJv8AvRGO1lpIR4gDNjYi3xpSyhvRDROvcoJ4AWCVfGsWsYUmUmFAwU8T+qf2oeTrVLoDtGOUg2G8AI4Hf9vhTrAYoEygwuLpPxjmKBJadM2be4HcExHvjnSfMNaCEAHvJ3HwINKaqPHaAZDJtT2qZ8UgcZ60xxeARrlZQXBwmSPSvcoxiQpAUv7zj/bqKUZzglJdVBOoGQZ4ESDPwqlWpSa8APsQ4lltKlDUpcwmYgDc0N3zeIR3fsq3APA8xzFCMvjEsAEgLTaRwpc2y4lwJEhQ/F050qqt9/qwNwgNEafaBhalb9QAL34VQZSvUlak/wDLJHMcaWYrS9YFQcgSAfb6p62G9eZa/wDZyslJNvvATZM8Oqr7fGsz8U5fhgK14uMQ2ZMbQeRH71V5nKcKiAZKpgGCbGPSpX/BVLdS5r+7mRa/ODTztg7pKIMBLYgUn8MemP0T+QIUcSHFAjRMA86PeyBb7xIWYUbgb/7Vj2aJWlSuarAcOlUea4xOGa0C7ix4jOwNbamYWwQHmGJRgkFpgRAhagPEo+fKpRBdxCtKbJHtKNo/nKiu8ViFpRJhI8ah/N6eYXDpbSEoEAfy9ZjFyfJg+zjLsClpMJvzPE0XXlaBkn8JrrSQiRzY9+73aeNyeQkn1NwLVS5cEstqVsEgJTbn/b50i7P4MxrV7S4gchwFMs5zANgNjb4kxuPjXLWpnXtgvsmcVOIfSkKkcY5Dc9BFvWrrAkNtKc2MaEeu8enzqYyHDjT3kXVt0SDYCnXaNakNtJuBpk7WJMkm87GilwxaXsF9kvjD32ISjrJnluT8PjVTjme9bEW0iDzI/D0qe7NtalLeveEpJ3gb/GPdVPhJJKYnUIjz2+NOcX+LiJCDKXA24pqZCj4fOLiqLFkMpQSkKUoavESAB6canHsIvvmgo6YdSOAAGq+xN9/f0oztbju8cKG0iRCRzMWiscqWNL2MHzrO+9VrQkxABi4HSuWc6UiAhahzkyPcabZRliGGgHnUpUbqSPEZ5WrRWNZQ2Xm0BStWlKlpFuoHnRpT2mMwzfDu4hpDrikNeGIVYkcCBvWnZzLQlHdlepJkrPxtSHHZkp1QT4lLm/Gf7U3ydtxElw3Vw4Acq3i29vXkR4xicO0VaWdKTsoKlXxonFtIxCAG1+IC35h5ileNylRVrQQYM6TX2XrWFFSgUFI329x40lynqvAHCcvWlcKTCUi6ufX+c6OW626IWNKZ8LgN/X83nXiu0C0pIcAdCpCk8hxg8aBzHDK0hbUlJ2TxFZ9fHwBnmGXupVbxpOxT8KpcK0lttIxC0hSkEXuRPypTkTTiUHvJubA0dnLWpIdEkAaVD+cKo1wnaQCjH4QoVAuRBBB8oVPKnDhW+xcpDjY+8vYjcHzpXgsVqV3aj/0yfl1HGiGV927CvZUClXEAG3Lgb/y8V116YA+VNpZWoFUlUelPd0qQbahvxHWpDPMQBpCZkR85+dVuBYKwNgIBJPCr4XylpgTWOcUwskylUWPPqKZtYhWIaU42gqWRCxe8figG5ozH4dp6Eagsj30biVN4RktogLULxwBqVQpl78ATWSOvFxUhQbi5VxI2imWd5e7iiO7gqgAzPDypXlWLU4+opHgAufp76ocZjS3h/BOoq8UbxVFp4uwPcsyUYZtKXHEJIMmTcnfYUo7RYZb7hU04FJ2N9vSg8O888D3bdgbqNh7zTPJMp7rUt59saosFTWJrk9UMMwGVs4VpIcKpV+UST51s7isMBOtf/jQOfoU6QWXEqgAH05Ukfyl9dlLTFb3ael4EU+GUhSk6TKSa4zPOXEOqQmAAYA9KDyzC90mJk06W224datzE+gitZJppaAWYNrSlTh2SIT5x9BUjiwX8QEjbdRHADcDzt76q8w/yyP1K+lS3Z3+u9/OIqP7Zuwfgq8pwwK0iPCm58hU/2lzHxKMySoxxPHbkKqcr9l3/AKZqDzf+sjzH/tTzd5EgfgpcvaKW0JO4SJ8+NNcqIDiTyNBoo7LPbFdQIkc+xagvTOkg++/Ph/vT1OGT4nI+8KbHgDxPnUnn3+Y//p/+qsk/SufDO5exexA6X1WDZ3N/PjRGWZc4CS6Rp4IHXc03VXQqk4pXYzPCYJKTDaQCo+povNcQ3h/CQFr/ABmbJ6DrW2U/1kedTvaPdX63Pmaxmty0ka11scYrFtISFEFRIBIB9mdh51iClaeaTSvFbJ/SmiMh/pn9RpYsjptMyzV/J2WW0uq1K1EwkmBA+d6+yrMC+ooCRbbTt5WoztL/AEsP6/MUD2D/AKrn84Gsw9XQx7hsIAuFkeGSUg322pQvPiSdaU90fCUxEfuRWGV/5s+Z+dK8V/VV+qlkyPpiGONZDYlEFCrhw3PKLcRyrFvDl86VFXhAJiDI2uYsfKvWf8uf1n5ij8Ns7/1R9KIlTWvQzTD5OyVKdWmyEyesUXhsyQsONJToUpHhM7xwrTD+w7+g1PZT/mW/MVvI9Vr+BGKXu6eQsm4UARw9fWmOaZU7inToNlQSeQpFn/8AVV+v61d5b/lnf0/Ss4+479AhW6vD4VIbQNce2qYv0515hng4jUnY1L5xtVr2Y/yiPKtYLb8gCZo7/wAPpTO9wKmkLxChpS2Y5xVU5ua2d2rV403sBR2eyZ4qKl29beZplj8Qw0IkuK4lOw9eNHvf5NVROZ+x7qxktw+KAocO6lwBSLg0Z9hX0HSaV9j+H6qGzb+s5+o1Z20k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6326" name="Picture 6" descr="http://protist.i.hosei.ac.jp/pdb/images/Prokaryotes/Cyanobacteria/Cyanobacteri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14600"/>
            <a:ext cx="5181600" cy="4157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Unvan 1"/>
          <p:cNvSpPr>
            <a:spLocks noGrp="1"/>
          </p:cNvSpPr>
          <p:nvPr>
            <p:ph type="title"/>
          </p:nvPr>
        </p:nvSpPr>
        <p:spPr>
          <a:xfrm>
            <a:off x="896938" y="304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b="1"/>
              <a:t>Enerji sağlanması</a:t>
            </a:r>
            <a:br>
              <a:rPr lang="tr-TR" altLang="tr-TR" b="1"/>
            </a:br>
            <a:endParaRPr lang="tr-TR" altLang="tr-TR" b="1"/>
          </a:p>
        </p:txBody>
      </p:sp>
      <p:sp>
        <p:nvSpPr>
          <p:cNvPr id="44035" name="İçerik Yer Tutucusu 2"/>
          <p:cNvSpPr>
            <a:spLocks noGrp="1"/>
          </p:cNvSpPr>
          <p:nvPr>
            <p:ph sz="quarter" idx="1"/>
          </p:nvPr>
        </p:nvSpPr>
        <p:spPr>
          <a:xfrm>
            <a:off x="47625" y="893763"/>
            <a:ext cx="7419975" cy="5964237"/>
          </a:xfrm>
        </p:spPr>
        <p:txBody>
          <a:bodyPr>
            <a:normAutofit fontScale="92500"/>
          </a:bodyPr>
          <a:lstStyle/>
          <a:p>
            <a:r>
              <a:rPr lang="tr-TR" altLang="tr-TR" dirty="0" err="1"/>
              <a:t>Siyanobakterilerin</a:t>
            </a:r>
            <a:r>
              <a:rPr lang="tr-TR" altLang="tr-TR" dirty="0"/>
              <a:t> evrimine kadar dünyada önemli miktarda O</a:t>
            </a:r>
            <a:r>
              <a:rPr lang="tr-TR" altLang="tr-TR" baseline="-25000" dirty="0"/>
              <a:t>2</a:t>
            </a:r>
            <a:r>
              <a:rPr lang="tr-TR" altLang="tr-TR" dirty="0"/>
              <a:t> yoktu ve reaksiyonlar </a:t>
            </a:r>
            <a:r>
              <a:rPr lang="tr-TR" altLang="tr-TR" dirty="0" err="1"/>
              <a:t>anoksik</a:t>
            </a:r>
            <a:r>
              <a:rPr lang="tr-TR" altLang="tr-TR" dirty="0"/>
              <a:t> şartlarda gerçekleşiyordu. </a:t>
            </a:r>
          </a:p>
          <a:p>
            <a:r>
              <a:rPr lang="tr-TR" altLang="tr-TR" dirty="0"/>
              <a:t>Hücre materyali sentezi için gerekli C, </a:t>
            </a:r>
            <a:r>
              <a:rPr lang="tr-TR" altLang="tr-TR" dirty="0" err="1"/>
              <a:t>prebiyotik</a:t>
            </a:r>
            <a:r>
              <a:rPr lang="tr-TR" altLang="tr-TR" dirty="0"/>
              <a:t> olarak  sentezlenen organik </a:t>
            </a:r>
          </a:p>
          <a:p>
            <a:pPr marL="0" indent="0">
              <a:buNone/>
            </a:pPr>
            <a:r>
              <a:rPr lang="tr-TR" altLang="tr-TR" dirty="0"/>
              <a:t>karbon bileşikleri ve CO</a:t>
            </a:r>
            <a:r>
              <a:rPr lang="tr-TR" altLang="tr-TR" baseline="-25000" dirty="0"/>
              <a:t>2</a:t>
            </a:r>
            <a:r>
              <a:rPr lang="tr-TR" altLang="tr-TR" dirty="0"/>
              <a:t>'den sağlanıyordu. </a:t>
            </a:r>
          </a:p>
          <a:p>
            <a:r>
              <a:rPr lang="tr-TR" altLang="tr-TR" dirty="0" err="1"/>
              <a:t>Anoksijenik</a:t>
            </a:r>
            <a:r>
              <a:rPr lang="tr-TR" altLang="tr-TR" dirty="0"/>
              <a:t> </a:t>
            </a:r>
            <a:r>
              <a:rPr lang="tr-TR" altLang="tr-TR" dirty="0" err="1"/>
              <a:t>fototroflardan</a:t>
            </a:r>
            <a:r>
              <a:rPr lang="tr-TR" altLang="tr-TR" dirty="0"/>
              <a:t>  evrimleşen </a:t>
            </a:r>
            <a:r>
              <a:rPr lang="tr-TR" altLang="tr-TR" dirty="0" err="1"/>
              <a:t>Siyanobakterilerin</a:t>
            </a:r>
            <a:r>
              <a:rPr lang="tr-TR" altLang="tr-TR" dirty="0"/>
              <a:t> </a:t>
            </a:r>
            <a:r>
              <a:rPr lang="tr-TR" altLang="tr-TR" dirty="0" err="1"/>
              <a:t>oksijenik</a:t>
            </a:r>
            <a:r>
              <a:rPr lang="tr-TR" altLang="tr-TR" dirty="0"/>
              <a:t> fotosentez evrimleri 3 milyar yıl önce gerçekleşmiş ve üretilen oksijen birikmeye başlamıştır, atmosfer kademeli bir şekilde oksijensiz halden oksijenli hale dönmeye başlamıştır.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362200"/>
            <a:ext cx="1885073" cy="250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143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İçerik Yer Tutucusu 2"/>
          <p:cNvSpPr>
            <a:spLocks noGrp="1"/>
          </p:cNvSpPr>
          <p:nvPr>
            <p:ph sz="quarter" idx="1"/>
          </p:nvPr>
        </p:nvSpPr>
        <p:spPr>
          <a:xfrm>
            <a:off x="533400" y="228600"/>
            <a:ext cx="8382000" cy="4572000"/>
          </a:xfrm>
        </p:spPr>
        <p:txBody>
          <a:bodyPr>
            <a:normAutofit/>
          </a:bodyPr>
          <a:lstStyle/>
          <a:p>
            <a:pPr algn="just"/>
            <a:r>
              <a:rPr lang="tr-TR" altLang="tr-TR" dirty="0"/>
              <a:t>Oksijenlenmeyle birlikte aerobik organizmalar evrimleşmiş ve yeni tip organizmalar ortaya çıkmıştır. </a:t>
            </a:r>
          </a:p>
          <a:p>
            <a:pPr algn="just"/>
            <a:r>
              <a:rPr lang="tr-TR" altLang="tr-TR" dirty="0"/>
              <a:t>Tek hücreli </a:t>
            </a:r>
            <a:r>
              <a:rPr lang="tr-TR" altLang="tr-TR" dirty="0" err="1"/>
              <a:t>ökaryotlardan</a:t>
            </a:r>
            <a:r>
              <a:rPr lang="tr-TR" altLang="tr-TR" dirty="0"/>
              <a:t> </a:t>
            </a:r>
            <a:r>
              <a:rPr lang="tr-TR" altLang="tr-TR" dirty="0" err="1"/>
              <a:t>Metazoalar</a:t>
            </a:r>
            <a:r>
              <a:rPr lang="tr-TR" altLang="tr-TR" dirty="0"/>
              <a:t> (çok hücreliler), </a:t>
            </a:r>
            <a:r>
              <a:rPr lang="tr-TR" altLang="tr-TR" dirty="0" err="1"/>
              <a:t>metazoalardan</a:t>
            </a:r>
            <a:r>
              <a:rPr lang="tr-TR" altLang="tr-TR" dirty="0"/>
              <a:t> ise yüksek hayvan ve bitkiler evrimleşmiştir.</a:t>
            </a:r>
          </a:p>
          <a:p>
            <a:endParaRPr lang="tr-TR" altLang="tr-TR" dirty="0"/>
          </a:p>
        </p:txBody>
      </p:sp>
      <p:pic>
        <p:nvPicPr>
          <p:cNvPr id="60419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276600" cy="35181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0420" name="Resi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4958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134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534400" cy="6477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tr-TR" sz="4500" b="1" dirty="0" err="1"/>
              <a:t>Organelli</a:t>
            </a:r>
            <a:r>
              <a:rPr lang="tr-TR" sz="4500" b="1" dirty="0"/>
              <a:t> </a:t>
            </a:r>
            <a:r>
              <a:rPr lang="tr-TR" sz="4500" b="1" dirty="0" err="1"/>
              <a:t>ökaryotlar</a:t>
            </a:r>
            <a:endParaRPr lang="tr-TR" sz="4500" b="1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tr-TR" sz="4500" dirty="0"/>
              <a:t>2 milyar yıl önce çekirdek içeren nükleer soy ayrılmıştır ve </a:t>
            </a:r>
            <a:r>
              <a:rPr lang="tr-TR" sz="4500" dirty="0" err="1"/>
              <a:t>ökaryotları</a:t>
            </a:r>
            <a:r>
              <a:rPr lang="tr-TR" sz="4500" dirty="0"/>
              <a:t> oluşturmuştur. </a:t>
            </a:r>
          </a:p>
          <a:p>
            <a:pPr>
              <a:defRPr/>
            </a:pPr>
            <a:r>
              <a:rPr lang="tr-TR" sz="4500" b="1" dirty="0"/>
              <a:t>Mitokondri ve kloroplastın ise </a:t>
            </a:r>
            <a:r>
              <a:rPr lang="tr-TR" sz="4500" b="1" dirty="0" err="1"/>
              <a:t>simbiyotik</a:t>
            </a:r>
            <a:r>
              <a:rPr lang="tr-TR" sz="4500" b="1" dirty="0"/>
              <a:t> yaşayan </a:t>
            </a:r>
            <a:r>
              <a:rPr lang="tr-TR" sz="4500" b="1" dirty="0" err="1"/>
              <a:t>prokaryotlar</a:t>
            </a:r>
            <a:r>
              <a:rPr lang="tr-TR" sz="4500" b="1" dirty="0"/>
              <a:t> olduğu ileri sürülmekte ve bu teori "</a:t>
            </a:r>
            <a:r>
              <a:rPr lang="tr-TR" sz="4500" b="1" dirty="0" err="1"/>
              <a:t>endosimbiyotik</a:t>
            </a:r>
            <a:r>
              <a:rPr lang="tr-TR" sz="4500" b="1" dirty="0"/>
              <a:t> teori" olarak adlandırılmaktadır. Buna göre; </a:t>
            </a:r>
            <a:r>
              <a:rPr lang="tr-TR" sz="4500" b="1" dirty="0" err="1"/>
              <a:t>ökaryot</a:t>
            </a:r>
            <a:r>
              <a:rPr lang="tr-TR" sz="4500" b="1" dirty="0"/>
              <a:t> hücre içerisine giren bir aerobik, </a:t>
            </a:r>
            <a:r>
              <a:rPr lang="tr-TR" sz="4500" b="1" dirty="0" err="1"/>
              <a:t>kemoorganotrofik</a:t>
            </a:r>
            <a:r>
              <a:rPr lang="tr-TR" sz="4500" b="1" dirty="0"/>
              <a:t> bakterinin mitokondrinin atası olduğu, </a:t>
            </a:r>
            <a:r>
              <a:rPr lang="tr-TR" sz="4500" b="1" dirty="0" err="1"/>
              <a:t>oksijenik</a:t>
            </a:r>
            <a:r>
              <a:rPr lang="tr-TR" sz="4500" b="1" dirty="0"/>
              <a:t> </a:t>
            </a:r>
            <a:r>
              <a:rPr lang="tr-TR" sz="4500" b="1" dirty="0" err="1"/>
              <a:t>fototrofik</a:t>
            </a:r>
            <a:r>
              <a:rPr lang="tr-TR" sz="4500" b="1" dirty="0"/>
              <a:t> bir bakterinin ise kloroplastın atası olduğu kabul edilmektedir, ayrıca bu hipotezler moleküler çalışmalarla da desteklenmiştir.</a:t>
            </a:r>
          </a:p>
          <a:p>
            <a:pPr>
              <a:defRPr/>
            </a:pPr>
            <a:endParaRPr lang="tr-TR" b="1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369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45F6BFC9-E015-5577-EEBC-9E37244C9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328542"/>
              </p:ext>
            </p:extLst>
          </p:nvPr>
        </p:nvGraphicFramePr>
        <p:xfrm>
          <a:off x="381000" y="304800"/>
          <a:ext cx="8534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2F3A37A0-B791-023B-E3FB-7F031737F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886200"/>
            <a:ext cx="3657600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67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ABD90E0D-C501-A574-AFF7-BAAD93E1F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373298"/>
              </p:ext>
            </p:extLst>
          </p:nvPr>
        </p:nvGraphicFramePr>
        <p:xfrm>
          <a:off x="304800" y="304800"/>
          <a:ext cx="861060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618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Unvan 1"/>
          <p:cNvSpPr>
            <a:spLocks noGrp="1"/>
          </p:cNvSpPr>
          <p:nvPr>
            <p:ph type="title"/>
          </p:nvPr>
        </p:nvSpPr>
        <p:spPr>
          <a:xfrm>
            <a:off x="908462" y="533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dirty="0">
                <a:solidFill>
                  <a:srgbClr val="FF0000"/>
                </a:solidFill>
              </a:rPr>
              <a:t>Evrimsel kronometre olarak </a:t>
            </a:r>
            <a:r>
              <a:rPr lang="tr-TR" altLang="tr-TR" dirty="0" err="1">
                <a:solidFill>
                  <a:srgbClr val="FF0000"/>
                </a:solidFill>
              </a:rPr>
              <a:t>RNAların</a:t>
            </a:r>
            <a:r>
              <a:rPr lang="tr-TR" altLang="tr-TR" dirty="0">
                <a:solidFill>
                  <a:srgbClr val="FF0000"/>
                </a:solidFill>
              </a:rPr>
              <a:t> tercih edilmesinin nedenleri ???????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8380360" cy="475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52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8839200" cy="5791200"/>
          </a:xfrm>
        </p:spPr>
        <p:txBody>
          <a:bodyPr/>
          <a:lstStyle/>
          <a:p>
            <a:r>
              <a:rPr lang="tr-TR" dirty="0"/>
              <a:t>Mikrobiyoloji bilim </a:t>
            </a:r>
            <a:r>
              <a:rPr lang="tr-TR" b="1" dirty="0"/>
              <a:t>dalı iki disiplin </a:t>
            </a:r>
            <a:r>
              <a:rPr lang="tr-TR" dirty="0"/>
              <a:t>çerçevesinde şekillenmiştir</a:t>
            </a:r>
          </a:p>
          <a:p>
            <a:r>
              <a:rPr lang="tr-TR" dirty="0"/>
              <a:t>1) yaşayan mikroskobik canlıları anlamak</a:t>
            </a:r>
          </a:p>
          <a:p>
            <a:r>
              <a:rPr lang="tr-TR" dirty="0"/>
              <a:t>2) </a:t>
            </a:r>
            <a:r>
              <a:rPr lang="tr-TR" dirty="0" err="1"/>
              <a:t>mikrobiyel</a:t>
            </a:r>
            <a:r>
              <a:rPr lang="tr-TR" dirty="0"/>
              <a:t> yaşam ile ilgili öğrendiklerimizi insanlık ve dünya yararına kullanmak</a:t>
            </a:r>
          </a:p>
          <a:p>
            <a:r>
              <a:rPr lang="tr-TR" dirty="0"/>
              <a:t>Hayvan ve bitkilerin aksine ‘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’ </a:t>
            </a:r>
            <a:r>
              <a:rPr lang="tr-TR" dirty="0" err="1"/>
              <a:t>lab</a:t>
            </a:r>
            <a:r>
              <a:rPr lang="tr-TR" dirty="0"/>
              <a:t> ortamlarında yüksek hücre konsantrasyonu ile üretilebilirler.</a:t>
            </a:r>
          </a:p>
          <a:p>
            <a:r>
              <a:rPr lang="tr-TR" dirty="0"/>
              <a:t>Bu özellik sayesinde biyokimya ve genetik alanlarında sıklıkla kullanılırlar.</a:t>
            </a:r>
          </a:p>
        </p:txBody>
      </p:sp>
      <p:pic>
        <p:nvPicPr>
          <p:cNvPr id="21506" name="Picture 2" descr="http://2.bp.blogspot.com/_J2P7dZb62Yk/Sqh5O_FoLnI/AAAAAAAAAHg/GgX4goOJXK8/s400/microorganis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05200"/>
            <a:ext cx="4191000" cy="3143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4005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Unvan 1"/>
          <p:cNvSpPr>
            <a:spLocks noGrp="1"/>
          </p:cNvSpPr>
          <p:nvPr>
            <p:ph type="title"/>
          </p:nvPr>
        </p:nvSpPr>
        <p:spPr>
          <a:xfrm>
            <a:off x="8001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3600" b="1" dirty="0"/>
              <a:t>Evrimsel kronometre olarak </a:t>
            </a:r>
            <a:r>
              <a:rPr lang="tr-TR" altLang="tr-TR" sz="3600" b="1" dirty="0" err="1"/>
              <a:t>RNAların</a:t>
            </a:r>
            <a:r>
              <a:rPr lang="tr-TR" altLang="tr-TR" sz="3600" b="1" dirty="0"/>
              <a:t> tercih edilmesinin nedenleri</a:t>
            </a:r>
            <a:br>
              <a:rPr lang="tr-TR" altLang="tr-TR" sz="2800" dirty="0"/>
            </a:br>
            <a:endParaRPr lang="tr-TR" altLang="tr-TR" dirty="0"/>
          </a:p>
        </p:txBody>
      </p:sp>
      <p:sp>
        <p:nvSpPr>
          <p:cNvPr id="48131" name="İçerik Yer Tutucusu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9067800" cy="4305300"/>
          </a:xfrm>
        </p:spPr>
        <p:txBody>
          <a:bodyPr>
            <a:noAutofit/>
          </a:bodyPr>
          <a:lstStyle/>
          <a:p>
            <a:r>
              <a:rPr lang="tr-TR" altLang="tr-TR" sz="2800" dirty="0"/>
              <a:t>Eski molekül olmaları ✓</a:t>
            </a:r>
          </a:p>
          <a:p>
            <a:r>
              <a:rPr lang="tr-TR" altLang="tr-TR" sz="2800" dirty="0"/>
              <a:t> Görevleri belirli ve sabit olması ✓</a:t>
            </a:r>
          </a:p>
          <a:p>
            <a:r>
              <a:rPr lang="tr-TR" altLang="tr-TR" sz="2800" dirty="0"/>
              <a:t> Ortak bir şekilde dağılmaları ✓</a:t>
            </a:r>
          </a:p>
          <a:p>
            <a:r>
              <a:rPr lang="tr-TR" altLang="tr-TR" sz="2800" dirty="0"/>
              <a:t> Ilımlı ölçüde korunmuş olmaları ✓</a:t>
            </a:r>
          </a:p>
          <a:p>
            <a:r>
              <a:rPr lang="tr-TR" altLang="tr-TR" sz="2800" dirty="0" err="1"/>
              <a:t>Prokaryotlar</a:t>
            </a:r>
            <a:r>
              <a:rPr lang="tr-TR" altLang="tr-TR" sz="2800" dirty="0"/>
              <a:t>;</a:t>
            </a:r>
          </a:p>
          <a:p>
            <a:r>
              <a:rPr lang="tr-TR" altLang="tr-TR" sz="2800" dirty="0"/>
              <a:t> 5S ~ 120b</a:t>
            </a:r>
          </a:p>
          <a:p>
            <a:r>
              <a:rPr lang="tr-TR" altLang="tr-TR" sz="2800" dirty="0"/>
              <a:t>16S ~ 1500</a:t>
            </a:r>
          </a:p>
          <a:p>
            <a:r>
              <a:rPr lang="tr-TR" altLang="tr-TR" sz="2800" dirty="0"/>
              <a:t>23S ~ 2900b olmak üzere 3 tip </a:t>
            </a:r>
            <a:r>
              <a:rPr lang="tr-TR" altLang="tr-TR" sz="2800" dirty="0" err="1"/>
              <a:t>rRNA</a:t>
            </a:r>
            <a:r>
              <a:rPr lang="tr-TR" altLang="tr-TR" sz="2800" dirty="0"/>
              <a:t> taşırlar. </a:t>
            </a:r>
          </a:p>
          <a:p>
            <a:r>
              <a:rPr lang="tr-TR" altLang="tr-TR" sz="2800" dirty="0"/>
              <a:t>Tümü </a:t>
            </a:r>
            <a:r>
              <a:rPr lang="tr-TR" altLang="tr-TR" sz="2800" dirty="0" err="1"/>
              <a:t>filogenetik</a:t>
            </a:r>
            <a:r>
              <a:rPr lang="tr-TR" altLang="tr-TR" sz="2800" dirty="0"/>
              <a:t> analizlerde kullanılabilmekte ancak çalışmasının daha kolay olması ve yeteri kadar bilgi içermesinden dolayı küçük ribozom alt ünitesinin </a:t>
            </a:r>
            <a:r>
              <a:rPr lang="tr-TR" altLang="tr-TR" sz="2800" dirty="0" err="1"/>
              <a:t>RNA'ı</a:t>
            </a:r>
            <a:r>
              <a:rPr lang="tr-TR" altLang="tr-TR" sz="2800" dirty="0"/>
              <a:t> olan 16S </a:t>
            </a:r>
            <a:r>
              <a:rPr lang="tr-TR" altLang="tr-TR" sz="2800" dirty="0" err="1"/>
              <a:t>rRNA</a:t>
            </a:r>
            <a:r>
              <a:rPr lang="tr-TR" altLang="tr-TR" sz="2800" dirty="0"/>
              <a:t> daha fazla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94430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4419600" cy="6477000"/>
          </a:xfrm>
        </p:spPr>
        <p:txBody>
          <a:bodyPr/>
          <a:lstStyle/>
          <a:p>
            <a:r>
              <a:rPr lang="tr-TR" sz="2800" dirty="0"/>
              <a:t>İnsan ve hayvan ilaçlarında, zirai, endüstride </a:t>
            </a:r>
          </a:p>
          <a:p>
            <a:r>
              <a:rPr lang="tr-TR" sz="2800" dirty="0" err="1"/>
              <a:t>Large</a:t>
            </a:r>
            <a:r>
              <a:rPr lang="tr-TR" sz="2800" dirty="0"/>
              <a:t> </a:t>
            </a:r>
            <a:r>
              <a:rPr lang="tr-TR" sz="2800" dirty="0" err="1"/>
              <a:t>scale</a:t>
            </a:r>
            <a:r>
              <a:rPr lang="tr-TR" sz="2800" dirty="0"/>
              <a:t> endüstriyel proseslerde: antibiyotik üretimi, insan proteinleri…</a:t>
            </a:r>
          </a:p>
          <a:p>
            <a:r>
              <a:rPr lang="tr-TR" sz="2800" dirty="0"/>
              <a:t>Mikroorganizmalar yaşam formlarının en küçük birimleri olsalar da önemli kimyasal reaksiyonları yönetmektedirler.</a:t>
            </a:r>
          </a:p>
          <a:p>
            <a:r>
              <a:rPr lang="tr-TR" sz="2800" dirty="0"/>
              <a:t>M. organizmalar olmasaydı daha gelişmiş yaşam formları evrimleşemez ve sürdürülemezdi (</a:t>
            </a:r>
            <a:r>
              <a:rPr lang="tr-TR" sz="2800" dirty="0" err="1"/>
              <a:t>sustain</a:t>
            </a:r>
            <a:r>
              <a:rPr lang="tr-TR" sz="2800" dirty="0"/>
              <a:t>) </a:t>
            </a:r>
          </a:p>
          <a:p>
            <a:endParaRPr lang="tr-TR" dirty="0"/>
          </a:p>
        </p:txBody>
      </p:sp>
      <p:pic>
        <p:nvPicPr>
          <p:cNvPr id="20482" name="Picture 2" descr="http://www.phoenixwaterfilters.com.au/images/stories/micron_graph_microorganism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72490"/>
            <a:ext cx="4343400" cy="3685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742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543800" cy="5715000"/>
          </a:xfrm>
        </p:spPr>
        <p:txBody>
          <a:bodyPr/>
          <a:lstStyle/>
          <a:p>
            <a:r>
              <a:rPr lang="tr-TR" dirty="0"/>
              <a:t>Hücresel Yaşamın Temeli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229600" cy="53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6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46138"/>
            <a:ext cx="8382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tr-TR" dirty="0"/>
              <a:t>Mikroorganizma ve Habitatları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572000"/>
          </a:xfrm>
        </p:spPr>
        <p:txBody>
          <a:bodyPr/>
          <a:lstStyle/>
          <a:p>
            <a:r>
              <a:rPr lang="tr-TR" dirty="0" err="1"/>
              <a:t>Mikrobiyel</a:t>
            </a:r>
            <a:r>
              <a:rPr lang="tr-TR" dirty="0"/>
              <a:t> </a:t>
            </a:r>
            <a:r>
              <a:rPr lang="tr-TR" dirty="0" err="1"/>
              <a:t>komüniteler</a:t>
            </a:r>
            <a:r>
              <a:rPr lang="tr-TR" dirty="0"/>
              <a:t> halinde yaşarlar</a:t>
            </a:r>
          </a:p>
          <a:p>
            <a:r>
              <a:rPr lang="tr-TR" dirty="0" err="1"/>
              <a:t>Mikrobiyel</a:t>
            </a:r>
            <a:r>
              <a:rPr lang="tr-TR" dirty="0"/>
              <a:t> </a:t>
            </a:r>
            <a:r>
              <a:rPr lang="tr-TR" dirty="0" err="1"/>
              <a:t>komünitelerde</a:t>
            </a:r>
            <a:r>
              <a:rPr lang="tr-TR" dirty="0"/>
              <a:t> çeşitlilik ve </a:t>
            </a:r>
            <a:r>
              <a:rPr lang="tr-TR" dirty="0" err="1"/>
              <a:t>m.organizmaların</a:t>
            </a:r>
            <a:r>
              <a:rPr lang="tr-TR" dirty="0"/>
              <a:t>  çeşitliliği kaynaklar (besin) ve ortam şartlarına bağlıdır (sıcaklık, </a:t>
            </a:r>
            <a:r>
              <a:rPr lang="tr-TR" dirty="0" err="1"/>
              <a:t>pH</a:t>
            </a:r>
            <a:r>
              <a:rPr lang="tr-TR" dirty="0"/>
              <a:t>, oksijen….)</a:t>
            </a:r>
          </a:p>
          <a:p>
            <a:r>
              <a:rPr lang="tr-TR" dirty="0"/>
              <a:t>Majör </a:t>
            </a:r>
            <a:r>
              <a:rPr lang="tr-TR" dirty="0" err="1"/>
              <a:t>mikrobiyel</a:t>
            </a:r>
            <a:r>
              <a:rPr lang="tr-TR" dirty="0"/>
              <a:t> ekosistemler: </a:t>
            </a:r>
            <a:r>
              <a:rPr lang="tr-TR" dirty="0" err="1"/>
              <a:t>aquatik</a:t>
            </a:r>
            <a:r>
              <a:rPr lang="tr-TR" dirty="0"/>
              <a:t> (okyanus, göller, buzullar, kaynak suları), toprak, diğer organizmalar: bitkiler ve hayvanlar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697DC04-B608-4AAE-BA84-72AD260D8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557096"/>
            <a:ext cx="3657600" cy="2056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465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3250" name="Picture 2" descr="http://mostbeautifulplacesintheworld.org/wp-content/uploads/2014/01/Midway-Geyser-Grand-Prismatic-Yellowstone-National-Park-Wyo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924800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err="1"/>
              <a:t>Yellowstone</a:t>
            </a:r>
            <a:r>
              <a:rPr lang="tr-TR" sz="2800" b="1" dirty="0"/>
              <a:t> Ulusal Parkı </a:t>
            </a:r>
            <a:br>
              <a:rPr lang="tr-TR" sz="2800" b="1" dirty="0"/>
            </a:br>
            <a:r>
              <a:rPr lang="tr-TR" sz="2800" b="1" dirty="0"/>
              <a:t>(</a:t>
            </a:r>
            <a:r>
              <a:rPr lang="tr-TR" sz="2800" b="1" dirty="0" err="1"/>
              <a:t>Yellowstone</a:t>
            </a:r>
            <a:r>
              <a:rPr lang="tr-TR" sz="2800" b="1" dirty="0"/>
              <a:t> </a:t>
            </a:r>
            <a:r>
              <a:rPr lang="tr-TR" sz="2800" b="1" dirty="0" err="1"/>
              <a:t>National</a:t>
            </a:r>
            <a:r>
              <a:rPr lang="tr-TR" sz="2800" b="1" dirty="0"/>
              <a:t> Park)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135562"/>
          </a:xfrm>
        </p:spPr>
        <p:txBody>
          <a:bodyPr/>
          <a:lstStyle/>
          <a:p>
            <a:r>
              <a:rPr lang="tr-TR" sz="2800" dirty="0"/>
              <a:t> </a:t>
            </a:r>
            <a:r>
              <a:rPr lang="tr-TR" sz="2800" dirty="0">
                <a:hlinkClick r:id="rId2" tooltip="Amerika Birleşik Devletleri"/>
              </a:rPr>
              <a:t>ABD</a:t>
            </a:r>
            <a:r>
              <a:rPr lang="tr-TR" sz="2800" dirty="0"/>
              <a:t>'nin </a:t>
            </a:r>
            <a:r>
              <a:rPr lang="tr-TR" sz="2800" dirty="0">
                <a:hlinkClick r:id="rId3" tooltip="Idaho"/>
              </a:rPr>
              <a:t>Idaho</a:t>
            </a:r>
            <a:r>
              <a:rPr lang="tr-TR" sz="2800" dirty="0"/>
              <a:t>, </a:t>
            </a:r>
            <a:r>
              <a:rPr lang="tr-TR" sz="2800" dirty="0" err="1">
                <a:hlinkClick r:id="rId4" tooltip="Montana (eyalet)"/>
              </a:rPr>
              <a:t>Montana</a:t>
            </a:r>
            <a:r>
              <a:rPr lang="tr-TR" sz="2800" dirty="0"/>
              <a:t> ve </a:t>
            </a:r>
            <a:r>
              <a:rPr lang="tr-TR" sz="2800" dirty="0">
                <a:hlinkClick r:id="rId5" tooltip="Wyoming"/>
              </a:rPr>
              <a:t>Wyoming</a:t>
            </a:r>
            <a:r>
              <a:rPr lang="tr-TR" sz="2800" dirty="0"/>
              <a:t> eyaletlerinde yer alan </a:t>
            </a:r>
            <a:r>
              <a:rPr lang="tr-TR" sz="2800" dirty="0">
                <a:hlinkClick r:id="rId6" tooltip="Ulusal park"/>
              </a:rPr>
              <a:t>ulusal parkı</a:t>
            </a:r>
            <a:r>
              <a:rPr lang="tr-TR" sz="2800" dirty="0"/>
              <a:t>. </a:t>
            </a:r>
          </a:p>
          <a:p>
            <a:r>
              <a:rPr lang="tr-TR" sz="2800" dirty="0">
                <a:hlinkClick r:id="rId7" tooltip="1872"/>
              </a:rPr>
              <a:t>1872</a:t>
            </a:r>
            <a:r>
              <a:rPr lang="tr-TR" sz="2800" dirty="0"/>
              <a:t>'de  ABD'nin ve dünyanın ilk ulusal parkı olmuştur.</a:t>
            </a:r>
          </a:p>
          <a:p>
            <a:r>
              <a:rPr lang="tr-TR" sz="2800" dirty="0"/>
              <a:t>Dünyanın ilk ve en eski ulusal parkı olma özelliğini taşımaktadır. </a:t>
            </a:r>
          </a:p>
          <a:p>
            <a:r>
              <a:rPr lang="tr-TR" sz="2800" dirty="0" err="1"/>
              <a:t>Yellowstone</a:t>
            </a:r>
            <a:r>
              <a:rPr lang="tr-TR" sz="2800" dirty="0"/>
              <a:t> Ulusal Parkı'nın büyüklüğü yaklaşık olarak 8987 km²'</a:t>
            </a:r>
            <a:r>
              <a:rPr lang="tr-TR" sz="2800" dirty="0" err="1"/>
              <a:t>dir</a:t>
            </a:r>
            <a:r>
              <a:rPr lang="tr-TR" sz="2800" dirty="0"/>
              <a:t>. </a:t>
            </a:r>
          </a:p>
          <a:p>
            <a:r>
              <a:rPr lang="tr-TR" sz="2800" dirty="0"/>
              <a:t>Özellikle içinde bulunan çok büyük </a:t>
            </a:r>
            <a:r>
              <a:rPr lang="tr-TR" sz="2800" dirty="0">
                <a:hlinkClick r:id="rId8" tooltip="Kaynaç"/>
              </a:rPr>
              <a:t>gayzerleri</a:t>
            </a:r>
            <a:r>
              <a:rPr lang="tr-TR" sz="2800" dirty="0"/>
              <a:t> ile tanınır. Dünyadaki sıcak su kaynaklarının yarısı burada bulunur ve sayıları 10000'i aşmaktadır.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isse Senedi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1318</Words>
  <Application>Microsoft Office PowerPoint</Application>
  <PresentationFormat>Ekran Gösterisi (4:3)</PresentationFormat>
  <Paragraphs>115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Book</vt:lpstr>
      <vt:lpstr>Perpetua</vt:lpstr>
      <vt:lpstr>Wingdings 2</vt:lpstr>
      <vt:lpstr>Ofis Teması</vt:lpstr>
      <vt:lpstr>Hisse Senedi</vt:lpstr>
      <vt:lpstr>Mikrobiyoloji</vt:lpstr>
      <vt:lpstr>Mikrobiyoloji</vt:lpstr>
      <vt:lpstr>PowerPoint Sunusu</vt:lpstr>
      <vt:lpstr>PowerPoint Sunusu</vt:lpstr>
      <vt:lpstr>PowerPoint Sunusu</vt:lpstr>
      <vt:lpstr>PowerPoint Sunusu</vt:lpstr>
      <vt:lpstr>Mikroorganizma ve Habitatları</vt:lpstr>
      <vt:lpstr>PowerPoint Sunusu</vt:lpstr>
      <vt:lpstr>Yellowstone Ulusal Parkı  (Yellowstone National Park)</vt:lpstr>
      <vt:lpstr>PowerPoint Sunusu</vt:lpstr>
      <vt:lpstr>PowerPoint Sunusu</vt:lpstr>
      <vt:lpstr>PowerPoint Sunusu</vt:lpstr>
      <vt:lpstr>Dünyanın ilk koşulları </vt:lpstr>
      <vt:lpstr>Yaşamın Orijini </vt:lpstr>
      <vt:lpstr>Primitif organizmalar: moleküler kodlama ve enerji üretimi </vt:lpstr>
      <vt:lpstr>ilk yaşam formlarının ????</vt:lpstr>
      <vt:lpstr>PowerPoint Sunusu</vt:lpstr>
      <vt:lpstr>PowerPoint Sunusu</vt:lpstr>
      <vt:lpstr>PowerPoint Sunusu</vt:lpstr>
      <vt:lpstr>Dünyanın ilk koşulları </vt:lpstr>
      <vt:lpstr>PowerPoint Sunusu</vt:lpstr>
      <vt:lpstr>PowerPoint Sunusu</vt:lpstr>
      <vt:lpstr>PowerPoint Sunusu</vt:lpstr>
      <vt:lpstr>Enerji sağlanması </vt:lpstr>
      <vt:lpstr>PowerPoint Sunusu</vt:lpstr>
      <vt:lpstr>PowerPoint Sunusu</vt:lpstr>
      <vt:lpstr>PowerPoint Sunusu</vt:lpstr>
      <vt:lpstr>PowerPoint Sunusu</vt:lpstr>
      <vt:lpstr>Evrimsel kronometre olarak RNAların tercih edilmesinin nedenleri ???????</vt:lpstr>
      <vt:lpstr>Evrimsel kronometre olarak RNAların tercih edilmesinin nedenleri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Mikrobiyoloji</dc:title>
  <dc:creator>Oya San</dc:creator>
  <cp:lastModifiedBy> </cp:lastModifiedBy>
  <cp:revision>19</cp:revision>
  <dcterms:created xsi:type="dcterms:W3CDTF">2014-02-21T15:01:10Z</dcterms:created>
  <dcterms:modified xsi:type="dcterms:W3CDTF">2025-03-02T08:59:10Z</dcterms:modified>
</cp:coreProperties>
</file>