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47"/>
  </p:notesMasterIdLst>
  <p:sldIdLst>
    <p:sldId id="257" r:id="rId3"/>
    <p:sldId id="259" r:id="rId4"/>
    <p:sldId id="296" r:id="rId5"/>
    <p:sldId id="297" r:id="rId6"/>
    <p:sldId id="299" r:id="rId7"/>
    <p:sldId id="298" r:id="rId8"/>
    <p:sldId id="300" r:id="rId9"/>
    <p:sldId id="260" r:id="rId10"/>
    <p:sldId id="261" r:id="rId11"/>
    <p:sldId id="263" r:id="rId12"/>
    <p:sldId id="264" r:id="rId13"/>
    <p:sldId id="301" r:id="rId14"/>
    <p:sldId id="265" r:id="rId15"/>
    <p:sldId id="266" r:id="rId16"/>
    <p:sldId id="302" r:id="rId17"/>
    <p:sldId id="271" r:id="rId18"/>
    <p:sldId id="275" r:id="rId19"/>
    <p:sldId id="276" r:id="rId20"/>
    <p:sldId id="277" r:id="rId21"/>
    <p:sldId id="278" r:id="rId22"/>
    <p:sldId id="303" r:id="rId23"/>
    <p:sldId id="304" r:id="rId24"/>
    <p:sldId id="305" r:id="rId25"/>
    <p:sldId id="287" r:id="rId26"/>
    <p:sldId id="289" r:id="rId27"/>
    <p:sldId id="292" r:id="rId28"/>
    <p:sldId id="293" r:id="rId29"/>
    <p:sldId id="294" r:id="rId30"/>
    <p:sldId id="636" r:id="rId31"/>
    <p:sldId id="641" r:id="rId32"/>
    <p:sldId id="642" r:id="rId33"/>
    <p:sldId id="637" r:id="rId34"/>
    <p:sldId id="640" r:id="rId35"/>
    <p:sldId id="638" r:id="rId36"/>
    <p:sldId id="703" r:id="rId37"/>
    <p:sldId id="697" r:id="rId38"/>
    <p:sldId id="699" r:id="rId39"/>
    <p:sldId id="701" r:id="rId40"/>
    <p:sldId id="705" r:id="rId41"/>
    <p:sldId id="639" r:id="rId42"/>
    <p:sldId id="708" r:id="rId43"/>
    <p:sldId id="711" r:id="rId44"/>
    <p:sldId id="647" r:id="rId45"/>
    <p:sldId id="648" r:id="rId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5" autoAdjust="0"/>
    <p:restoredTop sz="94963" autoAdjust="0"/>
  </p:normalViewPr>
  <p:slideViewPr>
    <p:cSldViewPr snapToGrid="0">
      <p:cViewPr varScale="1">
        <p:scale>
          <a:sx n="82" d="100"/>
          <a:sy n="82" d="100"/>
        </p:scale>
        <p:origin x="562"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6.xml.rels><?xml version="1.0" encoding="UTF-8" standalone="yes"?>
<Relationships xmlns="http://schemas.openxmlformats.org/package/2006/relationships"><Relationship Id="rId3" Type="http://schemas.openxmlformats.org/officeDocument/2006/relationships/hyperlink" Target="http://tr.wikipedia.org/wiki/Antibiyotik" TargetMode="External"/><Relationship Id="rId2" Type="http://schemas.openxmlformats.org/officeDocument/2006/relationships/hyperlink" Target="http://tr.wikipedia.org/wiki/Tetrasiklin" TargetMode="External"/><Relationship Id="rId1" Type="http://schemas.openxmlformats.org/officeDocument/2006/relationships/hyperlink" Target="http://tr.wikipedia.org/w/index.php?title=Oral_rehidrasyon_tedavisi&amp;action=edit&amp;redlink=1"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tr.wikipedia.org/wiki/Antibiyotik" TargetMode="External"/><Relationship Id="rId2" Type="http://schemas.openxmlformats.org/officeDocument/2006/relationships/hyperlink" Target="http://tr.wikipedia.org/wiki/Tetrasiklin" TargetMode="External"/><Relationship Id="rId1" Type="http://schemas.openxmlformats.org/officeDocument/2006/relationships/hyperlink" Target="http://tr.wikipedia.org/w/index.php?title=Oral_rehidrasyon_tedavisi&amp;action=edit&amp;redlink=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8BDE5-01FA-4DF2-B29D-8B89EF943C5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tr-TR"/>
        </a:p>
      </dgm:t>
    </dgm:pt>
    <dgm:pt modelId="{DD8CDB7A-D390-4B0D-B39C-2B863FC352D8}">
      <dgm:prSet/>
      <dgm:spPr/>
      <dgm:t>
        <a:bodyPr/>
        <a:lstStyle/>
        <a:p>
          <a:r>
            <a:rPr lang="tr-TR" b="0" i="0" dirty="0" err="1"/>
            <a:t>Karotenoid</a:t>
          </a:r>
          <a:r>
            <a:rPr lang="tr-TR" b="0" i="0" dirty="0"/>
            <a:t> bitkilerde ve bazı diğer </a:t>
          </a:r>
          <a:r>
            <a:rPr lang="tr-TR" b="0" i="0" dirty="0" err="1"/>
            <a:t>fotosentetik</a:t>
          </a:r>
          <a:r>
            <a:rPr lang="tr-TR" b="0" i="0" dirty="0"/>
            <a:t> mikroorganizmalarda (yosunlar, bazı mantarlar ve bazı bakterilerde) bulunan biyolojik pigmenttir. </a:t>
          </a:r>
          <a:endParaRPr lang="tr-TR" dirty="0"/>
        </a:p>
      </dgm:t>
    </dgm:pt>
    <dgm:pt modelId="{42BFD6D6-676B-479D-BB47-8A3534276A7D}" type="parTrans" cxnId="{025F7032-6996-4609-8F0F-D3867A0DDBD7}">
      <dgm:prSet/>
      <dgm:spPr/>
      <dgm:t>
        <a:bodyPr/>
        <a:lstStyle/>
        <a:p>
          <a:endParaRPr lang="tr-TR"/>
        </a:p>
      </dgm:t>
    </dgm:pt>
    <dgm:pt modelId="{DBBF12A9-E03D-42FA-B4C8-0B207A26422A}" type="sibTrans" cxnId="{025F7032-6996-4609-8F0F-D3867A0DDBD7}">
      <dgm:prSet/>
      <dgm:spPr/>
      <dgm:t>
        <a:bodyPr/>
        <a:lstStyle/>
        <a:p>
          <a:endParaRPr lang="tr-TR"/>
        </a:p>
      </dgm:t>
    </dgm:pt>
    <dgm:pt modelId="{B96358D0-096F-4A12-AA66-7EC84EFD79F0}">
      <dgm:prSet/>
      <dgm:spPr/>
      <dgm:t>
        <a:bodyPr/>
        <a:lstStyle/>
        <a:p>
          <a:r>
            <a:rPr lang="tr-TR" b="0" i="0"/>
            <a:t>Karotenoidler bütün fotosentetik organizmalar ve fotosentetik olmayan birçok bakteri tarafından üretilmektedirler</a:t>
          </a:r>
          <a:endParaRPr lang="tr-TR"/>
        </a:p>
      </dgm:t>
    </dgm:pt>
    <dgm:pt modelId="{6CA0590C-99EF-443F-AE42-38A561DD83C4}" type="parTrans" cxnId="{598AD97E-35A5-492A-BA22-F139143FB3BE}">
      <dgm:prSet/>
      <dgm:spPr/>
      <dgm:t>
        <a:bodyPr/>
        <a:lstStyle/>
        <a:p>
          <a:endParaRPr lang="tr-TR"/>
        </a:p>
      </dgm:t>
    </dgm:pt>
    <dgm:pt modelId="{AA2FE67C-E7D0-46DA-A840-DD22F8EDF5F9}" type="sibTrans" cxnId="{598AD97E-35A5-492A-BA22-F139143FB3BE}">
      <dgm:prSet/>
      <dgm:spPr/>
      <dgm:t>
        <a:bodyPr/>
        <a:lstStyle/>
        <a:p>
          <a:endParaRPr lang="tr-TR"/>
        </a:p>
      </dgm:t>
    </dgm:pt>
    <dgm:pt modelId="{C1F8829A-C04B-4E21-8DC2-6501646E06AD}">
      <dgm:prSet/>
      <dgm:spPr/>
      <dgm:t>
        <a:bodyPr/>
        <a:lstStyle/>
        <a:p>
          <a:r>
            <a:rPr lang="tr-TR" b="0" i="0" dirty="0" err="1"/>
            <a:t>ksantofiller</a:t>
          </a:r>
          <a:r>
            <a:rPr lang="tr-TR" b="0" i="0" dirty="0"/>
            <a:t> ve </a:t>
          </a:r>
          <a:r>
            <a:rPr lang="tr-TR" b="0" i="0" dirty="0" err="1"/>
            <a:t>karotenler</a:t>
          </a:r>
          <a:r>
            <a:rPr lang="tr-TR" b="0" i="0" dirty="0"/>
            <a:t> olarak iki sınıfa ayrılır.</a:t>
          </a:r>
          <a:endParaRPr lang="tr-TR" dirty="0"/>
        </a:p>
      </dgm:t>
    </dgm:pt>
    <dgm:pt modelId="{E7E88D1E-91F4-442B-8D21-2CCD05471D3B}" type="parTrans" cxnId="{7A3D0149-AFF0-4F83-BF38-78DBA2B14C57}">
      <dgm:prSet/>
      <dgm:spPr/>
      <dgm:t>
        <a:bodyPr/>
        <a:lstStyle/>
        <a:p>
          <a:endParaRPr lang="tr-TR"/>
        </a:p>
      </dgm:t>
    </dgm:pt>
    <dgm:pt modelId="{E6DC2A8D-DD69-4EC7-A92B-30ED6BEDA494}" type="sibTrans" cxnId="{7A3D0149-AFF0-4F83-BF38-78DBA2B14C57}">
      <dgm:prSet/>
      <dgm:spPr/>
      <dgm:t>
        <a:bodyPr/>
        <a:lstStyle/>
        <a:p>
          <a:endParaRPr lang="tr-TR"/>
        </a:p>
      </dgm:t>
    </dgm:pt>
    <dgm:pt modelId="{867AD235-59F9-4B25-B72B-389000400CC5}" type="pres">
      <dgm:prSet presAssocID="{A048BDE5-01FA-4DF2-B29D-8B89EF943C53}" presName="CompostProcess" presStyleCnt="0">
        <dgm:presLayoutVars>
          <dgm:dir/>
          <dgm:resizeHandles val="exact"/>
        </dgm:presLayoutVars>
      </dgm:prSet>
      <dgm:spPr/>
    </dgm:pt>
    <dgm:pt modelId="{7A310E57-25A0-4197-AF26-BD750F6E599D}" type="pres">
      <dgm:prSet presAssocID="{A048BDE5-01FA-4DF2-B29D-8B89EF943C53}" presName="arrow" presStyleLbl="bgShp" presStyleIdx="0" presStyleCnt="1"/>
      <dgm:spPr/>
    </dgm:pt>
    <dgm:pt modelId="{43A5D3EE-FC86-4DC2-AC62-C3315BCFDDAC}" type="pres">
      <dgm:prSet presAssocID="{A048BDE5-01FA-4DF2-B29D-8B89EF943C53}" presName="linearProcess" presStyleCnt="0"/>
      <dgm:spPr/>
    </dgm:pt>
    <dgm:pt modelId="{3942CF55-7FBB-44FB-9D27-67AE5D53531F}" type="pres">
      <dgm:prSet presAssocID="{DD8CDB7A-D390-4B0D-B39C-2B863FC352D8}" presName="textNode" presStyleLbl="node1" presStyleIdx="0" presStyleCnt="3">
        <dgm:presLayoutVars>
          <dgm:bulletEnabled val="1"/>
        </dgm:presLayoutVars>
      </dgm:prSet>
      <dgm:spPr/>
    </dgm:pt>
    <dgm:pt modelId="{5BDEEF52-3004-421F-84F4-58DD933BC075}" type="pres">
      <dgm:prSet presAssocID="{DBBF12A9-E03D-42FA-B4C8-0B207A26422A}" presName="sibTrans" presStyleCnt="0"/>
      <dgm:spPr/>
    </dgm:pt>
    <dgm:pt modelId="{3C41E939-A168-4330-BD7B-06F6DD632A78}" type="pres">
      <dgm:prSet presAssocID="{B96358D0-096F-4A12-AA66-7EC84EFD79F0}" presName="textNode" presStyleLbl="node1" presStyleIdx="1" presStyleCnt="3">
        <dgm:presLayoutVars>
          <dgm:bulletEnabled val="1"/>
        </dgm:presLayoutVars>
      </dgm:prSet>
      <dgm:spPr/>
    </dgm:pt>
    <dgm:pt modelId="{5B56C923-87D9-45C9-ADFD-6D156559293A}" type="pres">
      <dgm:prSet presAssocID="{AA2FE67C-E7D0-46DA-A840-DD22F8EDF5F9}" presName="sibTrans" presStyleCnt="0"/>
      <dgm:spPr/>
    </dgm:pt>
    <dgm:pt modelId="{F0C52605-10E9-4F65-AD98-ACE6455157FF}" type="pres">
      <dgm:prSet presAssocID="{C1F8829A-C04B-4E21-8DC2-6501646E06AD}" presName="textNode" presStyleLbl="node1" presStyleIdx="2" presStyleCnt="3">
        <dgm:presLayoutVars>
          <dgm:bulletEnabled val="1"/>
        </dgm:presLayoutVars>
      </dgm:prSet>
      <dgm:spPr/>
    </dgm:pt>
  </dgm:ptLst>
  <dgm:cxnLst>
    <dgm:cxn modelId="{076EE615-6473-4941-B55E-268DF84043FD}" type="presOf" srcId="{DD8CDB7A-D390-4B0D-B39C-2B863FC352D8}" destId="{3942CF55-7FBB-44FB-9D27-67AE5D53531F}" srcOrd="0" destOrd="0" presId="urn:microsoft.com/office/officeart/2005/8/layout/hProcess9"/>
    <dgm:cxn modelId="{86B17E30-D671-4F6D-887C-D0B9EB93FA82}" type="presOf" srcId="{C1F8829A-C04B-4E21-8DC2-6501646E06AD}" destId="{F0C52605-10E9-4F65-AD98-ACE6455157FF}" srcOrd="0" destOrd="0" presId="urn:microsoft.com/office/officeart/2005/8/layout/hProcess9"/>
    <dgm:cxn modelId="{025F7032-6996-4609-8F0F-D3867A0DDBD7}" srcId="{A048BDE5-01FA-4DF2-B29D-8B89EF943C53}" destId="{DD8CDB7A-D390-4B0D-B39C-2B863FC352D8}" srcOrd="0" destOrd="0" parTransId="{42BFD6D6-676B-479D-BB47-8A3534276A7D}" sibTransId="{DBBF12A9-E03D-42FA-B4C8-0B207A26422A}"/>
    <dgm:cxn modelId="{5227853E-3F12-4C53-BC52-B72BE55DBBCC}" type="presOf" srcId="{B96358D0-096F-4A12-AA66-7EC84EFD79F0}" destId="{3C41E939-A168-4330-BD7B-06F6DD632A78}" srcOrd="0" destOrd="0" presId="urn:microsoft.com/office/officeart/2005/8/layout/hProcess9"/>
    <dgm:cxn modelId="{7A3D0149-AFF0-4F83-BF38-78DBA2B14C57}" srcId="{A048BDE5-01FA-4DF2-B29D-8B89EF943C53}" destId="{C1F8829A-C04B-4E21-8DC2-6501646E06AD}" srcOrd="2" destOrd="0" parTransId="{E7E88D1E-91F4-442B-8D21-2CCD05471D3B}" sibTransId="{E6DC2A8D-DD69-4EC7-A92B-30ED6BEDA494}"/>
    <dgm:cxn modelId="{598AD97E-35A5-492A-BA22-F139143FB3BE}" srcId="{A048BDE5-01FA-4DF2-B29D-8B89EF943C53}" destId="{B96358D0-096F-4A12-AA66-7EC84EFD79F0}" srcOrd="1" destOrd="0" parTransId="{6CA0590C-99EF-443F-AE42-38A561DD83C4}" sibTransId="{AA2FE67C-E7D0-46DA-A840-DD22F8EDF5F9}"/>
    <dgm:cxn modelId="{C9253995-45C5-41A7-B69F-7A4970F6DF7B}" type="presOf" srcId="{A048BDE5-01FA-4DF2-B29D-8B89EF943C53}" destId="{867AD235-59F9-4B25-B72B-389000400CC5}" srcOrd="0" destOrd="0" presId="urn:microsoft.com/office/officeart/2005/8/layout/hProcess9"/>
    <dgm:cxn modelId="{A7C253C5-8390-4121-8853-F3D9B51572C9}" type="presParOf" srcId="{867AD235-59F9-4B25-B72B-389000400CC5}" destId="{7A310E57-25A0-4197-AF26-BD750F6E599D}" srcOrd="0" destOrd="0" presId="urn:microsoft.com/office/officeart/2005/8/layout/hProcess9"/>
    <dgm:cxn modelId="{0CF7CB90-ACEB-428A-B371-167B914DC5D7}" type="presParOf" srcId="{867AD235-59F9-4B25-B72B-389000400CC5}" destId="{43A5D3EE-FC86-4DC2-AC62-C3315BCFDDAC}" srcOrd="1" destOrd="0" presId="urn:microsoft.com/office/officeart/2005/8/layout/hProcess9"/>
    <dgm:cxn modelId="{73301612-6303-4448-AF71-E425517AF1D4}" type="presParOf" srcId="{43A5D3EE-FC86-4DC2-AC62-C3315BCFDDAC}" destId="{3942CF55-7FBB-44FB-9D27-67AE5D53531F}" srcOrd="0" destOrd="0" presId="urn:microsoft.com/office/officeart/2005/8/layout/hProcess9"/>
    <dgm:cxn modelId="{D661DCB9-11C3-4390-804D-A3945315A0D4}" type="presParOf" srcId="{43A5D3EE-FC86-4DC2-AC62-C3315BCFDDAC}" destId="{5BDEEF52-3004-421F-84F4-58DD933BC075}" srcOrd="1" destOrd="0" presId="urn:microsoft.com/office/officeart/2005/8/layout/hProcess9"/>
    <dgm:cxn modelId="{A7681A1F-D314-4494-AFA7-78CC8A11DE13}" type="presParOf" srcId="{43A5D3EE-FC86-4DC2-AC62-C3315BCFDDAC}" destId="{3C41E939-A168-4330-BD7B-06F6DD632A78}" srcOrd="2" destOrd="0" presId="urn:microsoft.com/office/officeart/2005/8/layout/hProcess9"/>
    <dgm:cxn modelId="{6E361B81-1997-4BC9-9BCF-D52453877748}" type="presParOf" srcId="{43A5D3EE-FC86-4DC2-AC62-C3315BCFDDAC}" destId="{5B56C923-87D9-45C9-ADFD-6D156559293A}" srcOrd="3" destOrd="0" presId="urn:microsoft.com/office/officeart/2005/8/layout/hProcess9"/>
    <dgm:cxn modelId="{3F170FBE-1950-403E-A8AB-A74FBA25D6B4}" type="presParOf" srcId="{43A5D3EE-FC86-4DC2-AC62-C3315BCFDDAC}" destId="{F0C52605-10E9-4F65-AD98-ACE6455157F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959949-F154-404B-B4E9-837C2B97304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tr-TR"/>
        </a:p>
      </dgm:t>
    </dgm:pt>
    <dgm:pt modelId="{910956B5-D5D5-4B71-B8A1-CE3BF4A72A72}">
      <dgm:prSet/>
      <dgm:spPr/>
      <dgm:t>
        <a:bodyPr/>
        <a:lstStyle/>
        <a:p>
          <a:r>
            <a:rPr lang="tr-TR"/>
            <a:t>Neisseria çoğalmak için kompleks besiyerlerine ihtiyaç duymakta </a:t>
          </a:r>
        </a:p>
      </dgm:t>
    </dgm:pt>
    <dgm:pt modelId="{ED8471A4-44BD-4219-954D-E3277AD0566A}" type="parTrans" cxnId="{AD11917D-FFDD-43C2-A3B1-3864373A8ABD}">
      <dgm:prSet/>
      <dgm:spPr/>
      <dgm:t>
        <a:bodyPr/>
        <a:lstStyle/>
        <a:p>
          <a:endParaRPr lang="tr-TR"/>
        </a:p>
      </dgm:t>
    </dgm:pt>
    <dgm:pt modelId="{B9E557D8-C81D-4392-A437-6DC3758A6246}" type="sibTrans" cxnId="{AD11917D-FFDD-43C2-A3B1-3864373A8ABD}">
      <dgm:prSet/>
      <dgm:spPr/>
      <dgm:t>
        <a:bodyPr/>
        <a:lstStyle/>
        <a:p>
          <a:endParaRPr lang="tr-TR"/>
        </a:p>
      </dgm:t>
    </dgm:pt>
    <dgm:pt modelId="{92907F90-434C-4FEB-893F-9B178E78DCA8}">
      <dgm:prSet/>
      <dgm:spPr/>
      <dgm:t>
        <a:bodyPr/>
        <a:lstStyle/>
        <a:p>
          <a:r>
            <a:rPr lang="tr-TR"/>
            <a:t>Bu cocci grubu bakteriler çiftler halinde bulunurlar. </a:t>
          </a:r>
        </a:p>
      </dgm:t>
    </dgm:pt>
    <dgm:pt modelId="{F82B91BA-045E-4F1E-BD1C-3E974C187699}" type="parTrans" cxnId="{5AAF5242-5FC9-49A3-A731-D69216D09840}">
      <dgm:prSet/>
      <dgm:spPr/>
      <dgm:t>
        <a:bodyPr/>
        <a:lstStyle/>
        <a:p>
          <a:endParaRPr lang="tr-TR"/>
        </a:p>
      </dgm:t>
    </dgm:pt>
    <dgm:pt modelId="{2DB48518-5804-4D52-BD08-146C9A3E6E0B}" type="sibTrans" cxnId="{5AAF5242-5FC9-49A3-A731-D69216D09840}">
      <dgm:prSet/>
      <dgm:spPr/>
      <dgm:t>
        <a:bodyPr/>
        <a:lstStyle/>
        <a:p>
          <a:endParaRPr lang="tr-TR"/>
        </a:p>
      </dgm:t>
    </dgm:pt>
    <dgm:pt modelId="{A849A650-E8E1-4F7B-8821-10C100357246}">
      <dgm:prSet/>
      <dgm:spPr/>
      <dgm:t>
        <a:bodyPr/>
        <a:lstStyle/>
        <a:p>
          <a:r>
            <a:rPr lang="tr-TR"/>
            <a:t>çikolatalı agar gibi besiyerlerinde kültürü yapılabilir. </a:t>
          </a:r>
        </a:p>
      </dgm:t>
    </dgm:pt>
    <dgm:pt modelId="{BFE08603-41FE-40C4-9BB1-46E8905AC44D}" type="parTrans" cxnId="{D0F0A00A-F377-445D-A204-64AE3B63E301}">
      <dgm:prSet/>
      <dgm:spPr/>
      <dgm:t>
        <a:bodyPr/>
        <a:lstStyle/>
        <a:p>
          <a:endParaRPr lang="tr-TR"/>
        </a:p>
      </dgm:t>
    </dgm:pt>
    <dgm:pt modelId="{E228EB44-B1B2-492B-87C5-4F5B58A9D63C}" type="sibTrans" cxnId="{D0F0A00A-F377-445D-A204-64AE3B63E301}">
      <dgm:prSet/>
      <dgm:spPr/>
      <dgm:t>
        <a:bodyPr/>
        <a:lstStyle/>
        <a:p>
          <a:endParaRPr lang="tr-TR"/>
        </a:p>
      </dgm:t>
    </dgm:pt>
    <dgm:pt modelId="{DF43E48D-7022-4B30-B850-1C113E371918}">
      <dgm:prSet/>
      <dgm:spPr/>
      <dgm:t>
        <a:bodyPr/>
        <a:lstStyle/>
        <a:p>
          <a:r>
            <a:rPr lang="tr-TR"/>
            <a:t>Optimum çoğalma sıcaklığı 35 °C ve 37 °C arasıdır.</a:t>
          </a:r>
        </a:p>
      </dgm:t>
    </dgm:pt>
    <dgm:pt modelId="{29EDDC91-C99A-4978-ADAE-185915B23789}" type="parTrans" cxnId="{6E8B5DCE-FCB5-434C-8F8D-AA3938308834}">
      <dgm:prSet/>
      <dgm:spPr/>
      <dgm:t>
        <a:bodyPr/>
        <a:lstStyle/>
        <a:p>
          <a:endParaRPr lang="tr-TR"/>
        </a:p>
      </dgm:t>
    </dgm:pt>
    <dgm:pt modelId="{70B4C52A-4308-411E-94B7-598652A7FA80}" type="sibTrans" cxnId="{6E8B5DCE-FCB5-434C-8F8D-AA3938308834}">
      <dgm:prSet/>
      <dgm:spPr/>
      <dgm:t>
        <a:bodyPr/>
        <a:lstStyle/>
        <a:p>
          <a:endParaRPr lang="tr-TR"/>
        </a:p>
      </dgm:t>
    </dgm:pt>
    <dgm:pt modelId="{F92E60D1-C2EF-4458-8BAA-DF3AF888D0B1}">
      <dgm:prSet/>
      <dgm:spPr/>
      <dgm:t>
        <a:bodyPr/>
        <a:lstStyle/>
        <a:p>
          <a:r>
            <a:rPr lang="tr-TR" i="1" dirty="0"/>
            <a:t>N. </a:t>
          </a:r>
          <a:r>
            <a:rPr lang="tr-TR" i="1" dirty="0" err="1"/>
            <a:t>gonorrhoeae</a:t>
          </a:r>
          <a:r>
            <a:rPr lang="tr-TR" dirty="0" err="1"/>
            <a:t>'nın</a:t>
          </a:r>
          <a:r>
            <a:rPr lang="tr-TR" dirty="0"/>
            <a:t> penisilinlere bağışıklık kazanmasından beri, tedavide genellikle </a:t>
          </a:r>
          <a:r>
            <a:rPr lang="tr-TR" dirty="0" err="1"/>
            <a:t>seftriakson</a:t>
          </a:r>
          <a:r>
            <a:rPr lang="tr-TR" dirty="0"/>
            <a:t> (3. nesil </a:t>
          </a:r>
          <a:r>
            <a:rPr lang="tr-TR" dirty="0" err="1"/>
            <a:t>sefalosporin</a:t>
          </a:r>
          <a:r>
            <a:rPr lang="tr-TR" dirty="0"/>
            <a:t>) kullanılmaktadır.</a:t>
          </a:r>
        </a:p>
      </dgm:t>
    </dgm:pt>
    <dgm:pt modelId="{5A25374E-4663-4FDD-984E-1BF4B96A6D37}" type="parTrans" cxnId="{E7682289-8293-4D92-B8F6-7B19696BDEF2}">
      <dgm:prSet/>
      <dgm:spPr/>
      <dgm:t>
        <a:bodyPr/>
        <a:lstStyle/>
        <a:p>
          <a:endParaRPr lang="tr-TR"/>
        </a:p>
      </dgm:t>
    </dgm:pt>
    <dgm:pt modelId="{277D7768-4F95-4E67-9458-6F9F82820DC8}" type="sibTrans" cxnId="{E7682289-8293-4D92-B8F6-7B19696BDEF2}">
      <dgm:prSet/>
      <dgm:spPr/>
      <dgm:t>
        <a:bodyPr/>
        <a:lstStyle/>
        <a:p>
          <a:endParaRPr lang="tr-TR"/>
        </a:p>
      </dgm:t>
    </dgm:pt>
    <dgm:pt modelId="{08E24009-DCFD-46A2-93BA-8EED99A838FF}" type="pres">
      <dgm:prSet presAssocID="{33959949-F154-404B-B4E9-837C2B973049}" presName="Name0" presStyleCnt="0">
        <dgm:presLayoutVars>
          <dgm:dir/>
          <dgm:animLvl val="lvl"/>
          <dgm:resizeHandles val="exact"/>
        </dgm:presLayoutVars>
      </dgm:prSet>
      <dgm:spPr/>
    </dgm:pt>
    <dgm:pt modelId="{DA59C01B-590D-454D-99BD-69286DDB07E5}" type="pres">
      <dgm:prSet presAssocID="{910956B5-D5D5-4B71-B8A1-CE3BF4A72A72}" presName="linNode" presStyleCnt="0"/>
      <dgm:spPr/>
    </dgm:pt>
    <dgm:pt modelId="{6E1A6D98-5D25-4BCD-99F7-293EA6FFDB37}" type="pres">
      <dgm:prSet presAssocID="{910956B5-D5D5-4B71-B8A1-CE3BF4A72A72}" presName="parentText" presStyleLbl="node1" presStyleIdx="0" presStyleCnt="5">
        <dgm:presLayoutVars>
          <dgm:chMax val="1"/>
          <dgm:bulletEnabled val="1"/>
        </dgm:presLayoutVars>
      </dgm:prSet>
      <dgm:spPr/>
    </dgm:pt>
    <dgm:pt modelId="{4A2B3351-366E-4640-91D6-4443FCB8DBBE}" type="pres">
      <dgm:prSet presAssocID="{B9E557D8-C81D-4392-A437-6DC3758A6246}" presName="sp" presStyleCnt="0"/>
      <dgm:spPr/>
    </dgm:pt>
    <dgm:pt modelId="{6A362349-E5EB-401D-B39E-3B5F8F355DDB}" type="pres">
      <dgm:prSet presAssocID="{92907F90-434C-4FEB-893F-9B178E78DCA8}" presName="linNode" presStyleCnt="0"/>
      <dgm:spPr/>
    </dgm:pt>
    <dgm:pt modelId="{F0E9F732-273B-4282-96D8-2B973A1848DD}" type="pres">
      <dgm:prSet presAssocID="{92907F90-434C-4FEB-893F-9B178E78DCA8}" presName="parentText" presStyleLbl="node1" presStyleIdx="1" presStyleCnt="5">
        <dgm:presLayoutVars>
          <dgm:chMax val="1"/>
          <dgm:bulletEnabled val="1"/>
        </dgm:presLayoutVars>
      </dgm:prSet>
      <dgm:spPr/>
    </dgm:pt>
    <dgm:pt modelId="{6CF26B58-A290-4DF6-B956-6F14EADA8337}" type="pres">
      <dgm:prSet presAssocID="{2DB48518-5804-4D52-BD08-146C9A3E6E0B}" presName="sp" presStyleCnt="0"/>
      <dgm:spPr/>
    </dgm:pt>
    <dgm:pt modelId="{EB37DF4E-17DF-4E9D-BAC7-E1D01BFBA551}" type="pres">
      <dgm:prSet presAssocID="{A849A650-E8E1-4F7B-8821-10C100357246}" presName="linNode" presStyleCnt="0"/>
      <dgm:spPr/>
    </dgm:pt>
    <dgm:pt modelId="{574EAC82-1194-4C1F-8927-333A08500777}" type="pres">
      <dgm:prSet presAssocID="{A849A650-E8E1-4F7B-8821-10C100357246}" presName="parentText" presStyleLbl="node1" presStyleIdx="2" presStyleCnt="5">
        <dgm:presLayoutVars>
          <dgm:chMax val="1"/>
          <dgm:bulletEnabled val="1"/>
        </dgm:presLayoutVars>
      </dgm:prSet>
      <dgm:spPr/>
    </dgm:pt>
    <dgm:pt modelId="{C75E3DE6-402D-467B-86B7-6B3DF3EA03EA}" type="pres">
      <dgm:prSet presAssocID="{E228EB44-B1B2-492B-87C5-4F5B58A9D63C}" presName="sp" presStyleCnt="0"/>
      <dgm:spPr/>
    </dgm:pt>
    <dgm:pt modelId="{65902AD4-FC26-4729-BB8F-08BC9DC1D812}" type="pres">
      <dgm:prSet presAssocID="{DF43E48D-7022-4B30-B850-1C113E371918}" presName="linNode" presStyleCnt="0"/>
      <dgm:spPr/>
    </dgm:pt>
    <dgm:pt modelId="{3822FD03-9E9B-4823-8846-054693B46768}" type="pres">
      <dgm:prSet presAssocID="{DF43E48D-7022-4B30-B850-1C113E371918}" presName="parentText" presStyleLbl="node1" presStyleIdx="3" presStyleCnt="5">
        <dgm:presLayoutVars>
          <dgm:chMax val="1"/>
          <dgm:bulletEnabled val="1"/>
        </dgm:presLayoutVars>
      </dgm:prSet>
      <dgm:spPr/>
    </dgm:pt>
    <dgm:pt modelId="{8E893400-45AD-4CB3-A3B9-C349864BE453}" type="pres">
      <dgm:prSet presAssocID="{70B4C52A-4308-411E-94B7-598652A7FA80}" presName="sp" presStyleCnt="0"/>
      <dgm:spPr/>
    </dgm:pt>
    <dgm:pt modelId="{965A8CA3-36B8-4CBD-99A5-54A163B76E2B}" type="pres">
      <dgm:prSet presAssocID="{F92E60D1-C2EF-4458-8BAA-DF3AF888D0B1}" presName="linNode" presStyleCnt="0"/>
      <dgm:spPr/>
    </dgm:pt>
    <dgm:pt modelId="{6E3918C4-ABDD-4CDE-BF9F-FA5E6EF0A2FF}" type="pres">
      <dgm:prSet presAssocID="{F92E60D1-C2EF-4458-8BAA-DF3AF888D0B1}" presName="parentText" presStyleLbl="node1" presStyleIdx="4" presStyleCnt="5">
        <dgm:presLayoutVars>
          <dgm:chMax val="1"/>
          <dgm:bulletEnabled val="1"/>
        </dgm:presLayoutVars>
      </dgm:prSet>
      <dgm:spPr/>
    </dgm:pt>
  </dgm:ptLst>
  <dgm:cxnLst>
    <dgm:cxn modelId="{D0F0A00A-F377-445D-A204-64AE3B63E301}" srcId="{33959949-F154-404B-B4E9-837C2B973049}" destId="{A849A650-E8E1-4F7B-8821-10C100357246}" srcOrd="2" destOrd="0" parTransId="{BFE08603-41FE-40C4-9BB1-46E8905AC44D}" sibTransId="{E228EB44-B1B2-492B-87C5-4F5B58A9D63C}"/>
    <dgm:cxn modelId="{AE78781C-DC87-4C12-B89D-05B31FBE3524}" type="presOf" srcId="{F92E60D1-C2EF-4458-8BAA-DF3AF888D0B1}" destId="{6E3918C4-ABDD-4CDE-BF9F-FA5E6EF0A2FF}" srcOrd="0" destOrd="0" presId="urn:microsoft.com/office/officeart/2005/8/layout/vList5"/>
    <dgm:cxn modelId="{5AAF5242-5FC9-49A3-A731-D69216D09840}" srcId="{33959949-F154-404B-B4E9-837C2B973049}" destId="{92907F90-434C-4FEB-893F-9B178E78DCA8}" srcOrd="1" destOrd="0" parTransId="{F82B91BA-045E-4F1E-BD1C-3E974C187699}" sibTransId="{2DB48518-5804-4D52-BD08-146C9A3E6E0B}"/>
    <dgm:cxn modelId="{5E50D463-2541-44C2-8966-36EDDDEAD2C7}" type="presOf" srcId="{33959949-F154-404B-B4E9-837C2B973049}" destId="{08E24009-DCFD-46A2-93BA-8EED99A838FF}" srcOrd="0" destOrd="0" presId="urn:microsoft.com/office/officeart/2005/8/layout/vList5"/>
    <dgm:cxn modelId="{D351754F-1F22-4F37-B906-4B9C5E7EEAB9}" type="presOf" srcId="{A849A650-E8E1-4F7B-8821-10C100357246}" destId="{574EAC82-1194-4C1F-8927-333A08500777}" srcOrd="0" destOrd="0" presId="urn:microsoft.com/office/officeart/2005/8/layout/vList5"/>
    <dgm:cxn modelId="{AD11917D-FFDD-43C2-A3B1-3864373A8ABD}" srcId="{33959949-F154-404B-B4E9-837C2B973049}" destId="{910956B5-D5D5-4B71-B8A1-CE3BF4A72A72}" srcOrd="0" destOrd="0" parTransId="{ED8471A4-44BD-4219-954D-E3277AD0566A}" sibTransId="{B9E557D8-C81D-4392-A437-6DC3758A6246}"/>
    <dgm:cxn modelId="{E7682289-8293-4D92-B8F6-7B19696BDEF2}" srcId="{33959949-F154-404B-B4E9-837C2B973049}" destId="{F92E60D1-C2EF-4458-8BAA-DF3AF888D0B1}" srcOrd="4" destOrd="0" parTransId="{5A25374E-4663-4FDD-984E-1BF4B96A6D37}" sibTransId="{277D7768-4F95-4E67-9458-6F9F82820DC8}"/>
    <dgm:cxn modelId="{92554A9F-61B8-4C32-BDBE-3B0516058118}" type="presOf" srcId="{DF43E48D-7022-4B30-B850-1C113E371918}" destId="{3822FD03-9E9B-4823-8846-054693B46768}" srcOrd="0" destOrd="0" presId="urn:microsoft.com/office/officeart/2005/8/layout/vList5"/>
    <dgm:cxn modelId="{E1C202AD-E847-4702-BB9F-7F5A6F8751FA}" type="presOf" srcId="{92907F90-434C-4FEB-893F-9B178E78DCA8}" destId="{F0E9F732-273B-4282-96D8-2B973A1848DD}" srcOrd="0" destOrd="0" presId="urn:microsoft.com/office/officeart/2005/8/layout/vList5"/>
    <dgm:cxn modelId="{6E8B5DCE-FCB5-434C-8F8D-AA3938308834}" srcId="{33959949-F154-404B-B4E9-837C2B973049}" destId="{DF43E48D-7022-4B30-B850-1C113E371918}" srcOrd="3" destOrd="0" parTransId="{29EDDC91-C99A-4978-ADAE-185915B23789}" sibTransId="{70B4C52A-4308-411E-94B7-598652A7FA80}"/>
    <dgm:cxn modelId="{5A8E11E3-468C-4125-925A-77CCF385B624}" type="presOf" srcId="{910956B5-D5D5-4B71-B8A1-CE3BF4A72A72}" destId="{6E1A6D98-5D25-4BCD-99F7-293EA6FFDB37}" srcOrd="0" destOrd="0" presId="urn:microsoft.com/office/officeart/2005/8/layout/vList5"/>
    <dgm:cxn modelId="{D75872E5-CF28-42DB-96BA-5B658213E74A}" type="presParOf" srcId="{08E24009-DCFD-46A2-93BA-8EED99A838FF}" destId="{DA59C01B-590D-454D-99BD-69286DDB07E5}" srcOrd="0" destOrd="0" presId="urn:microsoft.com/office/officeart/2005/8/layout/vList5"/>
    <dgm:cxn modelId="{414AD359-97E9-4D94-B763-9DF7D2C39098}" type="presParOf" srcId="{DA59C01B-590D-454D-99BD-69286DDB07E5}" destId="{6E1A6D98-5D25-4BCD-99F7-293EA6FFDB37}" srcOrd="0" destOrd="0" presId="urn:microsoft.com/office/officeart/2005/8/layout/vList5"/>
    <dgm:cxn modelId="{2FFBC931-F48E-4ABB-80D3-1E6ED73B91DB}" type="presParOf" srcId="{08E24009-DCFD-46A2-93BA-8EED99A838FF}" destId="{4A2B3351-366E-4640-91D6-4443FCB8DBBE}" srcOrd="1" destOrd="0" presId="urn:microsoft.com/office/officeart/2005/8/layout/vList5"/>
    <dgm:cxn modelId="{9DAC5125-7F2B-4D38-A608-2875281FAB81}" type="presParOf" srcId="{08E24009-DCFD-46A2-93BA-8EED99A838FF}" destId="{6A362349-E5EB-401D-B39E-3B5F8F355DDB}" srcOrd="2" destOrd="0" presId="urn:microsoft.com/office/officeart/2005/8/layout/vList5"/>
    <dgm:cxn modelId="{CA1C3642-908A-4512-84ED-EE7B87900C1E}" type="presParOf" srcId="{6A362349-E5EB-401D-B39E-3B5F8F355DDB}" destId="{F0E9F732-273B-4282-96D8-2B973A1848DD}" srcOrd="0" destOrd="0" presId="urn:microsoft.com/office/officeart/2005/8/layout/vList5"/>
    <dgm:cxn modelId="{828771D0-8BD6-44EC-A44B-5D309FB5D058}" type="presParOf" srcId="{08E24009-DCFD-46A2-93BA-8EED99A838FF}" destId="{6CF26B58-A290-4DF6-B956-6F14EADA8337}" srcOrd="3" destOrd="0" presId="urn:microsoft.com/office/officeart/2005/8/layout/vList5"/>
    <dgm:cxn modelId="{A8D271DD-07B4-4265-A71A-E6E99964B8D1}" type="presParOf" srcId="{08E24009-DCFD-46A2-93BA-8EED99A838FF}" destId="{EB37DF4E-17DF-4E9D-BAC7-E1D01BFBA551}" srcOrd="4" destOrd="0" presId="urn:microsoft.com/office/officeart/2005/8/layout/vList5"/>
    <dgm:cxn modelId="{5D3CA1DE-9DC0-4A55-8827-A5116AB7B219}" type="presParOf" srcId="{EB37DF4E-17DF-4E9D-BAC7-E1D01BFBA551}" destId="{574EAC82-1194-4C1F-8927-333A08500777}" srcOrd="0" destOrd="0" presId="urn:microsoft.com/office/officeart/2005/8/layout/vList5"/>
    <dgm:cxn modelId="{3B03D91E-1171-4979-8A9D-1721FAA7CD45}" type="presParOf" srcId="{08E24009-DCFD-46A2-93BA-8EED99A838FF}" destId="{C75E3DE6-402D-467B-86B7-6B3DF3EA03EA}" srcOrd="5" destOrd="0" presId="urn:microsoft.com/office/officeart/2005/8/layout/vList5"/>
    <dgm:cxn modelId="{C4DB5895-947F-4B3C-A358-860020E145D1}" type="presParOf" srcId="{08E24009-DCFD-46A2-93BA-8EED99A838FF}" destId="{65902AD4-FC26-4729-BB8F-08BC9DC1D812}" srcOrd="6" destOrd="0" presId="urn:microsoft.com/office/officeart/2005/8/layout/vList5"/>
    <dgm:cxn modelId="{76A441C9-C1AB-4061-A91F-5570E4CE6ABE}" type="presParOf" srcId="{65902AD4-FC26-4729-BB8F-08BC9DC1D812}" destId="{3822FD03-9E9B-4823-8846-054693B46768}" srcOrd="0" destOrd="0" presId="urn:microsoft.com/office/officeart/2005/8/layout/vList5"/>
    <dgm:cxn modelId="{AC702A6D-2849-46BF-B182-84332DF01D0E}" type="presParOf" srcId="{08E24009-DCFD-46A2-93BA-8EED99A838FF}" destId="{8E893400-45AD-4CB3-A3B9-C349864BE453}" srcOrd="7" destOrd="0" presId="urn:microsoft.com/office/officeart/2005/8/layout/vList5"/>
    <dgm:cxn modelId="{5FF21A11-26B5-47F1-99D0-E7B7DFE70C93}" type="presParOf" srcId="{08E24009-DCFD-46A2-93BA-8EED99A838FF}" destId="{965A8CA3-36B8-4CBD-99A5-54A163B76E2B}" srcOrd="8" destOrd="0" presId="urn:microsoft.com/office/officeart/2005/8/layout/vList5"/>
    <dgm:cxn modelId="{552333DE-4354-4F16-9CF2-1978BA7F009E}" type="presParOf" srcId="{965A8CA3-36B8-4CBD-99A5-54A163B76E2B}" destId="{6E3918C4-ABDD-4CDE-BF9F-FA5E6EF0A2FF}"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4C4B6-7AB2-498A-8410-FAF3DA568686}" type="doc">
      <dgm:prSet loTypeId="urn:microsoft.com/office/officeart/2005/8/layout/hierarchy3" loCatId="hierarchy" qsTypeId="urn:microsoft.com/office/officeart/2005/8/quickstyle/3d1" qsCatId="3D" csTypeId="urn:microsoft.com/office/officeart/2005/8/colors/colorful1" csCatId="colorful" phldr="1"/>
      <dgm:spPr/>
      <dgm:t>
        <a:bodyPr/>
        <a:lstStyle/>
        <a:p>
          <a:endParaRPr lang="tr-TR"/>
        </a:p>
      </dgm:t>
    </dgm:pt>
    <dgm:pt modelId="{8D114BB2-1BB0-4177-8B14-893A9FFE49D0}">
      <dgm:prSet custT="1"/>
      <dgm:spPr/>
      <dgm:t>
        <a:bodyPr/>
        <a:lstStyle/>
        <a:p>
          <a:r>
            <a:rPr lang="tr-TR" sz="1800" dirty="0" err="1"/>
            <a:t>Enterik</a:t>
          </a:r>
          <a:r>
            <a:rPr lang="tr-TR" sz="1800" dirty="0"/>
            <a:t> bakteriler gama grubu içinde oldukça homojen </a:t>
          </a:r>
          <a:r>
            <a:rPr lang="tr-TR" sz="1800" dirty="0" err="1"/>
            <a:t>filogenetik</a:t>
          </a:r>
          <a:r>
            <a:rPr lang="tr-TR" sz="1800" dirty="0"/>
            <a:t> gruplardan ibaretlerdir </a:t>
          </a:r>
        </a:p>
      </dgm:t>
    </dgm:pt>
    <dgm:pt modelId="{83ADAB78-9249-48E0-B551-2232B0416056}" type="parTrans" cxnId="{3D10A092-1CE6-4D1B-BA92-7EFC0B9B0559}">
      <dgm:prSet/>
      <dgm:spPr/>
      <dgm:t>
        <a:bodyPr/>
        <a:lstStyle/>
        <a:p>
          <a:endParaRPr lang="tr-TR"/>
        </a:p>
      </dgm:t>
    </dgm:pt>
    <dgm:pt modelId="{533E058D-3081-4681-8869-08CCA1BE748A}" type="sibTrans" cxnId="{3D10A092-1CE6-4D1B-BA92-7EFC0B9B0559}">
      <dgm:prSet/>
      <dgm:spPr/>
      <dgm:t>
        <a:bodyPr/>
        <a:lstStyle/>
        <a:p>
          <a:endParaRPr lang="tr-TR"/>
        </a:p>
      </dgm:t>
    </dgm:pt>
    <dgm:pt modelId="{13EE0D40-2BAC-4C7D-89A3-43709C8C16B9}">
      <dgm:prSet custT="1"/>
      <dgm:spPr/>
      <dgm:t>
        <a:bodyPr/>
        <a:lstStyle/>
        <a:p>
          <a:r>
            <a:rPr lang="tr-TR" sz="1800" dirty="0"/>
            <a:t>Gram negatif spor oluşturmayan hareketsiz veya </a:t>
          </a:r>
          <a:r>
            <a:rPr lang="tr-TR" sz="1800" dirty="0" err="1"/>
            <a:t>peritirik</a:t>
          </a:r>
          <a:r>
            <a:rPr lang="tr-TR" sz="1800" dirty="0"/>
            <a:t> kamçı ile hareketli, </a:t>
          </a:r>
          <a:r>
            <a:rPr lang="tr-TR" sz="1800" dirty="0" err="1"/>
            <a:t>fakültatif</a:t>
          </a:r>
          <a:r>
            <a:rPr lang="tr-TR" sz="1800" dirty="0"/>
            <a:t> aerobik, </a:t>
          </a:r>
          <a:r>
            <a:rPr lang="tr-TR" sz="1800" dirty="0" err="1"/>
            <a:t>oksidaz</a:t>
          </a:r>
          <a:r>
            <a:rPr lang="tr-TR" sz="1800" dirty="0"/>
            <a:t> negatif, </a:t>
          </a:r>
        </a:p>
      </dgm:t>
    </dgm:pt>
    <dgm:pt modelId="{9DFEB3EB-9712-4DB3-8D46-FED07948376B}" type="parTrans" cxnId="{7FD606AC-DEFE-4F56-9693-B5590FB741DD}">
      <dgm:prSet/>
      <dgm:spPr/>
      <dgm:t>
        <a:bodyPr/>
        <a:lstStyle/>
        <a:p>
          <a:endParaRPr lang="tr-TR"/>
        </a:p>
      </dgm:t>
    </dgm:pt>
    <dgm:pt modelId="{AAC15AF5-79FA-4E64-BBC5-C7B75E93404F}" type="sibTrans" cxnId="{7FD606AC-DEFE-4F56-9693-B5590FB741DD}">
      <dgm:prSet/>
      <dgm:spPr/>
      <dgm:t>
        <a:bodyPr/>
        <a:lstStyle/>
        <a:p>
          <a:endParaRPr lang="tr-TR"/>
        </a:p>
      </dgm:t>
    </dgm:pt>
    <dgm:pt modelId="{FAA99A94-CE9C-4461-9EED-028D6047ADEB}">
      <dgm:prSet custT="1"/>
      <dgm:spPr/>
      <dgm:t>
        <a:bodyPr/>
        <a:lstStyle/>
        <a:p>
          <a:r>
            <a:rPr lang="tr-TR" sz="1800" dirty="0"/>
            <a:t>basit besinsel ihtiyaçlara sahip, şekerleri çeşitli son ürünlere fermente eden çubuk şeklinde</a:t>
          </a:r>
        </a:p>
      </dgm:t>
    </dgm:pt>
    <dgm:pt modelId="{45DEBB90-F4F6-42EE-8686-96F8CA18A58F}" type="parTrans" cxnId="{E1E58787-A7E3-4A48-A8B4-C2007B57BBF7}">
      <dgm:prSet/>
      <dgm:spPr/>
      <dgm:t>
        <a:bodyPr/>
        <a:lstStyle/>
        <a:p>
          <a:endParaRPr lang="tr-TR"/>
        </a:p>
      </dgm:t>
    </dgm:pt>
    <dgm:pt modelId="{7AE73B10-E297-444A-AFE8-DB107716EB8B}" type="sibTrans" cxnId="{E1E58787-A7E3-4A48-A8B4-C2007B57BBF7}">
      <dgm:prSet/>
      <dgm:spPr/>
      <dgm:t>
        <a:bodyPr/>
        <a:lstStyle/>
        <a:p>
          <a:endParaRPr lang="tr-TR"/>
        </a:p>
      </dgm:t>
    </dgm:pt>
    <dgm:pt modelId="{D6F226AC-3DA2-4882-88AF-D6B9C4A1BB85}">
      <dgm:prSet custT="1"/>
      <dgm:spPr/>
      <dgm:t>
        <a:bodyPr/>
        <a:lstStyle/>
        <a:p>
          <a:r>
            <a:rPr lang="tr-TR" sz="1800" dirty="0"/>
            <a:t>**çoğu insan, bitki ve hayvanlarda hastalık etmenidir</a:t>
          </a:r>
        </a:p>
      </dgm:t>
    </dgm:pt>
    <dgm:pt modelId="{C9290C27-A2DD-4832-AB23-6D86BB3E227F}" type="parTrans" cxnId="{4E9C95BF-FE96-46FC-B898-7F16FC559732}">
      <dgm:prSet/>
      <dgm:spPr/>
      <dgm:t>
        <a:bodyPr/>
        <a:lstStyle/>
        <a:p>
          <a:endParaRPr lang="tr-TR"/>
        </a:p>
      </dgm:t>
    </dgm:pt>
    <dgm:pt modelId="{DE491470-E217-4B04-B9B6-F1B23509573E}" type="sibTrans" cxnId="{4E9C95BF-FE96-46FC-B898-7F16FC559732}">
      <dgm:prSet/>
      <dgm:spPr/>
      <dgm:t>
        <a:bodyPr/>
        <a:lstStyle/>
        <a:p>
          <a:endParaRPr lang="tr-TR"/>
        </a:p>
      </dgm:t>
    </dgm:pt>
    <dgm:pt modelId="{23F72568-F1D9-4CAF-B265-F20309158C0B}">
      <dgm:prSet custT="1"/>
      <dgm:spPr/>
      <dgm:t>
        <a:bodyPr/>
        <a:lstStyle/>
        <a:p>
          <a:r>
            <a:rPr lang="tr-TR" sz="1800" dirty="0"/>
            <a:t>Endüstriyel önemde olan </a:t>
          </a:r>
          <a:r>
            <a:rPr lang="tr-TR" sz="1800" dirty="0" err="1"/>
            <a:t>suşlar</a:t>
          </a:r>
          <a:r>
            <a:rPr lang="tr-TR" sz="1800" dirty="0"/>
            <a:t> mevcuttur, en iyi bilinen </a:t>
          </a:r>
          <a:r>
            <a:rPr lang="tr-TR" sz="1800" i="1" dirty="0"/>
            <a:t>E. </a:t>
          </a:r>
          <a:r>
            <a:rPr lang="tr-TR" sz="1800" i="1" dirty="0" err="1"/>
            <a:t>coli</a:t>
          </a:r>
          <a:r>
            <a:rPr lang="tr-TR" sz="1800" dirty="0" err="1"/>
            <a:t>’dir</a:t>
          </a:r>
          <a:r>
            <a:rPr lang="tr-TR" sz="1800" dirty="0"/>
            <a:t> </a:t>
          </a:r>
        </a:p>
      </dgm:t>
    </dgm:pt>
    <dgm:pt modelId="{64CC93CF-2627-407D-959F-41E97F95E435}" type="parTrans" cxnId="{DB15661D-D913-469A-A7CF-2251744A180F}">
      <dgm:prSet/>
      <dgm:spPr/>
      <dgm:t>
        <a:bodyPr/>
        <a:lstStyle/>
        <a:p>
          <a:endParaRPr lang="tr-TR"/>
        </a:p>
      </dgm:t>
    </dgm:pt>
    <dgm:pt modelId="{DF575A1F-CA27-454F-8DA1-C8D6C2CB1416}" type="sibTrans" cxnId="{DB15661D-D913-469A-A7CF-2251744A180F}">
      <dgm:prSet/>
      <dgm:spPr/>
      <dgm:t>
        <a:bodyPr/>
        <a:lstStyle/>
        <a:p>
          <a:endParaRPr lang="tr-TR"/>
        </a:p>
      </dgm:t>
    </dgm:pt>
    <dgm:pt modelId="{0F3C59E2-529C-4136-9AFB-AECE3D40AF48}" type="pres">
      <dgm:prSet presAssocID="{6954C4B6-7AB2-498A-8410-FAF3DA568686}" presName="diagram" presStyleCnt="0">
        <dgm:presLayoutVars>
          <dgm:chPref val="1"/>
          <dgm:dir/>
          <dgm:animOne val="branch"/>
          <dgm:animLvl val="lvl"/>
          <dgm:resizeHandles/>
        </dgm:presLayoutVars>
      </dgm:prSet>
      <dgm:spPr/>
    </dgm:pt>
    <dgm:pt modelId="{EC514D77-4646-4C13-8401-C9020A2CB13D}" type="pres">
      <dgm:prSet presAssocID="{8D114BB2-1BB0-4177-8B14-893A9FFE49D0}" presName="root" presStyleCnt="0"/>
      <dgm:spPr/>
    </dgm:pt>
    <dgm:pt modelId="{5E3D2FA1-6DEF-4699-A163-5E8C38C52DE5}" type="pres">
      <dgm:prSet presAssocID="{8D114BB2-1BB0-4177-8B14-893A9FFE49D0}" presName="rootComposite" presStyleCnt="0"/>
      <dgm:spPr/>
    </dgm:pt>
    <dgm:pt modelId="{47458877-8DAF-434E-B437-033879D9AA86}" type="pres">
      <dgm:prSet presAssocID="{8D114BB2-1BB0-4177-8B14-893A9FFE49D0}" presName="rootText" presStyleLbl="node1" presStyleIdx="0" presStyleCnt="5" custScaleX="131603" custScaleY="307681"/>
      <dgm:spPr/>
    </dgm:pt>
    <dgm:pt modelId="{710F8E59-A285-4CAF-8515-B0B1F1136FE1}" type="pres">
      <dgm:prSet presAssocID="{8D114BB2-1BB0-4177-8B14-893A9FFE49D0}" presName="rootConnector" presStyleLbl="node1" presStyleIdx="0" presStyleCnt="5"/>
      <dgm:spPr/>
    </dgm:pt>
    <dgm:pt modelId="{D8CA08C9-9C19-463D-A4DF-169F01616D2C}" type="pres">
      <dgm:prSet presAssocID="{8D114BB2-1BB0-4177-8B14-893A9FFE49D0}" presName="childShape" presStyleCnt="0"/>
      <dgm:spPr/>
    </dgm:pt>
    <dgm:pt modelId="{3268DAC6-DDC3-47E6-A6CB-5AE2C46645E2}" type="pres">
      <dgm:prSet presAssocID="{13EE0D40-2BAC-4C7D-89A3-43709C8C16B9}" presName="root" presStyleCnt="0"/>
      <dgm:spPr/>
    </dgm:pt>
    <dgm:pt modelId="{02A65CE1-1CA1-48AA-A27F-09BC11BCEC66}" type="pres">
      <dgm:prSet presAssocID="{13EE0D40-2BAC-4C7D-89A3-43709C8C16B9}" presName="rootComposite" presStyleCnt="0"/>
      <dgm:spPr/>
    </dgm:pt>
    <dgm:pt modelId="{3785979C-BA2B-4840-AE34-7CDAA34D139A}" type="pres">
      <dgm:prSet presAssocID="{13EE0D40-2BAC-4C7D-89A3-43709C8C16B9}" presName="rootText" presStyleLbl="node1" presStyleIdx="1" presStyleCnt="5" custScaleX="115147" custScaleY="306294"/>
      <dgm:spPr/>
    </dgm:pt>
    <dgm:pt modelId="{ADDFC104-43D8-4560-96E0-5534CDE75EF1}" type="pres">
      <dgm:prSet presAssocID="{13EE0D40-2BAC-4C7D-89A3-43709C8C16B9}" presName="rootConnector" presStyleLbl="node1" presStyleIdx="1" presStyleCnt="5"/>
      <dgm:spPr/>
    </dgm:pt>
    <dgm:pt modelId="{62D67F3E-B641-47AD-B61F-FD1A77995231}" type="pres">
      <dgm:prSet presAssocID="{13EE0D40-2BAC-4C7D-89A3-43709C8C16B9}" presName="childShape" presStyleCnt="0"/>
      <dgm:spPr/>
    </dgm:pt>
    <dgm:pt modelId="{0EF1E08D-650F-4F55-9F14-3518DD6DDF7C}" type="pres">
      <dgm:prSet presAssocID="{FAA99A94-CE9C-4461-9EED-028D6047ADEB}" presName="root" presStyleCnt="0"/>
      <dgm:spPr/>
    </dgm:pt>
    <dgm:pt modelId="{7082661D-02C5-4147-989E-27B520594C20}" type="pres">
      <dgm:prSet presAssocID="{FAA99A94-CE9C-4461-9EED-028D6047ADEB}" presName="rootComposite" presStyleCnt="0"/>
      <dgm:spPr/>
    </dgm:pt>
    <dgm:pt modelId="{BCD87EDF-4128-4E5A-99FE-BDF409189251}" type="pres">
      <dgm:prSet presAssocID="{FAA99A94-CE9C-4461-9EED-028D6047ADEB}" presName="rootText" presStyleLbl="node1" presStyleIdx="2" presStyleCnt="5" custScaleX="114686" custScaleY="238563"/>
      <dgm:spPr/>
    </dgm:pt>
    <dgm:pt modelId="{09C79482-02C1-4273-92C5-27AF51193C63}" type="pres">
      <dgm:prSet presAssocID="{FAA99A94-CE9C-4461-9EED-028D6047ADEB}" presName="rootConnector" presStyleLbl="node1" presStyleIdx="2" presStyleCnt="5"/>
      <dgm:spPr/>
    </dgm:pt>
    <dgm:pt modelId="{A81D8BAA-5FB0-4C51-AA64-899E0AB4341B}" type="pres">
      <dgm:prSet presAssocID="{FAA99A94-CE9C-4461-9EED-028D6047ADEB}" presName="childShape" presStyleCnt="0"/>
      <dgm:spPr/>
    </dgm:pt>
    <dgm:pt modelId="{85C57C51-3260-4B56-A26B-F61917B3101D}" type="pres">
      <dgm:prSet presAssocID="{D6F226AC-3DA2-4882-88AF-D6B9C4A1BB85}" presName="root" presStyleCnt="0"/>
      <dgm:spPr/>
    </dgm:pt>
    <dgm:pt modelId="{37484325-96F8-4A70-AB57-D4A5CEA038FE}" type="pres">
      <dgm:prSet presAssocID="{D6F226AC-3DA2-4882-88AF-D6B9C4A1BB85}" presName="rootComposite" presStyleCnt="0"/>
      <dgm:spPr/>
    </dgm:pt>
    <dgm:pt modelId="{131D6E3B-39BC-46C6-9905-80FFB213C27F}" type="pres">
      <dgm:prSet presAssocID="{D6F226AC-3DA2-4882-88AF-D6B9C4A1BB85}" presName="rootText" presStyleLbl="node1" presStyleIdx="3" presStyleCnt="5" custScaleX="128504" custScaleY="245978"/>
      <dgm:spPr/>
    </dgm:pt>
    <dgm:pt modelId="{4C315E25-7F53-4A7F-BE7F-685D2C91F143}" type="pres">
      <dgm:prSet presAssocID="{D6F226AC-3DA2-4882-88AF-D6B9C4A1BB85}" presName="rootConnector" presStyleLbl="node1" presStyleIdx="3" presStyleCnt="5"/>
      <dgm:spPr/>
    </dgm:pt>
    <dgm:pt modelId="{A8F3661F-1783-4C27-A8B5-14DEA3E16FCA}" type="pres">
      <dgm:prSet presAssocID="{D6F226AC-3DA2-4882-88AF-D6B9C4A1BB85}" presName="childShape" presStyleCnt="0"/>
      <dgm:spPr/>
    </dgm:pt>
    <dgm:pt modelId="{E11794CF-A9E8-436B-AC8E-9BEFA988232F}" type="pres">
      <dgm:prSet presAssocID="{23F72568-F1D9-4CAF-B265-F20309158C0B}" presName="root" presStyleCnt="0"/>
      <dgm:spPr/>
    </dgm:pt>
    <dgm:pt modelId="{459562D6-A0E0-46A3-A1ED-059FCDE277CE}" type="pres">
      <dgm:prSet presAssocID="{23F72568-F1D9-4CAF-B265-F20309158C0B}" presName="rootComposite" presStyleCnt="0"/>
      <dgm:spPr/>
    </dgm:pt>
    <dgm:pt modelId="{FEDC2D89-F669-4C89-AC66-18FAF473BA4F}" type="pres">
      <dgm:prSet presAssocID="{23F72568-F1D9-4CAF-B265-F20309158C0B}" presName="rootText" presStyleLbl="node1" presStyleIdx="4" presStyleCnt="5" custScaleX="117044" custScaleY="207923"/>
      <dgm:spPr/>
    </dgm:pt>
    <dgm:pt modelId="{355BE4C5-6E12-4EE2-B20B-EF1FE1A56F32}" type="pres">
      <dgm:prSet presAssocID="{23F72568-F1D9-4CAF-B265-F20309158C0B}" presName="rootConnector" presStyleLbl="node1" presStyleIdx="4" presStyleCnt="5"/>
      <dgm:spPr/>
    </dgm:pt>
    <dgm:pt modelId="{3A5F74CF-D955-43E0-874B-8045661E7678}" type="pres">
      <dgm:prSet presAssocID="{23F72568-F1D9-4CAF-B265-F20309158C0B}" presName="childShape" presStyleCnt="0"/>
      <dgm:spPr/>
    </dgm:pt>
  </dgm:ptLst>
  <dgm:cxnLst>
    <dgm:cxn modelId="{40719F18-78EB-4556-BB7B-3E75F0BF217E}" type="presOf" srcId="{8D114BB2-1BB0-4177-8B14-893A9FFE49D0}" destId="{47458877-8DAF-434E-B437-033879D9AA86}" srcOrd="0" destOrd="0" presId="urn:microsoft.com/office/officeart/2005/8/layout/hierarchy3"/>
    <dgm:cxn modelId="{DB15661D-D913-469A-A7CF-2251744A180F}" srcId="{6954C4B6-7AB2-498A-8410-FAF3DA568686}" destId="{23F72568-F1D9-4CAF-B265-F20309158C0B}" srcOrd="4" destOrd="0" parTransId="{64CC93CF-2627-407D-959F-41E97F95E435}" sibTransId="{DF575A1F-CA27-454F-8DA1-C8D6C2CB1416}"/>
    <dgm:cxn modelId="{359C4035-1F18-4B0A-8ECF-6AAF377A17F0}" type="presOf" srcId="{23F72568-F1D9-4CAF-B265-F20309158C0B}" destId="{FEDC2D89-F669-4C89-AC66-18FAF473BA4F}" srcOrd="0" destOrd="0" presId="urn:microsoft.com/office/officeart/2005/8/layout/hierarchy3"/>
    <dgm:cxn modelId="{73BCB349-E95F-432E-8C34-4A618DB0C1C5}" type="presOf" srcId="{6954C4B6-7AB2-498A-8410-FAF3DA568686}" destId="{0F3C59E2-529C-4136-9AFB-AECE3D40AF48}" srcOrd="0" destOrd="0" presId="urn:microsoft.com/office/officeart/2005/8/layout/hierarchy3"/>
    <dgm:cxn modelId="{0ED2F880-330D-4AF9-83A8-114DF950AA0B}" type="presOf" srcId="{FAA99A94-CE9C-4461-9EED-028D6047ADEB}" destId="{BCD87EDF-4128-4E5A-99FE-BDF409189251}" srcOrd="0" destOrd="0" presId="urn:microsoft.com/office/officeart/2005/8/layout/hierarchy3"/>
    <dgm:cxn modelId="{E1E58787-A7E3-4A48-A8B4-C2007B57BBF7}" srcId="{6954C4B6-7AB2-498A-8410-FAF3DA568686}" destId="{FAA99A94-CE9C-4461-9EED-028D6047ADEB}" srcOrd="2" destOrd="0" parTransId="{45DEBB90-F4F6-42EE-8686-96F8CA18A58F}" sibTransId="{7AE73B10-E297-444A-AFE8-DB107716EB8B}"/>
    <dgm:cxn modelId="{430C8E87-D0A1-44E6-9F52-4799415C4363}" type="presOf" srcId="{23F72568-F1D9-4CAF-B265-F20309158C0B}" destId="{355BE4C5-6E12-4EE2-B20B-EF1FE1A56F32}" srcOrd="1" destOrd="0" presId="urn:microsoft.com/office/officeart/2005/8/layout/hierarchy3"/>
    <dgm:cxn modelId="{3D10A092-1CE6-4D1B-BA92-7EFC0B9B0559}" srcId="{6954C4B6-7AB2-498A-8410-FAF3DA568686}" destId="{8D114BB2-1BB0-4177-8B14-893A9FFE49D0}" srcOrd="0" destOrd="0" parTransId="{83ADAB78-9249-48E0-B551-2232B0416056}" sibTransId="{533E058D-3081-4681-8869-08CCA1BE748A}"/>
    <dgm:cxn modelId="{6359F09D-678B-4A95-BFD8-8D69E8242B6D}" type="presOf" srcId="{FAA99A94-CE9C-4461-9EED-028D6047ADEB}" destId="{09C79482-02C1-4273-92C5-27AF51193C63}" srcOrd="1" destOrd="0" presId="urn:microsoft.com/office/officeart/2005/8/layout/hierarchy3"/>
    <dgm:cxn modelId="{E3EF8EA1-27CE-4004-AFC1-2DDE1AF3C43E}" type="presOf" srcId="{D6F226AC-3DA2-4882-88AF-D6B9C4A1BB85}" destId="{4C315E25-7F53-4A7F-BE7F-685D2C91F143}" srcOrd="1" destOrd="0" presId="urn:microsoft.com/office/officeart/2005/8/layout/hierarchy3"/>
    <dgm:cxn modelId="{7FD606AC-DEFE-4F56-9693-B5590FB741DD}" srcId="{6954C4B6-7AB2-498A-8410-FAF3DA568686}" destId="{13EE0D40-2BAC-4C7D-89A3-43709C8C16B9}" srcOrd="1" destOrd="0" parTransId="{9DFEB3EB-9712-4DB3-8D46-FED07948376B}" sibTransId="{AAC15AF5-79FA-4E64-BBC5-C7B75E93404F}"/>
    <dgm:cxn modelId="{3E6C96B0-835E-4A56-9A81-55DA4CA0524D}" type="presOf" srcId="{13EE0D40-2BAC-4C7D-89A3-43709C8C16B9}" destId="{3785979C-BA2B-4840-AE34-7CDAA34D139A}" srcOrd="0" destOrd="0" presId="urn:microsoft.com/office/officeart/2005/8/layout/hierarchy3"/>
    <dgm:cxn modelId="{4E9C95BF-FE96-46FC-B898-7F16FC559732}" srcId="{6954C4B6-7AB2-498A-8410-FAF3DA568686}" destId="{D6F226AC-3DA2-4882-88AF-D6B9C4A1BB85}" srcOrd="3" destOrd="0" parTransId="{C9290C27-A2DD-4832-AB23-6D86BB3E227F}" sibTransId="{DE491470-E217-4B04-B9B6-F1B23509573E}"/>
    <dgm:cxn modelId="{11993CCD-8344-4844-8FEA-98A3D6D75CFD}" type="presOf" srcId="{8D114BB2-1BB0-4177-8B14-893A9FFE49D0}" destId="{710F8E59-A285-4CAF-8515-B0B1F1136FE1}" srcOrd="1" destOrd="0" presId="urn:microsoft.com/office/officeart/2005/8/layout/hierarchy3"/>
    <dgm:cxn modelId="{D6F636E4-23D7-45C8-B6F5-87CBD3AC0284}" type="presOf" srcId="{13EE0D40-2BAC-4C7D-89A3-43709C8C16B9}" destId="{ADDFC104-43D8-4560-96E0-5534CDE75EF1}" srcOrd="1" destOrd="0" presId="urn:microsoft.com/office/officeart/2005/8/layout/hierarchy3"/>
    <dgm:cxn modelId="{1E10B3EE-6B37-4644-B879-A5FBAB6CAA71}" type="presOf" srcId="{D6F226AC-3DA2-4882-88AF-D6B9C4A1BB85}" destId="{131D6E3B-39BC-46C6-9905-80FFB213C27F}" srcOrd="0" destOrd="0" presId="urn:microsoft.com/office/officeart/2005/8/layout/hierarchy3"/>
    <dgm:cxn modelId="{A39023A1-5086-438F-B79C-C0FF0B1FC460}" type="presParOf" srcId="{0F3C59E2-529C-4136-9AFB-AECE3D40AF48}" destId="{EC514D77-4646-4C13-8401-C9020A2CB13D}" srcOrd="0" destOrd="0" presId="urn:microsoft.com/office/officeart/2005/8/layout/hierarchy3"/>
    <dgm:cxn modelId="{6A3779EA-3769-4237-9446-0581AD3CFAB5}" type="presParOf" srcId="{EC514D77-4646-4C13-8401-C9020A2CB13D}" destId="{5E3D2FA1-6DEF-4699-A163-5E8C38C52DE5}" srcOrd="0" destOrd="0" presId="urn:microsoft.com/office/officeart/2005/8/layout/hierarchy3"/>
    <dgm:cxn modelId="{3B02792F-A748-4EDF-B426-BB64CF415F9B}" type="presParOf" srcId="{5E3D2FA1-6DEF-4699-A163-5E8C38C52DE5}" destId="{47458877-8DAF-434E-B437-033879D9AA86}" srcOrd="0" destOrd="0" presId="urn:microsoft.com/office/officeart/2005/8/layout/hierarchy3"/>
    <dgm:cxn modelId="{83B37105-5ED3-47B6-B522-2298EB77C0E2}" type="presParOf" srcId="{5E3D2FA1-6DEF-4699-A163-5E8C38C52DE5}" destId="{710F8E59-A285-4CAF-8515-B0B1F1136FE1}" srcOrd="1" destOrd="0" presId="urn:microsoft.com/office/officeart/2005/8/layout/hierarchy3"/>
    <dgm:cxn modelId="{D7F26BF9-73F4-4156-9E95-8642EF5281B1}" type="presParOf" srcId="{EC514D77-4646-4C13-8401-C9020A2CB13D}" destId="{D8CA08C9-9C19-463D-A4DF-169F01616D2C}" srcOrd="1" destOrd="0" presId="urn:microsoft.com/office/officeart/2005/8/layout/hierarchy3"/>
    <dgm:cxn modelId="{75F53392-D969-463E-9F48-C4A13CB9F72F}" type="presParOf" srcId="{0F3C59E2-529C-4136-9AFB-AECE3D40AF48}" destId="{3268DAC6-DDC3-47E6-A6CB-5AE2C46645E2}" srcOrd="1" destOrd="0" presId="urn:microsoft.com/office/officeart/2005/8/layout/hierarchy3"/>
    <dgm:cxn modelId="{069D78DE-E42F-49A8-998F-3EF1C6F5C304}" type="presParOf" srcId="{3268DAC6-DDC3-47E6-A6CB-5AE2C46645E2}" destId="{02A65CE1-1CA1-48AA-A27F-09BC11BCEC66}" srcOrd="0" destOrd="0" presId="urn:microsoft.com/office/officeart/2005/8/layout/hierarchy3"/>
    <dgm:cxn modelId="{96FA3F3B-DFF3-4985-AABD-2E15B522D778}" type="presParOf" srcId="{02A65CE1-1CA1-48AA-A27F-09BC11BCEC66}" destId="{3785979C-BA2B-4840-AE34-7CDAA34D139A}" srcOrd="0" destOrd="0" presId="urn:microsoft.com/office/officeart/2005/8/layout/hierarchy3"/>
    <dgm:cxn modelId="{4570BB50-A9AF-46C5-A56C-9173C60D8F05}" type="presParOf" srcId="{02A65CE1-1CA1-48AA-A27F-09BC11BCEC66}" destId="{ADDFC104-43D8-4560-96E0-5534CDE75EF1}" srcOrd="1" destOrd="0" presId="urn:microsoft.com/office/officeart/2005/8/layout/hierarchy3"/>
    <dgm:cxn modelId="{69136331-0632-462C-B941-E0E20C0B6613}" type="presParOf" srcId="{3268DAC6-DDC3-47E6-A6CB-5AE2C46645E2}" destId="{62D67F3E-B641-47AD-B61F-FD1A77995231}" srcOrd="1" destOrd="0" presId="urn:microsoft.com/office/officeart/2005/8/layout/hierarchy3"/>
    <dgm:cxn modelId="{635A7E75-EE56-4F5D-A5B3-B48640A0B0CF}" type="presParOf" srcId="{0F3C59E2-529C-4136-9AFB-AECE3D40AF48}" destId="{0EF1E08D-650F-4F55-9F14-3518DD6DDF7C}" srcOrd="2" destOrd="0" presId="urn:microsoft.com/office/officeart/2005/8/layout/hierarchy3"/>
    <dgm:cxn modelId="{AD74B55A-1F58-4F9D-8CE7-3C15FB205D34}" type="presParOf" srcId="{0EF1E08D-650F-4F55-9F14-3518DD6DDF7C}" destId="{7082661D-02C5-4147-989E-27B520594C20}" srcOrd="0" destOrd="0" presId="urn:microsoft.com/office/officeart/2005/8/layout/hierarchy3"/>
    <dgm:cxn modelId="{A5D87479-1DCB-41C5-8006-7FE0654BCC85}" type="presParOf" srcId="{7082661D-02C5-4147-989E-27B520594C20}" destId="{BCD87EDF-4128-4E5A-99FE-BDF409189251}" srcOrd="0" destOrd="0" presId="urn:microsoft.com/office/officeart/2005/8/layout/hierarchy3"/>
    <dgm:cxn modelId="{4AF17F83-A052-4F59-9FE0-7603DDC46CAB}" type="presParOf" srcId="{7082661D-02C5-4147-989E-27B520594C20}" destId="{09C79482-02C1-4273-92C5-27AF51193C63}" srcOrd="1" destOrd="0" presId="urn:microsoft.com/office/officeart/2005/8/layout/hierarchy3"/>
    <dgm:cxn modelId="{55C6C9E1-85BD-4BF0-93ED-5B9397C5C782}" type="presParOf" srcId="{0EF1E08D-650F-4F55-9F14-3518DD6DDF7C}" destId="{A81D8BAA-5FB0-4C51-AA64-899E0AB4341B}" srcOrd="1" destOrd="0" presId="urn:microsoft.com/office/officeart/2005/8/layout/hierarchy3"/>
    <dgm:cxn modelId="{D5E1C7BC-0520-4663-9B42-63820FD789AB}" type="presParOf" srcId="{0F3C59E2-529C-4136-9AFB-AECE3D40AF48}" destId="{85C57C51-3260-4B56-A26B-F61917B3101D}" srcOrd="3" destOrd="0" presId="urn:microsoft.com/office/officeart/2005/8/layout/hierarchy3"/>
    <dgm:cxn modelId="{2298EA05-DDAE-49AB-BB09-05F1594D868F}" type="presParOf" srcId="{85C57C51-3260-4B56-A26B-F61917B3101D}" destId="{37484325-96F8-4A70-AB57-D4A5CEA038FE}" srcOrd="0" destOrd="0" presId="urn:microsoft.com/office/officeart/2005/8/layout/hierarchy3"/>
    <dgm:cxn modelId="{D0FAA1E4-857E-4DE7-A027-F2ADF6D29F18}" type="presParOf" srcId="{37484325-96F8-4A70-AB57-D4A5CEA038FE}" destId="{131D6E3B-39BC-46C6-9905-80FFB213C27F}" srcOrd="0" destOrd="0" presId="urn:microsoft.com/office/officeart/2005/8/layout/hierarchy3"/>
    <dgm:cxn modelId="{361533D5-9747-4DBD-AFF1-87CFBF2D6E8B}" type="presParOf" srcId="{37484325-96F8-4A70-AB57-D4A5CEA038FE}" destId="{4C315E25-7F53-4A7F-BE7F-685D2C91F143}" srcOrd="1" destOrd="0" presId="urn:microsoft.com/office/officeart/2005/8/layout/hierarchy3"/>
    <dgm:cxn modelId="{2DBDAF1D-A893-4879-8FEE-882F8ED09265}" type="presParOf" srcId="{85C57C51-3260-4B56-A26B-F61917B3101D}" destId="{A8F3661F-1783-4C27-A8B5-14DEA3E16FCA}" srcOrd="1" destOrd="0" presId="urn:microsoft.com/office/officeart/2005/8/layout/hierarchy3"/>
    <dgm:cxn modelId="{DBAC70CB-694E-4E80-96A7-22D07FFEDC53}" type="presParOf" srcId="{0F3C59E2-529C-4136-9AFB-AECE3D40AF48}" destId="{E11794CF-A9E8-436B-AC8E-9BEFA988232F}" srcOrd="4" destOrd="0" presId="urn:microsoft.com/office/officeart/2005/8/layout/hierarchy3"/>
    <dgm:cxn modelId="{1D4EA3AE-0B0C-4A26-84EC-BEFD8A5794C5}" type="presParOf" srcId="{E11794CF-A9E8-436B-AC8E-9BEFA988232F}" destId="{459562D6-A0E0-46A3-A1ED-059FCDE277CE}" srcOrd="0" destOrd="0" presId="urn:microsoft.com/office/officeart/2005/8/layout/hierarchy3"/>
    <dgm:cxn modelId="{CE4F7A00-CA14-43F2-B427-9742CECE4ADD}" type="presParOf" srcId="{459562D6-A0E0-46A3-A1ED-059FCDE277CE}" destId="{FEDC2D89-F669-4C89-AC66-18FAF473BA4F}" srcOrd="0" destOrd="0" presId="urn:microsoft.com/office/officeart/2005/8/layout/hierarchy3"/>
    <dgm:cxn modelId="{A0F7E558-0ADF-4C94-A113-979C7AB621B5}" type="presParOf" srcId="{459562D6-A0E0-46A3-A1ED-059FCDE277CE}" destId="{355BE4C5-6E12-4EE2-B20B-EF1FE1A56F32}" srcOrd="1" destOrd="0" presId="urn:microsoft.com/office/officeart/2005/8/layout/hierarchy3"/>
    <dgm:cxn modelId="{785B49A2-D0FD-4649-B891-0CE45244F636}" type="presParOf" srcId="{E11794CF-A9E8-436B-AC8E-9BEFA988232F}" destId="{3A5F74CF-D955-43E0-874B-8045661E767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6AD356-0B19-4CC8-8D2A-915677174C42}" type="doc">
      <dgm:prSet loTypeId="urn:microsoft.com/office/officeart/2005/8/layout/lProcess3" loCatId="process" qsTypeId="urn:microsoft.com/office/officeart/2005/8/quickstyle/3d1" qsCatId="3D" csTypeId="urn:microsoft.com/office/officeart/2005/8/colors/accent0_1" csCatId="mainScheme"/>
      <dgm:spPr/>
      <dgm:t>
        <a:bodyPr/>
        <a:lstStyle/>
        <a:p>
          <a:endParaRPr lang="tr-TR"/>
        </a:p>
      </dgm:t>
    </dgm:pt>
    <dgm:pt modelId="{476A97FC-B799-4428-AB24-59BF255BCCB7}">
      <dgm:prSet/>
      <dgm:spPr/>
      <dgm:t>
        <a:bodyPr/>
        <a:lstStyle/>
        <a:p>
          <a:r>
            <a:rPr lang="tr-TR" i="1"/>
            <a:t>E. coli </a:t>
          </a:r>
          <a:r>
            <a:rPr lang="tr-TR"/>
            <a:t>O157:H7 1982'de ABD'de bir kanlı ishal salgınında ilk defa tanımlanmıştır. </a:t>
          </a:r>
        </a:p>
      </dgm:t>
    </dgm:pt>
    <dgm:pt modelId="{78B59FD1-F62A-49C3-B568-C0FDE3A13B74}" type="parTrans" cxnId="{24F7BB24-4408-4940-BD86-E006F4BC2511}">
      <dgm:prSet/>
      <dgm:spPr/>
      <dgm:t>
        <a:bodyPr/>
        <a:lstStyle/>
        <a:p>
          <a:endParaRPr lang="tr-TR"/>
        </a:p>
      </dgm:t>
    </dgm:pt>
    <dgm:pt modelId="{C59808B5-1BDA-4CC5-80E2-81ADE5513B8C}" type="sibTrans" cxnId="{24F7BB24-4408-4940-BD86-E006F4BC2511}">
      <dgm:prSet/>
      <dgm:spPr/>
      <dgm:t>
        <a:bodyPr/>
        <a:lstStyle/>
        <a:p>
          <a:endParaRPr lang="tr-TR"/>
        </a:p>
      </dgm:t>
    </dgm:pt>
    <dgm:pt modelId="{91113970-57D2-46D7-AEFF-329B296EDC17}">
      <dgm:prSet/>
      <dgm:spPr/>
      <dgm:t>
        <a:bodyPr/>
        <a:lstStyle/>
        <a:p>
          <a:r>
            <a:rPr lang="tr-TR"/>
            <a:t>1996-97'da İskoçya'da bu bakteri yüzünden 21 kişi hayatlarını kaybetmişlerdir. </a:t>
          </a:r>
        </a:p>
      </dgm:t>
    </dgm:pt>
    <dgm:pt modelId="{11179F45-19D5-4300-B0C7-E37431B7B2BD}" type="parTrans" cxnId="{217C9D0B-3824-44AE-998E-44708D1F3D53}">
      <dgm:prSet/>
      <dgm:spPr/>
      <dgm:t>
        <a:bodyPr/>
        <a:lstStyle/>
        <a:p>
          <a:endParaRPr lang="tr-TR"/>
        </a:p>
      </dgm:t>
    </dgm:pt>
    <dgm:pt modelId="{378B5F3D-5364-41FA-9553-DDF6D09A34C7}" type="sibTrans" cxnId="{217C9D0B-3824-44AE-998E-44708D1F3D53}">
      <dgm:prSet/>
      <dgm:spPr/>
      <dgm:t>
        <a:bodyPr/>
        <a:lstStyle/>
        <a:p>
          <a:endParaRPr lang="tr-TR"/>
        </a:p>
      </dgm:t>
    </dgm:pt>
    <dgm:pt modelId="{62C8FA9F-5D94-4515-AFF0-17A6A0EA3E82}">
      <dgm:prSet/>
      <dgm:spPr/>
      <dgm:t>
        <a:bodyPr/>
        <a:lstStyle/>
        <a:p>
          <a:r>
            <a:rPr lang="tr-TR"/>
            <a:t>Bu serotipli bakteri yüzünden ABD'de yılda ortalama 73,000 vaka, 60 dolayında ölüm meydana gelir.</a:t>
          </a:r>
        </a:p>
      </dgm:t>
    </dgm:pt>
    <dgm:pt modelId="{A6030CAF-DA49-4CD3-9C88-1556D42D7430}" type="parTrans" cxnId="{5B7317F0-A9CF-47E4-A366-B3A21106445A}">
      <dgm:prSet/>
      <dgm:spPr/>
      <dgm:t>
        <a:bodyPr/>
        <a:lstStyle/>
        <a:p>
          <a:endParaRPr lang="tr-TR"/>
        </a:p>
      </dgm:t>
    </dgm:pt>
    <dgm:pt modelId="{FA4CF8AF-29BE-40D4-8B13-3A14CA4AE72B}" type="sibTrans" cxnId="{5B7317F0-A9CF-47E4-A366-B3A21106445A}">
      <dgm:prSet/>
      <dgm:spPr/>
      <dgm:t>
        <a:bodyPr/>
        <a:lstStyle/>
        <a:p>
          <a:endParaRPr lang="tr-TR"/>
        </a:p>
      </dgm:t>
    </dgm:pt>
    <dgm:pt modelId="{981E8687-8E74-44F5-9301-BFADE01FF178}" type="pres">
      <dgm:prSet presAssocID="{F26AD356-0B19-4CC8-8D2A-915677174C42}" presName="Name0" presStyleCnt="0">
        <dgm:presLayoutVars>
          <dgm:chPref val="3"/>
          <dgm:dir/>
          <dgm:animLvl val="lvl"/>
          <dgm:resizeHandles/>
        </dgm:presLayoutVars>
      </dgm:prSet>
      <dgm:spPr/>
    </dgm:pt>
    <dgm:pt modelId="{BDCE2B2E-3214-473F-BC60-BE7074FF0166}" type="pres">
      <dgm:prSet presAssocID="{476A97FC-B799-4428-AB24-59BF255BCCB7}" presName="horFlow" presStyleCnt="0"/>
      <dgm:spPr/>
    </dgm:pt>
    <dgm:pt modelId="{8104BDCB-F8FC-4037-AF1A-7C8AE28AFD4E}" type="pres">
      <dgm:prSet presAssocID="{476A97FC-B799-4428-AB24-59BF255BCCB7}" presName="bigChev" presStyleLbl="node1" presStyleIdx="0" presStyleCnt="3"/>
      <dgm:spPr/>
    </dgm:pt>
    <dgm:pt modelId="{EC024D70-51C9-4710-BEC1-B397CD5A129B}" type="pres">
      <dgm:prSet presAssocID="{476A97FC-B799-4428-AB24-59BF255BCCB7}" presName="vSp" presStyleCnt="0"/>
      <dgm:spPr/>
    </dgm:pt>
    <dgm:pt modelId="{79D9B729-9E7E-4A49-907E-3F7290D42E00}" type="pres">
      <dgm:prSet presAssocID="{91113970-57D2-46D7-AEFF-329B296EDC17}" presName="horFlow" presStyleCnt="0"/>
      <dgm:spPr/>
    </dgm:pt>
    <dgm:pt modelId="{64A79982-393B-459D-BCE3-9C4AA273A23A}" type="pres">
      <dgm:prSet presAssocID="{91113970-57D2-46D7-AEFF-329B296EDC17}" presName="bigChev" presStyleLbl="node1" presStyleIdx="1" presStyleCnt="3"/>
      <dgm:spPr/>
    </dgm:pt>
    <dgm:pt modelId="{8F075674-3AD6-4207-A24A-CC1D69F18596}" type="pres">
      <dgm:prSet presAssocID="{91113970-57D2-46D7-AEFF-329B296EDC17}" presName="vSp" presStyleCnt="0"/>
      <dgm:spPr/>
    </dgm:pt>
    <dgm:pt modelId="{C8B032B9-9997-4498-BC1E-C31863E5955E}" type="pres">
      <dgm:prSet presAssocID="{62C8FA9F-5D94-4515-AFF0-17A6A0EA3E82}" presName="horFlow" presStyleCnt="0"/>
      <dgm:spPr/>
    </dgm:pt>
    <dgm:pt modelId="{EE026986-1BC9-486F-8ECC-21C667192779}" type="pres">
      <dgm:prSet presAssocID="{62C8FA9F-5D94-4515-AFF0-17A6A0EA3E82}" presName="bigChev" presStyleLbl="node1" presStyleIdx="2" presStyleCnt="3"/>
      <dgm:spPr/>
    </dgm:pt>
  </dgm:ptLst>
  <dgm:cxnLst>
    <dgm:cxn modelId="{C059D901-3902-46E6-B181-F9A44EBBEE3E}" type="presOf" srcId="{91113970-57D2-46D7-AEFF-329B296EDC17}" destId="{64A79982-393B-459D-BCE3-9C4AA273A23A}" srcOrd="0" destOrd="0" presId="urn:microsoft.com/office/officeart/2005/8/layout/lProcess3"/>
    <dgm:cxn modelId="{217C9D0B-3824-44AE-998E-44708D1F3D53}" srcId="{F26AD356-0B19-4CC8-8D2A-915677174C42}" destId="{91113970-57D2-46D7-AEFF-329B296EDC17}" srcOrd="1" destOrd="0" parTransId="{11179F45-19D5-4300-B0C7-E37431B7B2BD}" sibTransId="{378B5F3D-5364-41FA-9553-DDF6D09A34C7}"/>
    <dgm:cxn modelId="{E219680D-8B59-481D-ACB6-41C851BB0793}" type="presOf" srcId="{62C8FA9F-5D94-4515-AFF0-17A6A0EA3E82}" destId="{EE026986-1BC9-486F-8ECC-21C667192779}" srcOrd="0" destOrd="0" presId="urn:microsoft.com/office/officeart/2005/8/layout/lProcess3"/>
    <dgm:cxn modelId="{24F7BB24-4408-4940-BD86-E006F4BC2511}" srcId="{F26AD356-0B19-4CC8-8D2A-915677174C42}" destId="{476A97FC-B799-4428-AB24-59BF255BCCB7}" srcOrd="0" destOrd="0" parTransId="{78B59FD1-F62A-49C3-B568-C0FDE3A13B74}" sibTransId="{C59808B5-1BDA-4CC5-80E2-81ADE5513B8C}"/>
    <dgm:cxn modelId="{67F4F875-5ACC-4270-A9FC-0CB498660A29}" type="presOf" srcId="{F26AD356-0B19-4CC8-8D2A-915677174C42}" destId="{981E8687-8E74-44F5-9301-BFADE01FF178}" srcOrd="0" destOrd="0" presId="urn:microsoft.com/office/officeart/2005/8/layout/lProcess3"/>
    <dgm:cxn modelId="{FCE6E4A6-2AE1-4BB7-A9BA-3C5E2FE4B864}" type="presOf" srcId="{476A97FC-B799-4428-AB24-59BF255BCCB7}" destId="{8104BDCB-F8FC-4037-AF1A-7C8AE28AFD4E}" srcOrd="0" destOrd="0" presId="urn:microsoft.com/office/officeart/2005/8/layout/lProcess3"/>
    <dgm:cxn modelId="{5B7317F0-A9CF-47E4-A366-B3A21106445A}" srcId="{F26AD356-0B19-4CC8-8D2A-915677174C42}" destId="{62C8FA9F-5D94-4515-AFF0-17A6A0EA3E82}" srcOrd="2" destOrd="0" parTransId="{A6030CAF-DA49-4CD3-9C88-1556D42D7430}" sibTransId="{FA4CF8AF-29BE-40D4-8B13-3A14CA4AE72B}"/>
    <dgm:cxn modelId="{D3727EC7-8827-4C53-8F36-ED76FDC33411}" type="presParOf" srcId="{981E8687-8E74-44F5-9301-BFADE01FF178}" destId="{BDCE2B2E-3214-473F-BC60-BE7074FF0166}" srcOrd="0" destOrd="0" presId="urn:microsoft.com/office/officeart/2005/8/layout/lProcess3"/>
    <dgm:cxn modelId="{0E93B157-C4A2-4238-80AB-8196D6DC92BF}" type="presParOf" srcId="{BDCE2B2E-3214-473F-BC60-BE7074FF0166}" destId="{8104BDCB-F8FC-4037-AF1A-7C8AE28AFD4E}" srcOrd="0" destOrd="0" presId="urn:microsoft.com/office/officeart/2005/8/layout/lProcess3"/>
    <dgm:cxn modelId="{E9940927-8391-46E4-980F-4F6937FEA1A7}" type="presParOf" srcId="{981E8687-8E74-44F5-9301-BFADE01FF178}" destId="{EC024D70-51C9-4710-BEC1-B397CD5A129B}" srcOrd="1" destOrd="0" presId="urn:microsoft.com/office/officeart/2005/8/layout/lProcess3"/>
    <dgm:cxn modelId="{9CD1E54C-30D5-4848-9E8D-41E9B1B377A7}" type="presParOf" srcId="{981E8687-8E74-44F5-9301-BFADE01FF178}" destId="{79D9B729-9E7E-4A49-907E-3F7290D42E00}" srcOrd="2" destOrd="0" presId="urn:microsoft.com/office/officeart/2005/8/layout/lProcess3"/>
    <dgm:cxn modelId="{53E5F616-A08D-4877-8D7A-BDF78F099599}" type="presParOf" srcId="{79D9B729-9E7E-4A49-907E-3F7290D42E00}" destId="{64A79982-393B-459D-BCE3-9C4AA273A23A}" srcOrd="0" destOrd="0" presId="urn:microsoft.com/office/officeart/2005/8/layout/lProcess3"/>
    <dgm:cxn modelId="{B03653B1-109D-4983-8C30-9F562D963716}" type="presParOf" srcId="{981E8687-8E74-44F5-9301-BFADE01FF178}" destId="{8F075674-3AD6-4207-A24A-CC1D69F18596}" srcOrd="3" destOrd="0" presId="urn:microsoft.com/office/officeart/2005/8/layout/lProcess3"/>
    <dgm:cxn modelId="{EEA34DA8-1860-4DF2-8ECB-11AD5B4F5FEA}" type="presParOf" srcId="{981E8687-8E74-44F5-9301-BFADE01FF178}" destId="{C8B032B9-9997-4498-BC1E-C31863E5955E}" srcOrd="4" destOrd="0" presId="urn:microsoft.com/office/officeart/2005/8/layout/lProcess3"/>
    <dgm:cxn modelId="{AEC5AF65-9B2D-43DE-BE2A-72D3389E64FF}" type="presParOf" srcId="{C8B032B9-9997-4498-BC1E-C31863E5955E}" destId="{EE026986-1BC9-486F-8ECC-21C66719277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B580E1-07BA-43F7-83AB-1C4A849FC7BE}"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tr-TR"/>
        </a:p>
      </dgm:t>
    </dgm:pt>
    <dgm:pt modelId="{AC18C324-4FC3-48D1-97E9-ACF6D84E8D66}">
      <dgm:prSet/>
      <dgm:spPr/>
      <dgm:t>
        <a:bodyPr/>
        <a:lstStyle/>
        <a:p>
          <a:r>
            <a:rPr lang="tr-TR" dirty="0"/>
            <a:t>tifo, </a:t>
          </a:r>
          <a:r>
            <a:rPr lang="tr-TR" dirty="0" err="1"/>
            <a:t>paratifo</a:t>
          </a:r>
          <a:r>
            <a:rPr lang="tr-TR" dirty="0"/>
            <a:t> ve gıda zehirlenmesine yol açabilen, çubuk (basil), </a:t>
          </a:r>
        </a:p>
      </dgm:t>
    </dgm:pt>
    <dgm:pt modelId="{C4B7D698-0BC3-4204-901C-6BC0C4F4D44F}" type="parTrans" cxnId="{720FFE1B-A5E3-487F-8831-CC713A41900F}">
      <dgm:prSet/>
      <dgm:spPr/>
      <dgm:t>
        <a:bodyPr/>
        <a:lstStyle/>
        <a:p>
          <a:endParaRPr lang="tr-TR"/>
        </a:p>
      </dgm:t>
    </dgm:pt>
    <dgm:pt modelId="{94DAE784-CFAA-4994-99B0-65D6BDE4EF4D}" type="sibTrans" cxnId="{720FFE1B-A5E3-487F-8831-CC713A41900F}">
      <dgm:prSet/>
      <dgm:spPr/>
      <dgm:t>
        <a:bodyPr/>
        <a:lstStyle/>
        <a:p>
          <a:endParaRPr lang="tr-TR"/>
        </a:p>
      </dgm:t>
    </dgm:pt>
    <dgm:pt modelId="{3B1A7882-1545-4CB4-924E-6E45D57FF15D}">
      <dgm:prSet/>
      <dgm:spPr/>
      <dgm:t>
        <a:bodyPr/>
        <a:lstStyle/>
        <a:p>
          <a:r>
            <a:rPr lang="tr-TR" dirty="0"/>
            <a:t>Gram-negatif bir enterobakteri cinsidir.</a:t>
          </a:r>
        </a:p>
      </dgm:t>
    </dgm:pt>
    <dgm:pt modelId="{20346DDC-35EC-4512-B5D7-9E962C6316E8}" type="parTrans" cxnId="{8F517C63-B019-4037-8E2E-C5617399BC1D}">
      <dgm:prSet/>
      <dgm:spPr/>
      <dgm:t>
        <a:bodyPr/>
        <a:lstStyle/>
        <a:p>
          <a:endParaRPr lang="tr-TR"/>
        </a:p>
      </dgm:t>
    </dgm:pt>
    <dgm:pt modelId="{50426938-0045-48F3-9647-25C9EB4FB300}" type="sibTrans" cxnId="{8F517C63-B019-4037-8E2E-C5617399BC1D}">
      <dgm:prSet/>
      <dgm:spPr/>
      <dgm:t>
        <a:bodyPr/>
        <a:lstStyle/>
        <a:p>
          <a:endParaRPr lang="tr-TR"/>
        </a:p>
      </dgm:t>
    </dgm:pt>
    <dgm:pt modelId="{6C67D406-CC07-48FB-801A-A53A8C89147A}">
      <dgm:prSet/>
      <dgm:spPr/>
      <dgm:t>
        <a:bodyPr/>
        <a:lstStyle/>
        <a:p>
          <a:r>
            <a:rPr lang="tr-TR" dirty="0"/>
            <a:t>Salmonella türleri hareketlidir (motildir), hidrojen sülfür üretirler</a:t>
          </a:r>
        </a:p>
      </dgm:t>
    </dgm:pt>
    <dgm:pt modelId="{FF3AC29F-394A-445B-97BE-E6E5FCD55F5B}" type="parTrans" cxnId="{3B4F521A-3C5F-430B-BBD9-033B479CEA2E}">
      <dgm:prSet/>
      <dgm:spPr/>
      <dgm:t>
        <a:bodyPr/>
        <a:lstStyle/>
        <a:p>
          <a:endParaRPr lang="tr-TR"/>
        </a:p>
      </dgm:t>
    </dgm:pt>
    <dgm:pt modelId="{60C370D9-B77F-414A-9FCF-09CE7470F8FF}" type="sibTrans" cxnId="{3B4F521A-3C5F-430B-BBD9-033B479CEA2E}">
      <dgm:prSet/>
      <dgm:spPr/>
      <dgm:t>
        <a:bodyPr/>
        <a:lstStyle/>
        <a:p>
          <a:endParaRPr lang="tr-TR"/>
        </a:p>
      </dgm:t>
    </dgm:pt>
    <dgm:pt modelId="{20465E43-DFE5-49CC-A212-C981550A216C}">
      <dgm:prSet/>
      <dgm:spPr/>
      <dgm:t>
        <a:bodyPr/>
        <a:lstStyle/>
        <a:p>
          <a:r>
            <a:rPr lang="tr-TR" dirty="0"/>
            <a:t>gıda zehirlenmesi olan </a:t>
          </a:r>
          <a:r>
            <a:rPr lang="tr-TR" dirty="0" err="1"/>
            <a:t>Salmonellosis</a:t>
          </a:r>
          <a:r>
            <a:rPr lang="tr-TR" dirty="0"/>
            <a:t>, bir tür akut bağırsak enfeksiyonudur.</a:t>
          </a:r>
        </a:p>
      </dgm:t>
    </dgm:pt>
    <dgm:pt modelId="{057B45D7-0A3E-4BC9-9969-6FEAAC5DC43E}" type="parTrans" cxnId="{CF31E770-77FE-423D-B8FC-A3C36A3BEFEE}">
      <dgm:prSet/>
      <dgm:spPr/>
      <dgm:t>
        <a:bodyPr/>
        <a:lstStyle/>
        <a:p>
          <a:endParaRPr lang="tr-TR"/>
        </a:p>
      </dgm:t>
    </dgm:pt>
    <dgm:pt modelId="{A1BB0CA3-749B-4DB3-861F-04D034A633D3}" type="sibTrans" cxnId="{CF31E770-77FE-423D-B8FC-A3C36A3BEFEE}">
      <dgm:prSet/>
      <dgm:spPr/>
      <dgm:t>
        <a:bodyPr/>
        <a:lstStyle/>
        <a:p>
          <a:endParaRPr lang="tr-TR"/>
        </a:p>
      </dgm:t>
    </dgm:pt>
    <dgm:pt modelId="{C002E929-B033-48AD-9082-E04E07CE888A}" type="pres">
      <dgm:prSet presAssocID="{A9B580E1-07BA-43F7-83AB-1C4A849FC7BE}" presName="compositeShape" presStyleCnt="0">
        <dgm:presLayoutVars>
          <dgm:dir/>
          <dgm:resizeHandles/>
        </dgm:presLayoutVars>
      </dgm:prSet>
      <dgm:spPr/>
    </dgm:pt>
    <dgm:pt modelId="{FC58F9B3-9EFA-42DB-84F8-5BF95A842A4F}" type="pres">
      <dgm:prSet presAssocID="{A9B580E1-07BA-43F7-83AB-1C4A849FC7BE}" presName="pyramid" presStyleLbl="node1" presStyleIdx="0" presStyleCnt="1"/>
      <dgm:spPr/>
    </dgm:pt>
    <dgm:pt modelId="{517554B6-49DE-4A6E-B300-9501A007F190}" type="pres">
      <dgm:prSet presAssocID="{A9B580E1-07BA-43F7-83AB-1C4A849FC7BE}" presName="theList" presStyleCnt="0"/>
      <dgm:spPr/>
    </dgm:pt>
    <dgm:pt modelId="{3219B2AA-9A8A-45EE-9565-C10E6DFA6FD0}" type="pres">
      <dgm:prSet presAssocID="{AC18C324-4FC3-48D1-97E9-ACF6D84E8D66}" presName="aNode" presStyleLbl="fgAcc1" presStyleIdx="0" presStyleCnt="4">
        <dgm:presLayoutVars>
          <dgm:bulletEnabled val="1"/>
        </dgm:presLayoutVars>
      </dgm:prSet>
      <dgm:spPr/>
    </dgm:pt>
    <dgm:pt modelId="{C44F4D97-C252-483E-9D3D-973348D50BF8}" type="pres">
      <dgm:prSet presAssocID="{AC18C324-4FC3-48D1-97E9-ACF6D84E8D66}" presName="aSpace" presStyleCnt="0"/>
      <dgm:spPr/>
    </dgm:pt>
    <dgm:pt modelId="{67239832-AC4D-44D3-B6C2-48386AE1412A}" type="pres">
      <dgm:prSet presAssocID="{3B1A7882-1545-4CB4-924E-6E45D57FF15D}" presName="aNode" presStyleLbl="fgAcc1" presStyleIdx="1" presStyleCnt="4">
        <dgm:presLayoutVars>
          <dgm:bulletEnabled val="1"/>
        </dgm:presLayoutVars>
      </dgm:prSet>
      <dgm:spPr/>
    </dgm:pt>
    <dgm:pt modelId="{D3C91C31-97F2-42FB-9E9C-C969868F5127}" type="pres">
      <dgm:prSet presAssocID="{3B1A7882-1545-4CB4-924E-6E45D57FF15D}" presName="aSpace" presStyleCnt="0"/>
      <dgm:spPr/>
    </dgm:pt>
    <dgm:pt modelId="{74080D68-1A9C-4240-970F-0E8FF2AD33B3}" type="pres">
      <dgm:prSet presAssocID="{6C67D406-CC07-48FB-801A-A53A8C89147A}" presName="aNode" presStyleLbl="fgAcc1" presStyleIdx="2" presStyleCnt="4">
        <dgm:presLayoutVars>
          <dgm:bulletEnabled val="1"/>
        </dgm:presLayoutVars>
      </dgm:prSet>
      <dgm:spPr/>
    </dgm:pt>
    <dgm:pt modelId="{622AD7C2-48C2-4907-8A78-86591E504605}" type="pres">
      <dgm:prSet presAssocID="{6C67D406-CC07-48FB-801A-A53A8C89147A}" presName="aSpace" presStyleCnt="0"/>
      <dgm:spPr/>
    </dgm:pt>
    <dgm:pt modelId="{A4B8FEC8-7013-4CDB-96DB-BD8A4B0E6A2F}" type="pres">
      <dgm:prSet presAssocID="{20465E43-DFE5-49CC-A212-C981550A216C}" presName="aNode" presStyleLbl="fgAcc1" presStyleIdx="3" presStyleCnt="4">
        <dgm:presLayoutVars>
          <dgm:bulletEnabled val="1"/>
        </dgm:presLayoutVars>
      </dgm:prSet>
      <dgm:spPr/>
    </dgm:pt>
    <dgm:pt modelId="{128C98EB-BEF5-4997-A891-4BC7A0B7B0D1}" type="pres">
      <dgm:prSet presAssocID="{20465E43-DFE5-49CC-A212-C981550A216C}" presName="aSpace" presStyleCnt="0"/>
      <dgm:spPr/>
    </dgm:pt>
  </dgm:ptLst>
  <dgm:cxnLst>
    <dgm:cxn modelId="{766BD10D-B9CF-4E68-9C4D-B2AFC3D4B279}" type="presOf" srcId="{AC18C324-4FC3-48D1-97E9-ACF6D84E8D66}" destId="{3219B2AA-9A8A-45EE-9565-C10E6DFA6FD0}" srcOrd="0" destOrd="0" presId="urn:microsoft.com/office/officeart/2005/8/layout/pyramid2"/>
    <dgm:cxn modelId="{3B4F521A-3C5F-430B-BBD9-033B479CEA2E}" srcId="{A9B580E1-07BA-43F7-83AB-1C4A849FC7BE}" destId="{6C67D406-CC07-48FB-801A-A53A8C89147A}" srcOrd="2" destOrd="0" parTransId="{FF3AC29F-394A-445B-97BE-E6E5FCD55F5B}" sibTransId="{60C370D9-B77F-414A-9FCF-09CE7470F8FF}"/>
    <dgm:cxn modelId="{720FFE1B-A5E3-487F-8831-CC713A41900F}" srcId="{A9B580E1-07BA-43F7-83AB-1C4A849FC7BE}" destId="{AC18C324-4FC3-48D1-97E9-ACF6D84E8D66}" srcOrd="0" destOrd="0" parTransId="{C4B7D698-0BC3-4204-901C-6BC0C4F4D44F}" sibTransId="{94DAE784-CFAA-4994-99B0-65D6BDE4EF4D}"/>
    <dgm:cxn modelId="{8F517C63-B019-4037-8E2E-C5617399BC1D}" srcId="{A9B580E1-07BA-43F7-83AB-1C4A849FC7BE}" destId="{3B1A7882-1545-4CB4-924E-6E45D57FF15D}" srcOrd="1" destOrd="0" parTransId="{20346DDC-35EC-4512-B5D7-9E962C6316E8}" sibTransId="{50426938-0045-48F3-9647-25C9EB4FB300}"/>
    <dgm:cxn modelId="{CF31E770-77FE-423D-B8FC-A3C36A3BEFEE}" srcId="{A9B580E1-07BA-43F7-83AB-1C4A849FC7BE}" destId="{20465E43-DFE5-49CC-A212-C981550A216C}" srcOrd="3" destOrd="0" parTransId="{057B45D7-0A3E-4BC9-9969-6FEAAC5DC43E}" sibTransId="{A1BB0CA3-749B-4DB3-861F-04D034A633D3}"/>
    <dgm:cxn modelId="{6A474692-CC97-4960-9CAA-E72B26FA71A0}" type="presOf" srcId="{3B1A7882-1545-4CB4-924E-6E45D57FF15D}" destId="{67239832-AC4D-44D3-B6C2-48386AE1412A}" srcOrd="0" destOrd="0" presId="urn:microsoft.com/office/officeart/2005/8/layout/pyramid2"/>
    <dgm:cxn modelId="{B5BA86BE-39C2-42E7-A390-B774A3A67C97}" type="presOf" srcId="{6C67D406-CC07-48FB-801A-A53A8C89147A}" destId="{74080D68-1A9C-4240-970F-0E8FF2AD33B3}" srcOrd="0" destOrd="0" presId="urn:microsoft.com/office/officeart/2005/8/layout/pyramid2"/>
    <dgm:cxn modelId="{1B3C07C4-B4E4-49F7-BB11-E185133F16E8}" type="presOf" srcId="{20465E43-DFE5-49CC-A212-C981550A216C}" destId="{A4B8FEC8-7013-4CDB-96DB-BD8A4B0E6A2F}" srcOrd="0" destOrd="0" presId="urn:microsoft.com/office/officeart/2005/8/layout/pyramid2"/>
    <dgm:cxn modelId="{BE1B2ACD-0B69-48C5-8932-A80071B45C79}" type="presOf" srcId="{A9B580E1-07BA-43F7-83AB-1C4A849FC7BE}" destId="{C002E929-B033-48AD-9082-E04E07CE888A}" srcOrd="0" destOrd="0" presId="urn:microsoft.com/office/officeart/2005/8/layout/pyramid2"/>
    <dgm:cxn modelId="{2AC207E1-6612-4751-A821-2068C1780781}" type="presParOf" srcId="{C002E929-B033-48AD-9082-E04E07CE888A}" destId="{FC58F9B3-9EFA-42DB-84F8-5BF95A842A4F}" srcOrd="0" destOrd="0" presId="urn:microsoft.com/office/officeart/2005/8/layout/pyramid2"/>
    <dgm:cxn modelId="{F2BFCA86-351F-425E-980A-F4566516DB4E}" type="presParOf" srcId="{C002E929-B033-48AD-9082-E04E07CE888A}" destId="{517554B6-49DE-4A6E-B300-9501A007F190}" srcOrd="1" destOrd="0" presId="urn:microsoft.com/office/officeart/2005/8/layout/pyramid2"/>
    <dgm:cxn modelId="{995DA192-CBFD-400D-A409-A5C198FD410B}" type="presParOf" srcId="{517554B6-49DE-4A6E-B300-9501A007F190}" destId="{3219B2AA-9A8A-45EE-9565-C10E6DFA6FD0}" srcOrd="0" destOrd="0" presId="urn:microsoft.com/office/officeart/2005/8/layout/pyramid2"/>
    <dgm:cxn modelId="{CA55154D-931B-4E8A-AB69-1D324DD6643F}" type="presParOf" srcId="{517554B6-49DE-4A6E-B300-9501A007F190}" destId="{C44F4D97-C252-483E-9D3D-973348D50BF8}" srcOrd="1" destOrd="0" presId="urn:microsoft.com/office/officeart/2005/8/layout/pyramid2"/>
    <dgm:cxn modelId="{1296E6FE-2621-4366-B34A-CE171AAF4BDC}" type="presParOf" srcId="{517554B6-49DE-4A6E-B300-9501A007F190}" destId="{67239832-AC4D-44D3-B6C2-48386AE1412A}" srcOrd="2" destOrd="0" presId="urn:microsoft.com/office/officeart/2005/8/layout/pyramid2"/>
    <dgm:cxn modelId="{381AEC69-0743-4A29-90EC-2E033B660772}" type="presParOf" srcId="{517554B6-49DE-4A6E-B300-9501A007F190}" destId="{D3C91C31-97F2-42FB-9E9C-C969868F5127}" srcOrd="3" destOrd="0" presId="urn:microsoft.com/office/officeart/2005/8/layout/pyramid2"/>
    <dgm:cxn modelId="{23DEA2C3-2DB9-4C96-A8C1-67604242A11A}" type="presParOf" srcId="{517554B6-49DE-4A6E-B300-9501A007F190}" destId="{74080D68-1A9C-4240-970F-0E8FF2AD33B3}" srcOrd="4" destOrd="0" presId="urn:microsoft.com/office/officeart/2005/8/layout/pyramid2"/>
    <dgm:cxn modelId="{0E338F6A-B106-48F1-8CC3-03DB5B15B943}" type="presParOf" srcId="{517554B6-49DE-4A6E-B300-9501A007F190}" destId="{622AD7C2-48C2-4907-8A78-86591E504605}" srcOrd="5" destOrd="0" presId="urn:microsoft.com/office/officeart/2005/8/layout/pyramid2"/>
    <dgm:cxn modelId="{03E8A72A-20C4-4DF8-9256-0889ECF986B3}" type="presParOf" srcId="{517554B6-49DE-4A6E-B300-9501A007F190}" destId="{A4B8FEC8-7013-4CDB-96DB-BD8A4B0E6A2F}" srcOrd="6" destOrd="0" presId="urn:microsoft.com/office/officeart/2005/8/layout/pyramid2"/>
    <dgm:cxn modelId="{FE6F9884-BED3-495C-B073-00B252F5C17B}" type="presParOf" srcId="{517554B6-49DE-4A6E-B300-9501A007F190}" destId="{128C98EB-BEF5-4997-A891-4BC7A0B7B0D1}"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3DEA2C-628D-49A4-8529-7641126EF2D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tr-TR"/>
        </a:p>
      </dgm:t>
    </dgm:pt>
    <dgm:pt modelId="{37B3B329-FE31-4738-B842-1143126DC75B}">
      <dgm:prSet/>
      <dgm:spPr/>
      <dgm:t>
        <a:bodyPr/>
        <a:lstStyle/>
        <a:p>
          <a:r>
            <a:rPr lang="tr-TR"/>
            <a:t>bağırsak enfeksiyonuna bağlı olan, akut ve şiddetli ishal ile seyreden bir hastalıktır.</a:t>
          </a:r>
        </a:p>
      </dgm:t>
    </dgm:pt>
    <dgm:pt modelId="{469A108F-886D-48F3-A471-422C7DD1A4B1}" type="parTrans" cxnId="{88536C6F-E6E8-4857-956B-B6BE7DB35F5B}">
      <dgm:prSet/>
      <dgm:spPr/>
      <dgm:t>
        <a:bodyPr/>
        <a:lstStyle/>
        <a:p>
          <a:endParaRPr lang="tr-TR"/>
        </a:p>
      </dgm:t>
    </dgm:pt>
    <dgm:pt modelId="{157C8333-8ED1-4850-9C4F-A250B0BE039A}" type="sibTrans" cxnId="{88536C6F-E6E8-4857-956B-B6BE7DB35F5B}">
      <dgm:prSet/>
      <dgm:spPr/>
      <dgm:t>
        <a:bodyPr/>
        <a:lstStyle/>
        <a:p>
          <a:endParaRPr lang="tr-TR"/>
        </a:p>
      </dgm:t>
    </dgm:pt>
    <dgm:pt modelId="{F18866BB-3889-4F1A-8B27-8A46E9724886}">
      <dgm:prSet/>
      <dgm:spPr/>
      <dgm:t>
        <a:bodyPr/>
        <a:lstStyle/>
        <a:p>
          <a:r>
            <a:rPr lang="tr-TR"/>
            <a:t>Ölüm riski bu kadar yüksek olan ve bugün hâlâ binlerce insanın ölümüne yol açan koleranın tedavisi aslında fazlasıyla basittir. "</a:t>
          </a:r>
          <a:r>
            <a:rPr lang="tr-TR">
              <a:hlinkClick xmlns:r="http://schemas.openxmlformats.org/officeDocument/2006/relationships" r:id="rId1"/>
            </a:rPr>
            <a:t>Oral rehidrasyon tedavisi</a:t>
          </a:r>
          <a:endParaRPr lang="tr-TR"/>
        </a:p>
      </dgm:t>
    </dgm:pt>
    <dgm:pt modelId="{31579F6D-24DC-43E4-901D-E045BB669036}" type="parTrans" cxnId="{D93EB5EA-4A2B-472E-9918-E8A71F768FC5}">
      <dgm:prSet/>
      <dgm:spPr/>
      <dgm:t>
        <a:bodyPr/>
        <a:lstStyle/>
        <a:p>
          <a:endParaRPr lang="tr-TR"/>
        </a:p>
      </dgm:t>
    </dgm:pt>
    <dgm:pt modelId="{C27002E8-FF37-43B3-9387-B564185923C0}" type="sibTrans" cxnId="{D93EB5EA-4A2B-472E-9918-E8A71F768FC5}">
      <dgm:prSet/>
      <dgm:spPr/>
      <dgm:t>
        <a:bodyPr/>
        <a:lstStyle/>
        <a:p>
          <a:endParaRPr lang="tr-TR"/>
        </a:p>
      </dgm:t>
    </dgm:pt>
    <dgm:pt modelId="{2B331A10-24A0-4FE4-8965-AE38FE453886}">
      <dgm:prSet/>
      <dgm:spPr/>
      <dgm:t>
        <a:bodyPr/>
        <a:lstStyle/>
        <a:p>
          <a:r>
            <a:rPr lang="tr-TR"/>
            <a:t>çok ağır ve acil olan hastalara ise </a:t>
          </a:r>
          <a:r>
            <a:rPr lang="tr-TR">
              <a:hlinkClick xmlns:r="http://schemas.openxmlformats.org/officeDocument/2006/relationships" r:id="rId2"/>
            </a:rPr>
            <a:t>tetrasiklin</a:t>
          </a:r>
          <a:r>
            <a:rPr lang="tr-TR"/>
            <a:t> vb. </a:t>
          </a:r>
          <a:r>
            <a:rPr lang="tr-TR">
              <a:hlinkClick xmlns:r="http://schemas.openxmlformats.org/officeDocument/2006/relationships" r:id="rId3"/>
            </a:rPr>
            <a:t>antibiyotiklerle</a:t>
          </a:r>
          <a:r>
            <a:rPr lang="tr-TR"/>
            <a:t> antibakteriyel tedavi uygulanır.</a:t>
          </a:r>
        </a:p>
      </dgm:t>
    </dgm:pt>
    <dgm:pt modelId="{E439FF4E-431F-4528-8290-92E30D78A16F}" type="parTrans" cxnId="{3D6A1261-46F5-4532-9BA0-2AF3CCF9C0C5}">
      <dgm:prSet/>
      <dgm:spPr/>
      <dgm:t>
        <a:bodyPr/>
        <a:lstStyle/>
        <a:p>
          <a:endParaRPr lang="tr-TR"/>
        </a:p>
      </dgm:t>
    </dgm:pt>
    <dgm:pt modelId="{EAF4632B-8DE9-4DB4-8CAC-D370EBFB0117}" type="sibTrans" cxnId="{3D6A1261-46F5-4532-9BA0-2AF3CCF9C0C5}">
      <dgm:prSet/>
      <dgm:spPr/>
      <dgm:t>
        <a:bodyPr/>
        <a:lstStyle/>
        <a:p>
          <a:endParaRPr lang="tr-TR"/>
        </a:p>
      </dgm:t>
    </dgm:pt>
    <dgm:pt modelId="{A221F1E6-8AB5-437C-9B96-FAF019FB9427}" type="pres">
      <dgm:prSet presAssocID="{553DEA2C-628D-49A4-8529-7641126EF2D6}" presName="Name0" presStyleCnt="0">
        <dgm:presLayoutVars>
          <dgm:chMax val="7"/>
          <dgm:dir/>
          <dgm:animLvl val="lvl"/>
          <dgm:resizeHandles val="exact"/>
        </dgm:presLayoutVars>
      </dgm:prSet>
      <dgm:spPr/>
    </dgm:pt>
    <dgm:pt modelId="{5B75C417-8988-4386-9BBD-7EE59A080561}" type="pres">
      <dgm:prSet presAssocID="{37B3B329-FE31-4738-B842-1143126DC75B}" presName="circle1" presStyleLbl="node1" presStyleIdx="0" presStyleCnt="3"/>
      <dgm:spPr/>
    </dgm:pt>
    <dgm:pt modelId="{9484B0AD-FD8B-49B6-A40E-8145AD3C0FC9}" type="pres">
      <dgm:prSet presAssocID="{37B3B329-FE31-4738-B842-1143126DC75B}" presName="space" presStyleCnt="0"/>
      <dgm:spPr/>
    </dgm:pt>
    <dgm:pt modelId="{E4097F8A-E5B7-424E-8716-356F2E48C5A2}" type="pres">
      <dgm:prSet presAssocID="{37B3B329-FE31-4738-B842-1143126DC75B}" presName="rect1" presStyleLbl="alignAcc1" presStyleIdx="0" presStyleCnt="3"/>
      <dgm:spPr/>
    </dgm:pt>
    <dgm:pt modelId="{DD558C81-E04A-4F4D-AE9A-5615480A7DE1}" type="pres">
      <dgm:prSet presAssocID="{F18866BB-3889-4F1A-8B27-8A46E9724886}" presName="vertSpace2" presStyleLbl="node1" presStyleIdx="0" presStyleCnt="3"/>
      <dgm:spPr/>
    </dgm:pt>
    <dgm:pt modelId="{A3BA3C22-C337-4E64-9863-08C127D5FA34}" type="pres">
      <dgm:prSet presAssocID="{F18866BB-3889-4F1A-8B27-8A46E9724886}" presName="circle2" presStyleLbl="node1" presStyleIdx="1" presStyleCnt="3"/>
      <dgm:spPr/>
    </dgm:pt>
    <dgm:pt modelId="{6C4DBD41-2364-4A7B-9757-C2F56E0085D0}" type="pres">
      <dgm:prSet presAssocID="{F18866BB-3889-4F1A-8B27-8A46E9724886}" presName="rect2" presStyleLbl="alignAcc1" presStyleIdx="1" presStyleCnt="3"/>
      <dgm:spPr/>
    </dgm:pt>
    <dgm:pt modelId="{4ACA4BEF-D9C7-41E7-B0DC-C6FEA20797B5}" type="pres">
      <dgm:prSet presAssocID="{2B331A10-24A0-4FE4-8965-AE38FE453886}" presName="vertSpace3" presStyleLbl="node1" presStyleIdx="1" presStyleCnt="3"/>
      <dgm:spPr/>
    </dgm:pt>
    <dgm:pt modelId="{F8A41BD9-3D94-43D3-A105-BE3B3564D265}" type="pres">
      <dgm:prSet presAssocID="{2B331A10-24A0-4FE4-8965-AE38FE453886}" presName="circle3" presStyleLbl="node1" presStyleIdx="2" presStyleCnt="3"/>
      <dgm:spPr/>
    </dgm:pt>
    <dgm:pt modelId="{42AC80E2-8880-44BF-A128-FBA1F2651FD2}" type="pres">
      <dgm:prSet presAssocID="{2B331A10-24A0-4FE4-8965-AE38FE453886}" presName="rect3" presStyleLbl="alignAcc1" presStyleIdx="2" presStyleCnt="3"/>
      <dgm:spPr/>
    </dgm:pt>
    <dgm:pt modelId="{7126AD03-0CA6-45C9-AA92-0C5599E9C02D}" type="pres">
      <dgm:prSet presAssocID="{37B3B329-FE31-4738-B842-1143126DC75B}" presName="rect1ParTxNoCh" presStyleLbl="alignAcc1" presStyleIdx="2" presStyleCnt="3">
        <dgm:presLayoutVars>
          <dgm:chMax val="1"/>
          <dgm:bulletEnabled val="1"/>
        </dgm:presLayoutVars>
      </dgm:prSet>
      <dgm:spPr/>
    </dgm:pt>
    <dgm:pt modelId="{5C77CAE4-D2A7-4985-BF8F-F35DD197CBA0}" type="pres">
      <dgm:prSet presAssocID="{F18866BB-3889-4F1A-8B27-8A46E9724886}" presName="rect2ParTxNoCh" presStyleLbl="alignAcc1" presStyleIdx="2" presStyleCnt="3">
        <dgm:presLayoutVars>
          <dgm:chMax val="1"/>
          <dgm:bulletEnabled val="1"/>
        </dgm:presLayoutVars>
      </dgm:prSet>
      <dgm:spPr/>
    </dgm:pt>
    <dgm:pt modelId="{F3AC1401-CCD1-4DE4-9734-555FCAD56C99}" type="pres">
      <dgm:prSet presAssocID="{2B331A10-24A0-4FE4-8965-AE38FE453886}" presName="rect3ParTxNoCh" presStyleLbl="alignAcc1" presStyleIdx="2" presStyleCnt="3">
        <dgm:presLayoutVars>
          <dgm:chMax val="1"/>
          <dgm:bulletEnabled val="1"/>
        </dgm:presLayoutVars>
      </dgm:prSet>
      <dgm:spPr/>
    </dgm:pt>
  </dgm:ptLst>
  <dgm:cxnLst>
    <dgm:cxn modelId="{D1521011-FBCA-4A39-BC58-A92F32210259}" type="presOf" srcId="{37B3B329-FE31-4738-B842-1143126DC75B}" destId="{E4097F8A-E5B7-424E-8716-356F2E48C5A2}" srcOrd="0" destOrd="0" presId="urn:microsoft.com/office/officeart/2005/8/layout/target3"/>
    <dgm:cxn modelId="{16B89C29-AB87-490E-8354-650E002291FD}" type="presOf" srcId="{553DEA2C-628D-49A4-8529-7641126EF2D6}" destId="{A221F1E6-8AB5-437C-9B96-FAF019FB9427}" srcOrd="0" destOrd="0" presId="urn:microsoft.com/office/officeart/2005/8/layout/target3"/>
    <dgm:cxn modelId="{3D6A1261-46F5-4532-9BA0-2AF3CCF9C0C5}" srcId="{553DEA2C-628D-49A4-8529-7641126EF2D6}" destId="{2B331A10-24A0-4FE4-8965-AE38FE453886}" srcOrd="2" destOrd="0" parTransId="{E439FF4E-431F-4528-8290-92E30D78A16F}" sibTransId="{EAF4632B-8DE9-4DB4-8CAC-D370EBFB0117}"/>
    <dgm:cxn modelId="{88536C6F-E6E8-4857-956B-B6BE7DB35F5B}" srcId="{553DEA2C-628D-49A4-8529-7641126EF2D6}" destId="{37B3B329-FE31-4738-B842-1143126DC75B}" srcOrd="0" destOrd="0" parTransId="{469A108F-886D-48F3-A471-422C7DD1A4B1}" sibTransId="{157C8333-8ED1-4850-9C4F-A250B0BE039A}"/>
    <dgm:cxn modelId="{F16CF758-4AAE-42B5-B941-D8AF51DC8A72}" type="presOf" srcId="{F18866BB-3889-4F1A-8B27-8A46E9724886}" destId="{5C77CAE4-D2A7-4985-BF8F-F35DD197CBA0}" srcOrd="1" destOrd="0" presId="urn:microsoft.com/office/officeart/2005/8/layout/target3"/>
    <dgm:cxn modelId="{64FA9BB8-8FFD-4AAB-8C6A-D74CC949783F}" type="presOf" srcId="{37B3B329-FE31-4738-B842-1143126DC75B}" destId="{7126AD03-0CA6-45C9-AA92-0C5599E9C02D}" srcOrd="1" destOrd="0" presId="urn:microsoft.com/office/officeart/2005/8/layout/target3"/>
    <dgm:cxn modelId="{040619CB-B9D1-4CB4-931D-71EA8C091744}" type="presOf" srcId="{2B331A10-24A0-4FE4-8965-AE38FE453886}" destId="{42AC80E2-8880-44BF-A128-FBA1F2651FD2}" srcOrd="0" destOrd="0" presId="urn:microsoft.com/office/officeart/2005/8/layout/target3"/>
    <dgm:cxn modelId="{D93EB5EA-4A2B-472E-9918-E8A71F768FC5}" srcId="{553DEA2C-628D-49A4-8529-7641126EF2D6}" destId="{F18866BB-3889-4F1A-8B27-8A46E9724886}" srcOrd="1" destOrd="0" parTransId="{31579F6D-24DC-43E4-901D-E045BB669036}" sibTransId="{C27002E8-FF37-43B3-9387-B564185923C0}"/>
    <dgm:cxn modelId="{2F8E2DF9-8D72-4C2D-9D45-73A08E4A30C0}" type="presOf" srcId="{2B331A10-24A0-4FE4-8965-AE38FE453886}" destId="{F3AC1401-CCD1-4DE4-9734-555FCAD56C99}" srcOrd="1" destOrd="0" presId="urn:microsoft.com/office/officeart/2005/8/layout/target3"/>
    <dgm:cxn modelId="{A0E8A0FE-833A-40E0-8718-D63796035295}" type="presOf" srcId="{F18866BB-3889-4F1A-8B27-8A46E9724886}" destId="{6C4DBD41-2364-4A7B-9757-C2F56E0085D0}" srcOrd="0" destOrd="0" presId="urn:microsoft.com/office/officeart/2005/8/layout/target3"/>
    <dgm:cxn modelId="{9A7A3073-DF7B-4ABC-BF15-03EFFA57EEA0}" type="presParOf" srcId="{A221F1E6-8AB5-437C-9B96-FAF019FB9427}" destId="{5B75C417-8988-4386-9BBD-7EE59A080561}" srcOrd="0" destOrd="0" presId="urn:microsoft.com/office/officeart/2005/8/layout/target3"/>
    <dgm:cxn modelId="{30CA44B7-A7FF-4A57-A556-B96B8EE09749}" type="presParOf" srcId="{A221F1E6-8AB5-437C-9B96-FAF019FB9427}" destId="{9484B0AD-FD8B-49B6-A40E-8145AD3C0FC9}" srcOrd="1" destOrd="0" presId="urn:microsoft.com/office/officeart/2005/8/layout/target3"/>
    <dgm:cxn modelId="{EC4A32CA-A76A-43EA-9AEA-4ADE5D32EE13}" type="presParOf" srcId="{A221F1E6-8AB5-437C-9B96-FAF019FB9427}" destId="{E4097F8A-E5B7-424E-8716-356F2E48C5A2}" srcOrd="2" destOrd="0" presId="urn:microsoft.com/office/officeart/2005/8/layout/target3"/>
    <dgm:cxn modelId="{9E30514F-B0D0-4A16-8CDD-CE89EA71EDB5}" type="presParOf" srcId="{A221F1E6-8AB5-437C-9B96-FAF019FB9427}" destId="{DD558C81-E04A-4F4D-AE9A-5615480A7DE1}" srcOrd="3" destOrd="0" presId="urn:microsoft.com/office/officeart/2005/8/layout/target3"/>
    <dgm:cxn modelId="{29F9D5F0-E326-4C49-ADD1-BAAF39893194}" type="presParOf" srcId="{A221F1E6-8AB5-437C-9B96-FAF019FB9427}" destId="{A3BA3C22-C337-4E64-9863-08C127D5FA34}" srcOrd="4" destOrd="0" presId="urn:microsoft.com/office/officeart/2005/8/layout/target3"/>
    <dgm:cxn modelId="{6383C5B5-DFE6-49B8-9F51-9A56C71FDA51}" type="presParOf" srcId="{A221F1E6-8AB5-437C-9B96-FAF019FB9427}" destId="{6C4DBD41-2364-4A7B-9757-C2F56E0085D0}" srcOrd="5" destOrd="0" presId="urn:microsoft.com/office/officeart/2005/8/layout/target3"/>
    <dgm:cxn modelId="{17985472-2E57-4CE7-9E95-14A83A0FDCDF}" type="presParOf" srcId="{A221F1E6-8AB5-437C-9B96-FAF019FB9427}" destId="{4ACA4BEF-D9C7-41E7-B0DC-C6FEA20797B5}" srcOrd="6" destOrd="0" presId="urn:microsoft.com/office/officeart/2005/8/layout/target3"/>
    <dgm:cxn modelId="{D443CFB6-326E-4323-842F-5346028F455F}" type="presParOf" srcId="{A221F1E6-8AB5-437C-9B96-FAF019FB9427}" destId="{F8A41BD9-3D94-43D3-A105-BE3B3564D265}" srcOrd="7" destOrd="0" presId="urn:microsoft.com/office/officeart/2005/8/layout/target3"/>
    <dgm:cxn modelId="{E4D71FC2-CD88-4B03-A83D-1F363AF4EC12}" type="presParOf" srcId="{A221F1E6-8AB5-437C-9B96-FAF019FB9427}" destId="{42AC80E2-8880-44BF-A128-FBA1F2651FD2}" srcOrd="8" destOrd="0" presId="urn:microsoft.com/office/officeart/2005/8/layout/target3"/>
    <dgm:cxn modelId="{0E4A456B-412A-4508-8AF4-6A82649C35B2}" type="presParOf" srcId="{A221F1E6-8AB5-437C-9B96-FAF019FB9427}" destId="{7126AD03-0CA6-45C9-AA92-0C5599E9C02D}" srcOrd="9" destOrd="0" presId="urn:microsoft.com/office/officeart/2005/8/layout/target3"/>
    <dgm:cxn modelId="{23C2CF73-BB6A-4433-B00C-81C267C99D25}" type="presParOf" srcId="{A221F1E6-8AB5-437C-9B96-FAF019FB9427}" destId="{5C77CAE4-D2A7-4985-BF8F-F35DD197CBA0}" srcOrd="10" destOrd="0" presId="urn:microsoft.com/office/officeart/2005/8/layout/target3"/>
    <dgm:cxn modelId="{F67A1E4D-5DCB-48F8-B846-7738584A6C69}" type="presParOf" srcId="{A221F1E6-8AB5-437C-9B96-FAF019FB9427}" destId="{F3AC1401-CCD1-4DE4-9734-555FCAD56C9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10E57-25A0-4197-AF26-BD750F6E599D}">
      <dsp:nvSpPr>
        <dsp:cNvPr id="0" name=""/>
        <dsp:cNvSpPr/>
      </dsp:nvSpPr>
      <dsp:spPr>
        <a:xfrm>
          <a:off x="575570" y="0"/>
          <a:ext cx="6523138" cy="251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2CF55-7FBB-44FB-9D27-67AE5D53531F}">
      <dsp:nvSpPr>
        <dsp:cNvPr id="0" name=""/>
        <dsp:cNvSpPr/>
      </dsp:nvSpPr>
      <dsp:spPr>
        <a:xfrm>
          <a:off x="260056" y="754199"/>
          <a:ext cx="2302284" cy="100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0" i="0" kern="1200" dirty="0" err="1"/>
            <a:t>Karotenoid</a:t>
          </a:r>
          <a:r>
            <a:rPr lang="tr-TR" sz="1100" b="0" i="0" kern="1200" dirty="0"/>
            <a:t> bitkilerde ve bazı diğer </a:t>
          </a:r>
          <a:r>
            <a:rPr lang="tr-TR" sz="1100" b="0" i="0" kern="1200" dirty="0" err="1"/>
            <a:t>fotosentetik</a:t>
          </a:r>
          <a:r>
            <a:rPr lang="tr-TR" sz="1100" b="0" i="0" kern="1200" dirty="0"/>
            <a:t> mikroorganizmalarda (yosunlar, bazı mantarlar ve bazı bakterilerde) bulunan biyolojik pigmenttir. </a:t>
          </a:r>
          <a:endParaRPr lang="tr-TR" sz="1100" kern="1200" dirty="0"/>
        </a:p>
      </dsp:txBody>
      <dsp:txXfrm>
        <a:off x="309145" y="803288"/>
        <a:ext cx="2204106" cy="907422"/>
      </dsp:txXfrm>
    </dsp:sp>
    <dsp:sp modelId="{3C41E939-A168-4330-BD7B-06F6DD632A78}">
      <dsp:nvSpPr>
        <dsp:cNvPr id="0" name=""/>
        <dsp:cNvSpPr/>
      </dsp:nvSpPr>
      <dsp:spPr>
        <a:xfrm>
          <a:off x="2685998" y="754199"/>
          <a:ext cx="2302284" cy="100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0" i="0" kern="1200"/>
            <a:t>Karotenoidler bütün fotosentetik organizmalar ve fotosentetik olmayan birçok bakteri tarafından üretilmektedirler</a:t>
          </a:r>
          <a:endParaRPr lang="tr-TR" sz="1100" kern="1200"/>
        </a:p>
      </dsp:txBody>
      <dsp:txXfrm>
        <a:off x="2735087" y="803288"/>
        <a:ext cx="2204106" cy="907422"/>
      </dsp:txXfrm>
    </dsp:sp>
    <dsp:sp modelId="{F0C52605-10E9-4F65-AD98-ACE6455157FF}">
      <dsp:nvSpPr>
        <dsp:cNvPr id="0" name=""/>
        <dsp:cNvSpPr/>
      </dsp:nvSpPr>
      <dsp:spPr>
        <a:xfrm>
          <a:off x="5111939" y="754199"/>
          <a:ext cx="2302284" cy="100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0" i="0" kern="1200" dirty="0" err="1"/>
            <a:t>ksantofiller</a:t>
          </a:r>
          <a:r>
            <a:rPr lang="tr-TR" sz="1100" b="0" i="0" kern="1200" dirty="0"/>
            <a:t> ve </a:t>
          </a:r>
          <a:r>
            <a:rPr lang="tr-TR" sz="1100" b="0" i="0" kern="1200" dirty="0" err="1"/>
            <a:t>karotenler</a:t>
          </a:r>
          <a:r>
            <a:rPr lang="tr-TR" sz="1100" b="0" i="0" kern="1200" dirty="0"/>
            <a:t> olarak iki sınıfa ayrılır.</a:t>
          </a:r>
          <a:endParaRPr lang="tr-TR" sz="1100" kern="1200" dirty="0"/>
        </a:p>
      </dsp:txBody>
      <dsp:txXfrm>
        <a:off x="5161028" y="803288"/>
        <a:ext cx="2204106" cy="907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A6D98-5D25-4BCD-99F7-293EA6FFDB37}">
      <dsp:nvSpPr>
        <dsp:cNvPr id="0" name=""/>
        <dsp:cNvSpPr/>
      </dsp:nvSpPr>
      <dsp:spPr>
        <a:xfrm>
          <a:off x="3259154" y="225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Neisseria çoğalmak için kompleks besiyerlerine ihtiyaç duymakta </a:t>
          </a:r>
        </a:p>
      </dsp:txBody>
      <dsp:txXfrm>
        <a:off x="3307342" y="50445"/>
        <a:ext cx="3570172" cy="890757"/>
      </dsp:txXfrm>
    </dsp:sp>
    <dsp:sp modelId="{F0E9F732-273B-4282-96D8-2B973A1848DD}">
      <dsp:nvSpPr>
        <dsp:cNvPr id="0" name=""/>
        <dsp:cNvSpPr/>
      </dsp:nvSpPr>
      <dsp:spPr>
        <a:xfrm>
          <a:off x="3259154" y="103874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Bu cocci grubu bakteriler çiftler halinde bulunurlar. </a:t>
          </a:r>
        </a:p>
      </dsp:txBody>
      <dsp:txXfrm>
        <a:off x="3307342" y="1086935"/>
        <a:ext cx="3570172" cy="890757"/>
      </dsp:txXfrm>
    </dsp:sp>
    <dsp:sp modelId="{574EAC82-1194-4C1F-8927-333A08500777}">
      <dsp:nvSpPr>
        <dsp:cNvPr id="0" name=""/>
        <dsp:cNvSpPr/>
      </dsp:nvSpPr>
      <dsp:spPr>
        <a:xfrm>
          <a:off x="3259154" y="207523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çikolatalı agar gibi besiyerlerinde kültürü yapılabilir. </a:t>
          </a:r>
        </a:p>
      </dsp:txBody>
      <dsp:txXfrm>
        <a:off x="3307342" y="2123425"/>
        <a:ext cx="3570172" cy="890757"/>
      </dsp:txXfrm>
    </dsp:sp>
    <dsp:sp modelId="{3822FD03-9E9B-4823-8846-054693B46768}">
      <dsp:nvSpPr>
        <dsp:cNvPr id="0" name=""/>
        <dsp:cNvSpPr/>
      </dsp:nvSpPr>
      <dsp:spPr>
        <a:xfrm>
          <a:off x="3259154" y="311172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Optimum çoğalma sıcaklığı 35 °C ve 37 °C arasıdır.</a:t>
          </a:r>
        </a:p>
      </dsp:txBody>
      <dsp:txXfrm>
        <a:off x="3307342" y="3159915"/>
        <a:ext cx="3570172" cy="890757"/>
      </dsp:txXfrm>
    </dsp:sp>
    <dsp:sp modelId="{6E3918C4-ABDD-4CDE-BF9F-FA5E6EF0A2FF}">
      <dsp:nvSpPr>
        <dsp:cNvPr id="0" name=""/>
        <dsp:cNvSpPr/>
      </dsp:nvSpPr>
      <dsp:spPr>
        <a:xfrm>
          <a:off x="3259154" y="414821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i="1" kern="1200" dirty="0"/>
            <a:t>N. </a:t>
          </a:r>
          <a:r>
            <a:rPr lang="tr-TR" sz="1400" i="1" kern="1200" dirty="0" err="1"/>
            <a:t>gonorrhoeae</a:t>
          </a:r>
          <a:r>
            <a:rPr lang="tr-TR" sz="1400" kern="1200" dirty="0" err="1"/>
            <a:t>'nın</a:t>
          </a:r>
          <a:r>
            <a:rPr lang="tr-TR" sz="1400" kern="1200" dirty="0"/>
            <a:t> penisilinlere bağışıklık kazanmasından beri, tedavide genellikle </a:t>
          </a:r>
          <a:r>
            <a:rPr lang="tr-TR" sz="1400" kern="1200" dirty="0" err="1"/>
            <a:t>seftriakson</a:t>
          </a:r>
          <a:r>
            <a:rPr lang="tr-TR" sz="1400" kern="1200" dirty="0"/>
            <a:t> (3. nesil </a:t>
          </a:r>
          <a:r>
            <a:rPr lang="tr-TR" sz="1400" kern="1200" dirty="0" err="1"/>
            <a:t>sefalosporin</a:t>
          </a:r>
          <a:r>
            <a:rPr lang="tr-TR" sz="1400" kern="1200" dirty="0"/>
            <a:t>) kullanılmaktadır.</a:t>
          </a:r>
        </a:p>
      </dsp:txBody>
      <dsp:txXfrm>
        <a:off x="3307342" y="4196405"/>
        <a:ext cx="3570172" cy="890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58877-8DAF-434E-B437-033879D9AA86}">
      <dsp:nvSpPr>
        <dsp:cNvPr id="0" name=""/>
        <dsp:cNvSpPr/>
      </dsp:nvSpPr>
      <dsp:spPr>
        <a:xfrm>
          <a:off x="3398" y="997773"/>
          <a:ext cx="2020910" cy="236239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err="1"/>
            <a:t>Enterik</a:t>
          </a:r>
          <a:r>
            <a:rPr lang="tr-TR" sz="1800" kern="1200" dirty="0"/>
            <a:t> bakteriler gama grubu içinde oldukça homojen </a:t>
          </a:r>
          <a:r>
            <a:rPr lang="tr-TR" sz="1800" kern="1200" dirty="0" err="1"/>
            <a:t>filogenetik</a:t>
          </a:r>
          <a:r>
            <a:rPr lang="tr-TR" sz="1800" kern="1200" dirty="0"/>
            <a:t> gruplardan ibaretlerdir </a:t>
          </a:r>
        </a:p>
      </dsp:txBody>
      <dsp:txXfrm>
        <a:off x="62588" y="1056963"/>
        <a:ext cx="1902530" cy="2244012"/>
      </dsp:txXfrm>
    </dsp:sp>
    <dsp:sp modelId="{3785979C-BA2B-4840-AE34-7CDAA34D139A}">
      <dsp:nvSpPr>
        <dsp:cNvPr id="0" name=""/>
        <dsp:cNvSpPr/>
      </dsp:nvSpPr>
      <dsp:spPr>
        <a:xfrm>
          <a:off x="2408212" y="997773"/>
          <a:ext cx="1768210" cy="23517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Gram negatif spor oluşturmayan hareketsiz veya </a:t>
          </a:r>
          <a:r>
            <a:rPr lang="tr-TR" sz="1800" kern="1200" dirty="0" err="1"/>
            <a:t>peritirik</a:t>
          </a:r>
          <a:r>
            <a:rPr lang="tr-TR" sz="1800" kern="1200" dirty="0"/>
            <a:t> kamçı ile hareketli, </a:t>
          </a:r>
          <a:r>
            <a:rPr lang="tr-TR" sz="1800" kern="1200" dirty="0" err="1"/>
            <a:t>fakültatif</a:t>
          </a:r>
          <a:r>
            <a:rPr lang="tr-TR" sz="1800" kern="1200" dirty="0"/>
            <a:t> aerobik, </a:t>
          </a:r>
          <a:r>
            <a:rPr lang="tr-TR" sz="1800" kern="1200" dirty="0" err="1"/>
            <a:t>oksidaz</a:t>
          </a:r>
          <a:r>
            <a:rPr lang="tr-TR" sz="1800" kern="1200" dirty="0"/>
            <a:t> negatif, </a:t>
          </a:r>
        </a:p>
      </dsp:txBody>
      <dsp:txXfrm>
        <a:off x="2460001" y="1049562"/>
        <a:ext cx="1664632" cy="2248165"/>
      </dsp:txXfrm>
    </dsp:sp>
    <dsp:sp modelId="{BCD87EDF-4128-4E5A-99FE-BDF409189251}">
      <dsp:nvSpPr>
        <dsp:cNvPr id="0" name=""/>
        <dsp:cNvSpPr/>
      </dsp:nvSpPr>
      <dsp:spPr>
        <a:xfrm>
          <a:off x="4560325" y="997773"/>
          <a:ext cx="1761131" cy="18317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basit besinsel ihtiyaçlara sahip, şekerleri çeşitli son ürünlere fermente eden çubuk şeklinde</a:t>
          </a:r>
        </a:p>
      </dsp:txBody>
      <dsp:txXfrm>
        <a:off x="4611907" y="1049355"/>
        <a:ext cx="1657967" cy="1728536"/>
      </dsp:txXfrm>
    </dsp:sp>
    <dsp:sp modelId="{131D6E3B-39BC-46C6-9905-80FFB213C27F}">
      <dsp:nvSpPr>
        <dsp:cNvPr id="0" name=""/>
        <dsp:cNvSpPr/>
      </dsp:nvSpPr>
      <dsp:spPr>
        <a:xfrm>
          <a:off x="6705360" y="997773"/>
          <a:ext cx="1973322" cy="188863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**çoğu insan, bitki ve hayvanlarda hastalık etmenidir</a:t>
          </a:r>
        </a:p>
      </dsp:txBody>
      <dsp:txXfrm>
        <a:off x="6760676" y="1053089"/>
        <a:ext cx="1862690" cy="1778001"/>
      </dsp:txXfrm>
    </dsp:sp>
    <dsp:sp modelId="{FEDC2D89-F669-4C89-AC66-18FAF473BA4F}">
      <dsp:nvSpPr>
        <dsp:cNvPr id="0" name=""/>
        <dsp:cNvSpPr/>
      </dsp:nvSpPr>
      <dsp:spPr>
        <a:xfrm>
          <a:off x="9062585" y="997773"/>
          <a:ext cx="1797341" cy="159644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Endüstriyel önemde olan </a:t>
          </a:r>
          <a:r>
            <a:rPr lang="tr-TR" sz="1800" kern="1200" dirty="0" err="1"/>
            <a:t>suşlar</a:t>
          </a:r>
          <a:r>
            <a:rPr lang="tr-TR" sz="1800" kern="1200" dirty="0"/>
            <a:t> mevcuttur, en iyi bilinen </a:t>
          </a:r>
          <a:r>
            <a:rPr lang="tr-TR" sz="1800" i="1" kern="1200" dirty="0"/>
            <a:t>E. </a:t>
          </a:r>
          <a:r>
            <a:rPr lang="tr-TR" sz="1800" i="1" kern="1200" dirty="0" err="1"/>
            <a:t>coli</a:t>
          </a:r>
          <a:r>
            <a:rPr lang="tr-TR" sz="1800" kern="1200" dirty="0" err="1"/>
            <a:t>’dir</a:t>
          </a:r>
          <a:r>
            <a:rPr lang="tr-TR" sz="1800" kern="1200" dirty="0"/>
            <a:t> </a:t>
          </a:r>
        </a:p>
      </dsp:txBody>
      <dsp:txXfrm>
        <a:off x="9109343" y="1044531"/>
        <a:ext cx="1703825" cy="1502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4BDCB-F8FC-4037-AF1A-7C8AE28AFD4E}">
      <dsp:nvSpPr>
        <dsp:cNvPr id="0" name=""/>
        <dsp:cNvSpPr/>
      </dsp:nvSpPr>
      <dsp:spPr>
        <a:xfrm>
          <a:off x="2456949" y="2938"/>
          <a:ext cx="4933132" cy="1973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tr-TR" sz="2600" i="1" kern="1200"/>
            <a:t>E. coli </a:t>
          </a:r>
          <a:r>
            <a:rPr lang="tr-TR" sz="2600" kern="1200"/>
            <a:t>O157:H7 1982'de ABD'de bir kanlı ishal salgınında ilk defa tanımlanmıştır. </a:t>
          </a:r>
        </a:p>
      </dsp:txBody>
      <dsp:txXfrm>
        <a:off x="3443575" y="2938"/>
        <a:ext cx="2959880" cy="1973252"/>
      </dsp:txXfrm>
    </dsp:sp>
    <dsp:sp modelId="{64A79982-393B-459D-BCE3-9C4AA273A23A}">
      <dsp:nvSpPr>
        <dsp:cNvPr id="0" name=""/>
        <dsp:cNvSpPr/>
      </dsp:nvSpPr>
      <dsp:spPr>
        <a:xfrm>
          <a:off x="2456949" y="2252447"/>
          <a:ext cx="4933132" cy="1973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tr-TR" sz="2600" kern="1200"/>
            <a:t>1996-97'da İskoçya'da bu bakteri yüzünden 21 kişi hayatlarını kaybetmişlerdir. </a:t>
          </a:r>
        </a:p>
      </dsp:txBody>
      <dsp:txXfrm>
        <a:off x="3443575" y="2252447"/>
        <a:ext cx="2959880" cy="1973252"/>
      </dsp:txXfrm>
    </dsp:sp>
    <dsp:sp modelId="{EE026986-1BC9-486F-8ECC-21C667192779}">
      <dsp:nvSpPr>
        <dsp:cNvPr id="0" name=""/>
        <dsp:cNvSpPr/>
      </dsp:nvSpPr>
      <dsp:spPr>
        <a:xfrm>
          <a:off x="2456949" y="4501955"/>
          <a:ext cx="4933132" cy="1973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tr-TR" sz="2600" kern="1200"/>
            <a:t>Bu serotipli bakteri yüzünden ABD'de yılda ortalama 73,000 vaka, 60 dolayında ölüm meydana gelir.</a:t>
          </a:r>
        </a:p>
      </dsp:txBody>
      <dsp:txXfrm>
        <a:off x="3443575" y="4501955"/>
        <a:ext cx="2959880" cy="19732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8F9B3-9EFA-42DB-84F8-5BF95A842A4F}">
      <dsp:nvSpPr>
        <dsp:cNvPr id="0" name=""/>
        <dsp:cNvSpPr/>
      </dsp:nvSpPr>
      <dsp:spPr>
        <a:xfrm>
          <a:off x="1505947" y="0"/>
          <a:ext cx="5229379" cy="522937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9B2AA-9A8A-45EE-9565-C10E6DFA6FD0}">
      <dsp:nvSpPr>
        <dsp:cNvPr id="0" name=""/>
        <dsp:cNvSpPr/>
      </dsp:nvSpPr>
      <dsp:spPr>
        <a:xfrm>
          <a:off x="4120636" y="523448"/>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tifo, </a:t>
          </a:r>
          <a:r>
            <a:rPr lang="tr-TR" sz="1600" kern="1200" dirty="0" err="1"/>
            <a:t>paratifo</a:t>
          </a:r>
          <a:r>
            <a:rPr lang="tr-TR" sz="1600" kern="1200" dirty="0"/>
            <a:t> ve gıda zehirlenmesine yol açabilen, çubuk (basil), </a:t>
          </a:r>
        </a:p>
      </dsp:txBody>
      <dsp:txXfrm>
        <a:off x="4166008" y="568820"/>
        <a:ext cx="3308352" cy="838696"/>
      </dsp:txXfrm>
    </dsp:sp>
    <dsp:sp modelId="{67239832-AC4D-44D3-B6C2-48386AE1412A}">
      <dsp:nvSpPr>
        <dsp:cNvPr id="0" name=""/>
        <dsp:cNvSpPr/>
      </dsp:nvSpPr>
      <dsp:spPr>
        <a:xfrm>
          <a:off x="4120636" y="1569069"/>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Gram-negatif bir enterobakteri cinsidir.</a:t>
          </a:r>
        </a:p>
      </dsp:txBody>
      <dsp:txXfrm>
        <a:off x="4166008" y="1614441"/>
        <a:ext cx="3308352" cy="838696"/>
      </dsp:txXfrm>
    </dsp:sp>
    <dsp:sp modelId="{74080D68-1A9C-4240-970F-0E8FF2AD33B3}">
      <dsp:nvSpPr>
        <dsp:cNvPr id="0" name=""/>
        <dsp:cNvSpPr/>
      </dsp:nvSpPr>
      <dsp:spPr>
        <a:xfrm>
          <a:off x="4120636" y="2614689"/>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Salmonella türleri hareketlidir (motildir), hidrojen sülfür üretirler</a:t>
          </a:r>
        </a:p>
      </dsp:txBody>
      <dsp:txXfrm>
        <a:off x="4166008" y="2660061"/>
        <a:ext cx="3308352" cy="838696"/>
      </dsp:txXfrm>
    </dsp:sp>
    <dsp:sp modelId="{A4B8FEC8-7013-4CDB-96DB-BD8A4B0E6A2F}">
      <dsp:nvSpPr>
        <dsp:cNvPr id="0" name=""/>
        <dsp:cNvSpPr/>
      </dsp:nvSpPr>
      <dsp:spPr>
        <a:xfrm>
          <a:off x="4120636" y="3660309"/>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gıda zehirlenmesi olan </a:t>
          </a:r>
          <a:r>
            <a:rPr lang="tr-TR" sz="1600" kern="1200" dirty="0" err="1"/>
            <a:t>Salmonellosis</a:t>
          </a:r>
          <a:r>
            <a:rPr lang="tr-TR" sz="1600" kern="1200" dirty="0"/>
            <a:t>, bir tür akut bağırsak enfeksiyonudur.</a:t>
          </a:r>
        </a:p>
      </dsp:txBody>
      <dsp:txXfrm>
        <a:off x="4166008" y="3705681"/>
        <a:ext cx="3308352" cy="8386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5C417-8988-4386-9BBD-7EE59A080561}">
      <dsp:nvSpPr>
        <dsp:cNvPr id="0" name=""/>
        <dsp:cNvSpPr/>
      </dsp:nvSpPr>
      <dsp:spPr>
        <a:xfrm>
          <a:off x="0" y="0"/>
          <a:ext cx="4351338" cy="435133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97F8A-E5B7-424E-8716-356F2E48C5A2}">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a:t>bağırsak enfeksiyonuna bağlı olan, akut ve şiddetli ishal ile seyreden bir hastalıktır.</a:t>
          </a:r>
        </a:p>
      </dsp:txBody>
      <dsp:txXfrm>
        <a:off x="2175669" y="0"/>
        <a:ext cx="8339931" cy="1305404"/>
      </dsp:txXfrm>
    </dsp:sp>
    <dsp:sp modelId="{A3BA3C22-C337-4E64-9863-08C127D5FA34}">
      <dsp:nvSpPr>
        <dsp:cNvPr id="0" name=""/>
        <dsp:cNvSpPr/>
      </dsp:nvSpPr>
      <dsp:spPr>
        <a:xfrm>
          <a:off x="761485" y="1305404"/>
          <a:ext cx="2828366" cy="282836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DBD41-2364-4A7B-9757-C2F56E0085D0}">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a:t>Ölüm riski bu kadar yüksek olan ve bugün hâlâ binlerce insanın ölümüne yol açan koleranın tedavisi aslında fazlasıyla basittir. "</a:t>
          </a:r>
          <a:r>
            <a:rPr lang="tr-TR" sz="2600" kern="1200">
              <a:hlinkClick xmlns:r="http://schemas.openxmlformats.org/officeDocument/2006/relationships" r:id="rId1"/>
            </a:rPr>
            <a:t>Oral rehidrasyon tedavisi</a:t>
          </a:r>
          <a:endParaRPr lang="tr-TR" sz="2600" kern="1200"/>
        </a:p>
      </dsp:txBody>
      <dsp:txXfrm>
        <a:off x="2175669" y="1305404"/>
        <a:ext cx="8339931" cy="1305399"/>
      </dsp:txXfrm>
    </dsp:sp>
    <dsp:sp modelId="{F8A41BD9-3D94-43D3-A105-BE3B3564D265}">
      <dsp:nvSpPr>
        <dsp:cNvPr id="0" name=""/>
        <dsp:cNvSpPr/>
      </dsp:nvSpPr>
      <dsp:spPr>
        <a:xfrm>
          <a:off x="1522968" y="2610804"/>
          <a:ext cx="1305400" cy="13054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C80E2-8880-44BF-A128-FBA1F2651FD2}">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a:t>çok ağır ve acil olan hastalara ise </a:t>
          </a:r>
          <a:r>
            <a:rPr lang="tr-TR" sz="2600" kern="1200">
              <a:hlinkClick xmlns:r="http://schemas.openxmlformats.org/officeDocument/2006/relationships" r:id="rId2"/>
            </a:rPr>
            <a:t>tetrasiklin</a:t>
          </a:r>
          <a:r>
            <a:rPr lang="tr-TR" sz="2600" kern="1200"/>
            <a:t> vb. </a:t>
          </a:r>
          <a:r>
            <a:rPr lang="tr-TR" sz="2600" kern="1200">
              <a:hlinkClick xmlns:r="http://schemas.openxmlformats.org/officeDocument/2006/relationships" r:id="rId3"/>
            </a:rPr>
            <a:t>antibiyotiklerle</a:t>
          </a:r>
          <a:r>
            <a:rPr lang="tr-TR" sz="2600" kern="1200"/>
            <a:t> antibakteriyel tedavi uygulanır.</a:t>
          </a:r>
        </a:p>
      </dsp:txBody>
      <dsp:txXfrm>
        <a:off x="2175669" y="2610804"/>
        <a:ext cx="8339931" cy="13054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986C9-8FE6-4196-8654-619C4EB871DD}" type="datetimeFigureOut">
              <a:rPr lang="tr-TR" smtClean="0"/>
              <a:t>21.04.2024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F5359-74C5-4C20-A540-DFB892AA8C17}" type="slidenum">
              <a:rPr lang="tr-TR" smtClean="0"/>
              <a:t>‹#›</a:t>
            </a:fld>
            <a:endParaRPr lang="tr-TR"/>
          </a:p>
        </p:txBody>
      </p:sp>
    </p:spTree>
    <p:extLst>
      <p:ext uri="{BB962C8B-B14F-4D97-AF65-F5344CB8AC3E}">
        <p14:creationId xmlns:p14="http://schemas.microsoft.com/office/powerpoint/2010/main" val="996396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2</a:t>
            </a:fld>
            <a:endParaRPr lang="tr-TR"/>
          </a:p>
        </p:txBody>
      </p:sp>
    </p:spTree>
    <p:extLst>
      <p:ext uri="{BB962C8B-B14F-4D97-AF65-F5344CB8AC3E}">
        <p14:creationId xmlns:p14="http://schemas.microsoft.com/office/powerpoint/2010/main" val="362638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3</a:t>
            </a:fld>
            <a:endParaRPr lang="tr-TR"/>
          </a:p>
        </p:txBody>
      </p:sp>
    </p:spTree>
    <p:extLst>
      <p:ext uri="{BB962C8B-B14F-4D97-AF65-F5344CB8AC3E}">
        <p14:creationId xmlns:p14="http://schemas.microsoft.com/office/powerpoint/2010/main" val="409390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7</a:t>
            </a:fld>
            <a:endParaRPr lang="tr-TR"/>
          </a:p>
        </p:txBody>
      </p:sp>
    </p:spTree>
    <p:extLst>
      <p:ext uri="{BB962C8B-B14F-4D97-AF65-F5344CB8AC3E}">
        <p14:creationId xmlns:p14="http://schemas.microsoft.com/office/powerpoint/2010/main" val="694653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10</a:t>
            </a:fld>
            <a:endParaRPr lang="tr-TR"/>
          </a:p>
        </p:txBody>
      </p:sp>
    </p:spTree>
    <p:extLst>
      <p:ext uri="{BB962C8B-B14F-4D97-AF65-F5344CB8AC3E}">
        <p14:creationId xmlns:p14="http://schemas.microsoft.com/office/powerpoint/2010/main" val="1002759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 y="11"/>
            <a:ext cx="12195173" cy="6859904"/>
          </a:xfrm>
          <a:custGeom>
            <a:avLst/>
            <a:gdLst/>
            <a:ahLst/>
            <a:cxnLst/>
            <a:rect l="l" t="t" r="r" b="b"/>
            <a:pathLst>
              <a:path w="3658552" h="2057971" extrusionOk="0">
                <a:moveTo>
                  <a:pt x="0" y="0"/>
                </a:moveTo>
                <a:lnTo>
                  <a:pt x="0" y="2057972"/>
                </a:lnTo>
                <a:lnTo>
                  <a:pt x="3658552" y="2057972"/>
                </a:lnTo>
                <a:lnTo>
                  <a:pt x="3658552" y="0"/>
                </a:lnTo>
                <a:close/>
                <a:moveTo>
                  <a:pt x="2663883" y="1446647"/>
                </a:moveTo>
                <a:lnTo>
                  <a:pt x="2246930" y="1863608"/>
                </a:lnTo>
                <a:lnTo>
                  <a:pt x="1829277" y="1445948"/>
                </a:lnTo>
                <a:lnTo>
                  <a:pt x="1411625" y="1863608"/>
                </a:lnTo>
                <a:lnTo>
                  <a:pt x="994669" y="1446647"/>
                </a:lnTo>
                <a:lnTo>
                  <a:pt x="1412322" y="1028987"/>
                </a:lnTo>
                <a:lnTo>
                  <a:pt x="994669" y="611328"/>
                </a:lnTo>
                <a:lnTo>
                  <a:pt x="1411625" y="194364"/>
                </a:lnTo>
                <a:lnTo>
                  <a:pt x="1829277" y="612024"/>
                </a:lnTo>
                <a:lnTo>
                  <a:pt x="2246930" y="194364"/>
                </a:lnTo>
                <a:lnTo>
                  <a:pt x="2663883" y="611328"/>
                </a:lnTo>
                <a:lnTo>
                  <a:pt x="2246232" y="1028987"/>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txBox="1">
            <a:spLocks noGrp="1"/>
          </p:cNvSpPr>
          <p:nvPr>
            <p:ph type="ctrTitle"/>
          </p:nvPr>
        </p:nvSpPr>
        <p:spPr>
          <a:xfrm>
            <a:off x="1391400" y="2655767"/>
            <a:ext cx="9409200" cy="1546400"/>
          </a:xfrm>
          <a:prstGeom prst="rect">
            <a:avLst/>
          </a:prstGeom>
          <a:effectLst>
            <a:outerShdw dist="9525" dir="5400000" algn="bl" rotWithShape="0">
              <a:srgbClr val="FFFFFF">
                <a:alpha val="40000"/>
              </a:srgbClr>
            </a:outerShdw>
          </a:effectLst>
        </p:spPr>
        <p:txBody>
          <a:bodyPr spcFirstLastPara="1" wrap="square" lIns="0" tIns="0" rIns="0" bIns="0" anchor="ctr" anchorCtr="0">
            <a:noAutofit/>
          </a:bodyPr>
          <a:lstStyle>
            <a:lvl1pPr lvl="0" algn="ctr">
              <a:spcBef>
                <a:spcPts val="0"/>
              </a:spcBef>
              <a:spcAft>
                <a:spcPts val="0"/>
              </a:spcAft>
              <a:buClr>
                <a:srgbClr val="2B2F4C"/>
              </a:buClr>
              <a:buSzPts val="6000"/>
              <a:buNone/>
              <a:defRPr sz="8000">
                <a:solidFill>
                  <a:srgbClr val="2B2F4C"/>
                </a:solidFill>
              </a:defRPr>
            </a:lvl1pPr>
            <a:lvl2pPr lvl="1" algn="ctr">
              <a:spcBef>
                <a:spcPts val="0"/>
              </a:spcBef>
              <a:spcAft>
                <a:spcPts val="0"/>
              </a:spcAft>
              <a:buClr>
                <a:srgbClr val="2B2F4C"/>
              </a:buClr>
              <a:buSzPts val="6000"/>
              <a:buNone/>
              <a:defRPr sz="8000">
                <a:solidFill>
                  <a:srgbClr val="2B2F4C"/>
                </a:solidFill>
              </a:defRPr>
            </a:lvl2pPr>
            <a:lvl3pPr lvl="2" algn="ctr">
              <a:spcBef>
                <a:spcPts val="0"/>
              </a:spcBef>
              <a:spcAft>
                <a:spcPts val="0"/>
              </a:spcAft>
              <a:buClr>
                <a:srgbClr val="2B2F4C"/>
              </a:buClr>
              <a:buSzPts val="6000"/>
              <a:buNone/>
              <a:defRPr sz="8000">
                <a:solidFill>
                  <a:srgbClr val="2B2F4C"/>
                </a:solidFill>
              </a:defRPr>
            </a:lvl3pPr>
            <a:lvl4pPr lvl="3" algn="ctr">
              <a:spcBef>
                <a:spcPts val="0"/>
              </a:spcBef>
              <a:spcAft>
                <a:spcPts val="0"/>
              </a:spcAft>
              <a:buClr>
                <a:srgbClr val="2B2F4C"/>
              </a:buClr>
              <a:buSzPts val="6000"/>
              <a:buNone/>
              <a:defRPr sz="8000">
                <a:solidFill>
                  <a:srgbClr val="2B2F4C"/>
                </a:solidFill>
              </a:defRPr>
            </a:lvl4pPr>
            <a:lvl5pPr lvl="4" algn="ctr">
              <a:spcBef>
                <a:spcPts val="0"/>
              </a:spcBef>
              <a:spcAft>
                <a:spcPts val="0"/>
              </a:spcAft>
              <a:buClr>
                <a:srgbClr val="2B2F4C"/>
              </a:buClr>
              <a:buSzPts val="6000"/>
              <a:buNone/>
              <a:defRPr sz="8000">
                <a:solidFill>
                  <a:srgbClr val="2B2F4C"/>
                </a:solidFill>
              </a:defRPr>
            </a:lvl5pPr>
            <a:lvl6pPr lvl="5" algn="ctr">
              <a:spcBef>
                <a:spcPts val="0"/>
              </a:spcBef>
              <a:spcAft>
                <a:spcPts val="0"/>
              </a:spcAft>
              <a:buClr>
                <a:srgbClr val="2B2F4C"/>
              </a:buClr>
              <a:buSzPts val="6000"/>
              <a:buNone/>
              <a:defRPr sz="8000">
                <a:solidFill>
                  <a:srgbClr val="2B2F4C"/>
                </a:solidFill>
              </a:defRPr>
            </a:lvl6pPr>
            <a:lvl7pPr lvl="6" algn="ctr">
              <a:spcBef>
                <a:spcPts val="0"/>
              </a:spcBef>
              <a:spcAft>
                <a:spcPts val="0"/>
              </a:spcAft>
              <a:buClr>
                <a:srgbClr val="2B2F4C"/>
              </a:buClr>
              <a:buSzPts val="6000"/>
              <a:buNone/>
              <a:defRPr sz="8000">
                <a:solidFill>
                  <a:srgbClr val="2B2F4C"/>
                </a:solidFill>
              </a:defRPr>
            </a:lvl7pPr>
            <a:lvl8pPr lvl="7" algn="ctr">
              <a:spcBef>
                <a:spcPts val="0"/>
              </a:spcBef>
              <a:spcAft>
                <a:spcPts val="0"/>
              </a:spcAft>
              <a:buClr>
                <a:srgbClr val="2B2F4C"/>
              </a:buClr>
              <a:buSzPts val="6000"/>
              <a:buNone/>
              <a:defRPr sz="8000">
                <a:solidFill>
                  <a:srgbClr val="2B2F4C"/>
                </a:solidFill>
              </a:defRPr>
            </a:lvl8pPr>
            <a:lvl9pPr lvl="8" algn="ctr">
              <a:spcBef>
                <a:spcPts val="0"/>
              </a:spcBef>
              <a:spcAft>
                <a:spcPts val="0"/>
              </a:spcAft>
              <a:buClr>
                <a:srgbClr val="2B2F4C"/>
              </a:buClr>
              <a:buSzPts val="6000"/>
              <a:buNone/>
              <a:defRPr sz="8000">
                <a:solidFill>
                  <a:srgbClr val="2B2F4C"/>
                </a:solidFill>
              </a:defRPr>
            </a:lvl9pPr>
          </a:lstStyle>
          <a:p>
            <a:r>
              <a:rPr lang="en-US"/>
              <a:t>Click to edit Master title style</a:t>
            </a:r>
            <a:endParaRPr/>
          </a:p>
        </p:txBody>
      </p:sp>
    </p:spTree>
    <p:extLst>
      <p:ext uri="{BB962C8B-B14F-4D97-AF65-F5344CB8AC3E}">
        <p14:creationId xmlns:p14="http://schemas.microsoft.com/office/powerpoint/2010/main" val="3276831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ig X">
  <p:cSld name="Blank big X">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A85C7720-A643-4262-AD20-764834DBD30C}" type="slidenum">
              <a:rPr lang="tr-TR" smtClean="0"/>
              <a:t>‹#›</a:t>
            </a:fld>
            <a:endParaRPr lang="tr-TR"/>
          </a:p>
        </p:txBody>
      </p:sp>
      <p:sp>
        <p:nvSpPr>
          <p:cNvPr id="61" name="Google Shape;61;p12"/>
          <p:cNvSpPr/>
          <p:nvPr/>
        </p:nvSpPr>
        <p:spPr>
          <a:xfrm>
            <a:off x="6" y="11"/>
            <a:ext cx="12195173" cy="6859904"/>
          </a:xfrm>
          <a:custGeom>
            <a:avLst/>
            <a:gdLst/>
            <a:ahLst/>
            <a:cxnLst/>
            <a:rect l="l" t="t" r="r" b="b"/>
            <a:pathLst>
              <a:path w="3658552" h="2057971" extrusionOk="0">
                <a:moveTo>
                  <a:pt x="0" y="0"/>
                </a:moveTo>
                <a:lnTo>
                  <a:pt x="0" y="2057972"/>
                </a:lnTo>
                <a:lnTo>
                  <a:pt x="3658552" y="2057972"/>
                </a:lnTo>
                <a:lnTo>
                  <a:pt x="3658552" y="0"/>
                </a:lnTo>
                <a:close/>
                <a:moveTo>
                  <a:pt x="3372728" y="1411365"/>
                </a:moveTo>
                <a:lnTo>
                  <a:pt x="2990997" y="1793103"/>
                </a:lnTo>
                <a:lnTo>
                  <a:pt x="2608625" y="1410725"/>
                </a:lnTo>
                <a:lnTo>
                  <a:pt x="2226254" y="1793103"/>
                </a:lnTo>
                <a:lnTo>
                  <a:pt x="1844520" y="1411365"/>
                </a:lnTo>
                <a:lnTo>
                  <a:pt x="2226892" y="1028986"/>
                </a:lnTo>
                <a:lnTo>
                  <a:pt x="1844520" y="646609"/>
                </a:lnTo>
                <a:lnTo>
                  <a:pt x="2226254" y="264869"/>
                </a:lnTo>
                <a:lnTo>
                  <a:pt x="2608625" y="647247"/>
                </a:lnTo>
                <a:lnTo>
                  <a:pt x="2990997" y="264869"/>
                </a:lnTo>
                <a:lnTo>
                  <a:pt x="3372728" y="646609"/>
                </a:lnTo>
                <a:lnTo>
                  <a:pt x="2990357" y="102898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982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big X cropped">
  <p:cSld name="Blank big X cropped">
    <p:bg>
      <p:bgPr>
        <a:blipFill>
          <a:blip r:embed="rId2">
            <a:alphaModFix/>
          </a:blip>
          <a:stretch>
            <a:fillRect/>
          </a:stretch>
        </a:blipFill>
        <a:effectLst/>
      </p:bgPr>
    </p:bg>
    <p:spTree>
      <p:nvGrpSpPr>
        <p:cNvPr id="1" name="Shape 62"/>
        <p:cNvGrpSpPr/>
        <p:nvPr/>
      </p:nvGrpSpPr>
      <p:grpSpPr>
        <a:xfrm>
          <a:off x="0" y="0"/>
          <a:ext cx="0" cy="0"/>
          <a:chOff x="0" y="0"/>
          <a:chExt cx="0" cy="0"/>
        </a:xfrm>
      </p:grpSpPr>
      <p:grpSp>
        <p:nvGrpSpPr>
          <p:cNvPr id="63" name="Google Shape;63;p13"/>
          <p:cNvGrpSpPr/>
          <p:nvPr/>
        </p:nvGrpSpPr>
        <p:grpSpPr>
          <a:xfrm>
            <a:off x="570" y="886"/>
            <a:ext cx="12191759" cy="6858257"/>
            <a:chOff x="8201573" y="4800028"/>
            <a:chExt cx="3658552" cy="2057971"/>
          </a:xfrm>
        </p:grpSpPr>
        <p:sp>
          <p:nvSpPr>
            <p:cNvPr id="64" name="Google Shape;64;p13"/>
            <p:cNvSpPr/>
            <p:nvPr/>
          </p:nvSpPr>
          <p:spPr>
            <a:xfrm>
              <a:off x="8201573" y="4800028"/>
              <a:ext cx="3658552" cy="2057971"/>
            </a:xfrm>
            <a:custGeom>
              <a:avLst/>
              <a:gdLst/>
              <a:ahLst/>
              <a:cxnLst/>
              <a:rect l="l" t="t" r="r" b="b"/>
              <a:pathLst>
                <a:path w="3658552" h="2057971" extrusionOk="0">
                  <a:moveTo>
                    <a:pt x="3455937" y="1793103"/>
                  </a:moveTo>
                  <a:lnTo>
                    <a:pt x="3073565" y="1410726"/>
                  </a:lnTo>
                  <a:lnTo>
                    <a:pt x="2691195" y="1793103"/>
                  </a:lnTo>
                  <a:lnTo>
                    <a:pt x="2309461" y="1411365"/>
                  </a:lnTo>
                  <a:lnTo>
                    <a:pt x="2691833" y="1028986"/>
                  </a:lnTo>
                  <a:lnTo>
                    <a:pt x="2309461" y="646609"/>
                  </a:lnTo>
                  <a:lnTo>
                    <a:pt x="2691195" y="264869"/>
                  </a:lnTo>
                  <a:lnTo>
                    <a:pt x="3073565" y="647247"/>
                  </a:lnTo>
                  <a:lnTo>
                    <a:pt x="3455937" y="264869"/>
                  </a:lnTo>
                  <a:lnTo>
                    <a:pt x="3658552" y="467487"/>
                  </a:lnTo>
                  <a:lnTo>
                    <a:pt x="3658552" y="0"/>
                  </a:lnTo>
                  <a:lnTo>
                    <a:pt x="0" y="0"/>
                  </a:lnTo>
                  <a:lnTo>
                    <a:pt x="0" y="2057972"/>
                  </a:lnTo>
                  <a:lnTo>
                    <a:pt x="3658552" y="2057972"/>
                  </a:lnTo>
                  <a:lnTo>
                    <a:pt x="3658552" y="1590484"/>
                  </a:lnTo>
                  <a:lnTo>
                    <a:pt x="3455937" y="1793103"/>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13"/>
            <p:cNvSpPr/>
            <p:nvPr/>
          </p:nvSpPr>
          <p:spPr>
            <a:xfrm>
              <a:off x="11656871" y="5625757"/>
              <a:ext cx="201982" cy="405877"/>
            </a:xfrm>
            <a:custGeom>
              <a:avLst/>
              <a:gdLst/>
              <a:ahLst/>
              <a:cxnLst/>
              <a:rect l="l" t="t" r="r" b="b"/>
              <a:pathLst>
                <a:path w="201982" h="405877" extrusionOk="0">
                  <a:moveTo>
                    <a:pt x="203254" y="406516"/>
                  </a:moveTo>
                  <a:lnTo>
                    <a:pt x="203254" y="0"/>
                  </a:lnTo>
                  <a:lnTo>
                    <a:pt x="0" y="203257"/>
                  </a:lnTo>
                  <a:lnTo>
                    <a:pt x="203254" y="40651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6" name="Google Shape;66;p13"/>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2612642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AFACC9"/>
        </a:solidFill>
        <a:effectLst/>
      </p:bgPr>
    </p:bg>
    <p:spTree>
      <p:nvGrpSpPr>
        <p:cNvPr id="1" name="Shape 67"/>
        <p:cNvGrpSpPr/>
        <p:nvPr/>
      </p:nvGrpSpPr>
      <p:grpSpPr>
        <a:xfrm>
          <a:off x="0" y="0"/>
          <a:ext cx="0" cy="0"/>
          <a:chOff x="0" y="0"/>
          <a:chExt cx="0" cy="0"/>
        </a:xfrm>
      </p:grpSpPr>
      <p:grpSp>
        <p:nvGrpSpPr>
          <p:cNvPr id="68" name="Google Shape;68;p14"/>
          <p:cNvGrpSpPr/>
          <p:nvPr/>
        </p:nvGrpSpPr>
        <p:grpSpPr>
          <a:xfrm>
            <a:off x="83" y="-7957"/>
            <a:ext cx="12205751" cy="6874447"/>
            <a:chOff x="4278157" y="0"/>
            <a:chExt cx="3658067" cy="2057971"/>
          </a:xfrm>
        </p:grpSpPr>
        <p:sp>
          <p:nvSpPr>
            <p:cNvPr id="69" name="Google Shape;69;p14"/>
            <p:cNvSpPr/>
            <p:nvPr/>
          </p:nvSpPr>
          <p:spPr>
            <a:xfrm>
              <a:off x="5659158" y="1609686"/>
              <a:ext cx="895583" cy="447799"/>
            </a:xfrm>
            <a:custGeom>
              <a:avLst/>
              <a:gdLst/>
              <a:ahLst/>
              <a:cxnLst/>
              <a:rect l="l" t="t" r="r" b="b"/>
              <a:pathLst>
                <a:path w="895583" h="447799" extrusionOk="0">
                  <a:moveTo>
                    <a:pt x="896555" y="448285"/>
                  </a:moveTo>
                  <a:lnTo>
                    <a:pt x="448277" y="0"/>
                  </a:lnTo>
                  <a:lnTo>
                    <a:pt x="0" y="448285"/>
                  </a:lnTo>
                  <a:lnTo>
                    <a:pt x="896555" y="448285"/>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14"/>
            <p:cNvSpPr/>
            <p:nvPr/>
          </p:nvSpPr>
          <p:spPr>
            <a:xfrm>
              <a:off x="5659158" y="0"/>
              <a:ext cx="895583" cy="447799"/>
            </a:xfrm>
            <a:custGeom>
              <a:avLst/>
              <a:gdLst/>
              <a:ahLst/>
              <a:cxnLst/>
              <a:rect l="l" t="t" r="r" b="b"/>
              <a:pathLst>
                <a:path w="895583" h="447799" extrusionOk="0">
                  <a:moveTo>
                    <a:pt x="0" y="0"/>
                  </a:moveTo>
                  <a:lnTo>
                    <a:pt x="448277" y="448285"/>
                  </a:lnTo>
                  <a:lnTo>
                    <a:pt x="896555" y="0"/>
                  </a:lnTo>
                  <a:lnTo>
                    <a:pt x="0" y="0"/>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14"/>
            <p:cNvSpPr/>
            <p:nvPr/>
          </p:nvSpPr>
          <p:spPr>
            <a:xfrm>
              <a:off x="6688125" y="0"/>
              <a:ext cx="1248099" cy="2057971"/>
            </a:xfrm>
            <a:custGeom>
              <a:avLst/>
              <a:gdLst/>
              <a:ahLst/>
              <a:cxnLst/>
              <a:rect l="l" t="t" r="r" b="b"/>
              <a:pathLst>
                <a:path w="1248099" h="2057971" extrusionOk="0">
                  <a:moveTo>
                    <a:pt x="134357" y="0"/>
                  </a:moveTo>
                  <a:lnTo>
                    <a:pt x="581660" y="447315"/>
                  </a:lnTo>
                  <a:lnTo>
                    <a:pt x="0" y="1028988"/>
                  </a:lnTo>
                  <a:lnTo>
                    <a:pt x="581660" y="1610660"/>
                  </a:lnTo>
                  <a:lnTo>
                    <a:pt x="134357" y="2057972"/>
                  </a:lnTo>
                  <a:lnTo>
                    <a:pt x="1248584" y="2057972"/>
                  </a:lnTo>
                  <a:lnTo>
                    <a:pt x="1248584" y="0"/>
                  </a:lnTo>
                  <a:lnTo>
                    <a:pt x="134357" y="0"/>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14"/>
            <p:cNvSpPr/>
            <p:nvPr/>
          </p:nvSpPr>
          <p:spPr>
            <a:xfrm>
              <a:off x="4278157" y="0"/>
              <a:ext cx="1248099" cy="2057971"/>
            </a:xfrm>
            <a:custGeom>
              <a:avLst/>
              <a:gdLst/>
              <a:ahLst/>
              <a:cxnLst/>
              <a:rect l="l" t="t" r="r" b="b"/>
              <a:pathLst>
                <a:path w="1248099" h="2057971" extrusionOk="0">
                  <a:moveTo>
                    <a:pt x="666924" y="1610660"/>
                  </a:moveTo>
                  <a:lnTo>
                    <a:pt x="1248586" y="1028988"/>
                  </a:lnTo>
                  <a:lnTo>
                    <a:pt x="666924" y="447315"/>
                  </a:lnTo>
                  <a:lnTo>
                    <a:pt x="1114231" y="0"/>
                  </a:lnTo>
                  <a:lnTo>
                    <a:pt x="0" y="0"/>
                  </a:lnTo>
                  <a:lnTo>
                    <a:pt x="0" y="2057972"/>
                  </a:lnTo>
                  <a:lnTo>
                    <a:pt x="1114231" y="2057972"/>
                  </a:lnTo>
                  <a:lnTo>
                    <a:pt x="666924" y="1610660"/>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3" name="Google Shape;73;p14"/>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105304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DF7D5441-B85B-4A96-9901-10EE5739D305}" type="datetimeFigureOut">
              <a:rPr lang="tr-TR" smtClean="0"/>
              <a:t>21.04.2024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85C7720-A643-4262-AD20-764834DBD30C}" type="slidenum">
              <a:rPr lang="tr-TR" smtClean="0"/>
              <a:t>‹#›</a:t>
            </a:fld>
            <a:endParaRPr lang="tr-TR"/>
          </a:p>
        </p:txBody>
      </p:sp>
    </p:spTree>
    <p:extLst>
      <p:ext uri="{BB962C8B-B14F-4D97-AF65-F5344CB8AC3E}">
        <p14:creationId xmlns:p14="http://schemas.microsoft.com/office/powerpoint/2010/main" val="2250407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F7D5441-B85B-4A96-9901-10EE5739D305}" type="datetimeFigureOut">
              <a:rPr lang="tr-TR" smtClean="0"/>
              <a:t>21.04.2024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85C7720-A643-4262-AD20-764834DBD30C}" type="slidenum">
              <a:rPr lang="tr-TR" smtClean="0"/>
              <a:t>‹#›</a:t>
            </a:fld>
            <a:endParaRPr lang="tr-TR"/>
          </a:p>
        </p:txBody>
      </p:sp>
    </p:spTree>
    <p:extLst>
      <p:ext uri="{BB962C8B-B14F-4D97-AF65-F5344CB8AC3E}">
        <p14:creationId xmlns:p14="http://schemas.microsoft.com/office/powerpoint/2010/main" val="423311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80CB12-48C6-42AC-896A-3AC567A781F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905BFAB-1B12-49BA-88E4-6FC641B90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40BA4AF-6F3D-4B35-B7D6-F7FA6F97C6A6}"/>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5" name="Alt Bilgi Yer Tutucusu 4">
            <a:extLst>
              <a:ext uri="{FF2B5EF4-FFF2-40B4-BE49-F238E27FC236}">
                <a16:creationId xmlns:a16="http://schemas.microsoft.com/office/drawing/2014/main" id="{CCF97191-2539-488F-856E-14DBE7CBA24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1402E88-CCFE-4F82-BB8C-8FD2CAFE8DDF}"/>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18166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CBAD56-93D5-4758-9618-7D4F4BDCB78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AE4C74B-3D31-4194-A7DC-0AC9586870A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1805C8-0552-4C9C-ADF2-2CD18AB0CFD5}"/>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5" name="Alt Bilgi Yer Tutucusu 4">
            <a:extLst>
              <a:ext uri="{FF2B5EF4-FFF2-40B4-BE49-F238E27FC236}">
                <a16:creationId xmlns:a16="http://schemas.microsoft.com/office/drawing/2014/main" id="{D733C7B0-5336-46CB-962F-78CD6552FA3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84D66DC-11D1-474E-A655-213F73095964}"/>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55445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203FA7-3C26-47D7-9DDD-3533FE645F2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91297F8-2214-41D8-9F44-161CAACB8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4E37C6F-3E48-451B-A1E6-3264E896A9FA}"/>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5" name="Alt Bilgi Yer Tutucusu 4">
            <a:extLst>
              <a:ext uri="{FF2B5EF4-FFF2-40B4-BE49-F238E27FC236}">
                <a16:creationId xmlns:a16="http://schemas.microsoft.com/office/drawing/2014/main" id="{C48A6FB5-48A8-42EA-9820-0A3D2B05DD0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B875258-2528-4DC0-97DE-9B0AE620FABC}"/>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290033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C4B054-516F-4C05-B6C0-437A3E2D9DA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B0C57FE-A9D3-435E-AD21-A697990E11F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5DA1106-D672-4B03-B831-314AC0A6B6E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C10B6B2-F269-466A-8571-E65CD19933D4}"/>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6" name="Alt Bilgi Yer Tutucusu 5">
            <a:extLst>
              <a:ext uri="{FF2B5EF4-FFF2-40B4-BE49-F238E27FC236}">
                <a16:creationId xmlns:a16="http://schemas.microsoft.com/office/drawing/2014/main" id="{AC557C76-3D5C-4385-8FA2-FDBFAB5139B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39FD48B-7443-4405-A259-A17755AD5F51}"/>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740760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46002B-974A-46BE-924C-AA256CFE3FD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B225A63-AA5D-4211-8023-1DE4951D9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74331D9-66EE-4175-A7A4-82AADB1299A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C3F341C-4672-43A6-AA00-1CD609008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4A28D6C-1B75-49ED-B9CA-255F111B4B53}"/>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7D9031-D3E6-4C86-BC99-F0CB40030AD4}"/>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8" name="Alt Bilgi Yer Tutucusu 7">
            <a:extLst>
              <a:ext uri="{FF2B5EF4-FFF2-40B4-BE49-F238E27FC236}">
                <a16:creationId xmlns:a16="http://schemas.microsoft.com/office/drawing/2014/main" id="{DFDB4C13-413E-40FC-9185-87E89967F99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5A41E64-E8AF-4F41-A0D5-B4F45939FDAA}"/>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69905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p:nvPr/>
        </p:nvSpPr>
        <p:spPr>
          <a:xfrm>
            <a:off x="-15" y="11"/>
            <a:ext cx="12195173" cy="6859904"/>
          </a:xfrm>
          <a:custGeom>
            <a:avLst/>
            <a:gdLst/>
            <a:ahLst/>
            <a:cxnLst/>
            <a:rect l="l" t="t" r="r" b="b"/>
            <a:pathLst>
              <a:path w="3658552" h="2057971" extrusionOk="0">
                <a:moveTo>
                  <a:pt x="0" y="0"/>
                </a:moveTo>
                <a:lnTo>
                  <a:pt x="0" y="2057972"/>
                </a:lnTo>
                <a:lnTo>
                  <a:pt x="3658552" y="2057972"/>
                </a:lnTo>
                <a:lnTo>
                  <a:pt x="3658552" y="0"/>
                </a:lnTo>
                <a:close/>
                <a:moveTo>
                  <a:pt x="2663883" y="1446647"/>
                </a:moveTo>
                <a:lnTo>
                  <a:pt x="2246930" y="1863608"/>
                </a:lnTo>
                <a:lnTo>
                  <a:pt x="1829277" y="1445948"/>
                </a:lnTo>
                <a:lnTo>
                  <a:pt x="1411625" y="1863608"/>
                </a:lnTo>
                <a:lnTo>
                  <a:pt x="994669" y="1446647"/>
                </a:lnTo>
                <a:lnTo>
                  <a:pt x="1412322" y="1028987"/>
                </a:lnTo>
                <a:lnTo>
                  <a:pt x="994669" y="611328"/>
                </a:lnTo>
                <a:lnTo>
                  <a:pt x="1411625" y="194364"/>
                </a:lnTo>
                <a:lnTo>
                  <a:pt x="1829277" y="612024"/>
                </a:lnTo>
                <a:lnTo>
                  <a:pt x="2246930" y="194364"/>
                </a:lnTo>
                <a:lnTo>
                  <a:pt x="2663883" y="611328"/>
                </a:lnTo>
                <a:lnTo>
                  <a:pt x="2246232" y="1028987"/>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3"/>
          <p:cNvSpPr txBox="1">
            <a:spLocks noGrp="1"/>
          </p:cNvSpPr>
          <p:nvPr>
            <p:ph type="ctrTitle"/>
          </p:nvPr>
        </p:nvSpPr>
        <p:spPr>
          <a:xfrm>
            <a:off x="1090600" y="2293756"/>
            <a:ext cx="10010400" cy="1546400"/>
          </a:xfrm>
          <a:prstGeom prst="rect">
            <a:avLst/>
          </a:prstGeom>
          <a:effectLst>
            <a:outerShdw dist="9525" dir="5400000" algn="bl" rotWithShape="0">
              <a:srgbClr val="FFFFFF">
                <a:alpha val="40000"/>
              </a:srgbClr>
            </a:outerShdw>
          </a:effectLst>
        </p:spPr>
        <p:txBody>
          <a:bodyPr spcFirstLastPara="1" wrap="square" lIns="0" tIns="0" rIns="0" bIns="0"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rPr lang="en-US"/>
              <a:t>Click to edit Master title style</a:t>
            </a:r>
            <a:endParaRPr/>
          </a:p>
        </p:txBody>
      </p:sp>
      <p:sp>
        <p:nvSpPr>
          <p:cNvPr id="15" name="Google Shape;15;p3"/>
          <p:cNvSpPr txBox="1">
            <a:spLocks noGrp="1"/>
          </p:cNvSpPr>
          <p:nvPr>
            <p:ph type="subTitle" idx="1"/>
          </p:nvPr>
        </p:nvSpPr>
        <p:spPr>
          <a:xfrm>
            <a:off x="4259500" y="3969367"/>
            <a:ext cx="3672400" cy="10464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1600"/>
              <a:buNone/>
              <a:defRPr sz="2133">
                <a:solidFill>
                  <a:srgbClr val="FFFFFF"/>
                </a:solidFill>
              </a:defRPr>
            </a:lvl1pPr>
            <a:lvl2pPr lvl="1" algn="ctr" rtl="0">
              <a:spcBef>
                <a:spcPts val="0"/>
              </a:spcBef>
              <a:spcAft>
                <a:spcPts val="0"/>
              </a:spcAft>
              <a:buClr>
                <a:srgbClr val="FFFFFF"/>
              </a:buClr>
              <a:buSzPts val="1600"/>
              <a:buNone/>
              <a:defRPr sz="2133">
                <a:solidFill>
                  <a:srgbClr val="FFFFFF"/>
                </a:solidFill>
              </a:defRPr>
            </a:lvl2pPr>
            <a:lvl3pPr lvl="2" algn="ctr" rtl="0">
              <a:spcBef>
                <a:spcPts val="0"/>
              </a:spcBef>
              <a:spcAft>
                <a:spcPts val="0"/>
              </a:spcAft>
              <a:buClr>
                <a:srgbClr val="FFFFFF"/>
              </a:buClr>
              <a:buSzPts val="1600"/>
              <a:buNone/>
              <a:defRPr sz="2133">
                <a:solidFill>
                  <a:srgbClr val="FFFFFF"/>
                </a:solidFill>
              </a:defRPr>
            </a:lvl3pPr>
            <a:lvl4pPr lvl="3" algn="ctr" rtl="0">
              <a:spcBef>
                <a:spcPts val="0"/>
              </a:spcBef>
              <a:spcAft>
                <a:spcPts val="0"/>
              </a:spcAft>
              <a:buClr>
                <a:srgbClr val="FFFFFF"/>
              </a:buClr>
              <a:buSzPts val="1600"/>
              <a:buNone/>
              <a:defRPr sz="2133">
                <a:solidFill>
                  <a:srgbClr val="FFFFFF"/>
                </a:solidFill>
              </a:defRPr>
            </a:lvl4pPr>
            <a:lvl5pPr lvl="4" algn="ctr" rtl="0">
              <a:spcBef>
                <a:spcPts val="0"/>
              </a:spcBef>
              <a:spcAft>
                <a:spcPts val="0"/>
              </a:spcAft>
              <a:buClr>
                <a:srgbClr val="FFFFFF"/>
              </a:buClr>
              <a:buSzPts val="1600"/>
              <a:buNone/>
              <a:defRPr sz="2133">
                <a:solidFill>
                  <a:srgbClr val="FFFFFF"/>
                </a:solidFill>
              </a:defRPr>
            </a:lvl5pPr>
            <a:lvl6pPr lvl="5" algn="ctr" rtl="0">
              <a:spcBef>
                <a:spcPts val="0"/>
              </a:spcBef>
              <a:spcAft>
                <a:spcPts val="0"/>
              </a:spcAft>
              <a:buClr>
                <a:srgbClr val="FFFFFF"/>
              </a:buClr>
              <a:buSzPts val="1600"/>
              <a:buNone/>
              <a:defRPr sz="2133">
                <a:solidFill>
                  <a:srgbClr val="FFFFFF"/>
                </a:solidFill>
              </a:defRPr>
            </a:lvl6pPr>
            <a:lvl7pPr lvl="6" algn="ctr" rtl="0">
              <a:spcBef>
                <a:spcPts val="0"/>
              </a:spcBef>
              <a:spcAft>
                <a:spcPts val="0"/>
              </a:spcAft>
              <a:buClr>
                <a:srgbClr val="FFFFFF"/>
              </a:buClr>
              <a:buSzPts val="1600"/>
              <a:buNone/>
              <a:defRPr sz="2133">
                <a:solidFill>
                  <a:srgbClr val="FFFFFF"/>
                </a:solidFill>
              </a:defRPr>
            </a:lvl7pPr>
            <a:lvl8pPr lvl="7" algn="ctr" rtl="0">
              <a:spcBef>
                <a:spcPts val="0"/>
              </a:spcBef>
              <a:spcAft>
                <a:spcPts val="0"/>
              </a:spcAft>
              <a:buClr>
                <a:srgbClr val="FFFFFF"/>
              </a:buClr>
              <a:buSzPts val="1600"/>
              <a:buNone/>
              <a:defRPr sz="2133">
                <a:solidFill>
                  <a:srgbClr val="FFFFFF"/>
                </a:solidFill>
              </a:defRPr>
            </a:lvl8pPr>
            <a:lvl9pPr lvl="8" algn="ctr" rtl="0">
              <a:spcBef>
                <a:spcPts val="0"/>
              </a:spcBef>
              <a:spcAft>
                <a:spcPts val="0"/>
              </a:spcAft>
              <a:buClr>
                <a:srgbClr val="FFFFFF"/>
              </a:buClr>
              <a:buSzPts val="1600"/>
              <a:buNone/>
              <a:defRPr sz="2133">
                <a:solidFill>
                  <a:srgbClr val="FFFFFF"/>
                </a:solidFill>
              </a:defRPr>
            </a:lvl9pPr>
          </a:lstStyle>
          <a:p>
            <a:r>
              <a:rPr lang="en-US"/>
              <a:t>Click to edit Master subtitle style</a:t>
            </a:r>
            <a:endParaRPr/>
          </a:p>
        </p:txBody>
      </p:sp>
    </p:spTree>
    <p:extLst>
      <p:ext uri="{BB962C8B-B14F-4D97-AF65-F5344CB8AC3E}">
        <p14:creationId xmlns:p14="http://schemas.microsoft.com/office/powerpoint/2010/main" val="88545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66EC06-7A53-49A5-A866-2019EF36164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6117231-87BD-4CC5-84CA-485FA80BE987}"/>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4" name="Alt Bilgi Yer Tutucusu 3">
            <a:extLst>
              <a:ext uri="{FF2B5EF4-FFF2-40B4-BE49-F238E27FC236}">
                <a16:creationId xmlns:a16="http://schemas.microsoft.com/office/drawing/2014/main" id="{E607CD32-5317-4392-979E-104ECC261E6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2E8FB8A-8798-48B8-8CF7-29BE243D0583}"/>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3252873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C691FF4-706F-47AB-A51A-6173C6181CDB}"/>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3" name="Alt Bilgi Yer Tutucusu 2">
            <a:extLst>
              <a:ext uri="{FF2B5EF4-FFF2-40B4-BE49-F238E27FC236}">
                <a16:creationId xmlns:a16="http://schemas.microsoft.com/office/drawing/2014/main" id="{721D1EA2-8DB5-4171-BE48-F0569AF4827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4B101A7-0868-4C87-A89A-0B86D73B0184}"/>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387006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1BEEF9-94F8-4CEE-9514-C73E94C3F8E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4B5C669-E3F4-459C-BC37-5FC82475E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2A856CF-3B44-41D7-880C-BF5A41CE9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D62CA81-B4B1-423F-B22C-1893AD9696E0}"/>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6" name="Alt Bilgi Yer Tutucusu 5">
            <a:extLst>
              <a:ext uri="{FF2B5EF4-FFF2-40B4-BE49-F238E27FC236}">
                <a16:creationId xmlns:a16="http://schemas.microsoft.com/office/drawing/2014/main" id="{6571FCCA-8B24-48B7-86B0-889D2E362F4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D190B6B-0E5C-4B59-8034-F6FB473FCBEC}"/>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145676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BE69F7-1496-4DDB-8B4E-A1CAF187D15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68E96ED-1E22-45E7-A15F-2AA23D66F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D25B23B-537D-466F-8729-E6CDB8BDD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9E4BD2-95A5-4667-B089-14CEDE89A149}"/>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6" name="Alt Bilgi Yer Tutucusu 5">
            <a:extLst>
              <a:ext uri="{FF2B5EF4-FFF2-40B4-BE49-F238E27FC236}">
                <a16:creationId xmlns:a16="http://schemas.microsoft.com/office/drawing/2014/main" id="{904C309D-53B2-4F9D-965C-78935B80F3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D8EA04F-958F-4ED4-8116-2507FB72233A}"/>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553776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6534EE-E6F6-45E6-A4F6-17021909110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5CE45AF-485A-4197-BA4A-1F00E0BE637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90BF8C3-37A6-4B82-8B6E-CF7148864491}"/>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5" name="Alt Bilgi Yer Tutucusu 4">
            <a:extLst>
              <a:ext uri="{FF2B5EF4-FFF2-40B4-BE49-F238E27FC236}">
                <a16:creationId xmlns:a16="http://schemas.microsoft.com/office/drawing/2014/main" id="{6DB69F7B-553B-481E-8382-545CFE7AAA0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BA8C81-8DED-48F9-B137-F3892E4C04BF}"/>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3938473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BF4501E-2AA0-40E8-8D17-FC1F0C85C1A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277E80F-231A-48D8-B1F8-6A1FCC942BD9}"/>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7F69A53-9722-4854-9E58-889D77F9CB09}"/>
              </a:ext>
            </a:extLst>
          </p:cNvPr>
          <p:cNvSpPr>
            <a:spLocks noGrp="1"/>
          </p:cNvSpPr>
          <p:nvPr>
            <p:ph type="dt" sz="half" idx="10"/>
          </p:nvPr>
        </p:nvSpPr>
        <p:spPr/>
        <p:txBody>
          <a:bodyPr/>
          <a:lstStyle/>
          <a:p>
            <a:fld id="{14F94830-233E-4ABC-B845-7A3E34139C95}" type="datetimeFigureOut">
              <a:rPr lang="tr-TR" smtClean="0"/>
              <a:t>21.04.2024</a:t>
            </a:fld>
            <a:endParaRPr lang="tr-TR"/>
          </a:p>
        </p:txBody>
      </p:sp>
      <p:sp>
        <p:nvSpPr>
          <p:cNvPr id="5" name="Alt Bilgi Yer Tutucusu 4">
            <a:extLst>
              <a:ext uri="{FF2B5EF4-FFF2-40B4-BE49-F238E27FC236}">
                <a16:creationId xmlns:a16="http://schemas.microsoft.com/office/drawing/2014/main" id="{3BE0B557-87FC-4771-87D3-B29DCC093D4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1C0DAF4-C225-42DF-8680-DE4D599058AD}"/>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73614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6"/>
        <p:cNvGrpSpPr/>
        <p:nvPr/>
      </p:nvGrpSpPr>
      <p:grpSpPr>
        <a:xfrm>
          <a:off x="0" y="0"/>
          <a:ext cx="0" cy="0"/>
          <a:chOff x="0" y="0"/>
          <a:chExt cx="0" cy="0"/>
        </a:xfrm>
      </p:grpSpPr>
      <p:grpSp>
        <p:nvGrpSpPr>
          <p:cNvPr id="17" name="Google Shape;17;p4"/>
          <p:cNvGrpSpPr/>
          <p:nvPr/>
        </p:nvGrpSpPr>
        <p:grpSpPr>
          <a:xfrm>
            <a:off x="83" y="-7957"/>
            <a:ext cx="12205751" cy="6874447"/>
            <a:chOff x="4278157" y="0"/>
            <a:chExt cx="3658067" cy="2057971"/>
          </a:xfrm>
        </p:grpSpPr>
        <p:sp>
          <p:nvSpPr>
            <p:cNvPr id="18" name="Google Shape;18;p4"/>
            <p:cNvSpPr/>
            <p:nvPr/>
          </p:nvSpPr>
          <p:spPr>
            <a:xfrm>
              <a:off x="5659158" y="1609686"/>
              <a:ext cx="895583" cy="447799"/>
            </a:xfrm>
            <a:custGeom>
              <a:avLst/>
              <a:gdLst/>
              <a:ahLst/>
              <a:cxnLst/>
              <a:rect l="l" t="t" r="r" b="b"/>
              <a:pathLst>
                <a:path w="895583" h="447799" extrusionOk="0">
                  <a:moveTo>
                    <a:pt x="896555" y="448285"/>
                  </a:moveTo>
                  <a:lnTo>
                    <a:pt x="448277" y="0"/>
                  </a:lnTo>
                  <a:lnTo>
                    <a:pt x="0" y="448285"/>
                  </a:lnTo>
                  <a:lnTo>
                    <a:pt x="896555" y="448285"/>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4"/>
            <p:cNvSpPr/>
            <p:nvPr/>
          </p:nvSpPr>
          <p:spPr>
            <a:xfrm>
              <a:off x="5659158" y="0"/>
              <a:ext cx="895583" cy="447799"/>
            </a:xfrm>
            <a:custGeom>
              <a:avLst/>
              <a:gdLst/>
              <a:ahLst/>
              <a:cxnLst/>
              <a:rect l="l" t="t" r="r" b="b"/>
              <a:pathLst>
                <a:path w="895583" h="447799" extrusionOk="0">
                  <a:moveTo>
                    <a:pt x="0" y="0"/>
                  </a:moveTo>
                  <a:lnTo>
                    <a:pt x="448277" y="448285"/>
                  </a:lnTo>
                  <a:lnTo>
                    <a:pt x="896555" y="0"/>
                  </a:lnTo>
                  <a:lnTo>
                    <a:pt x="0" y="0"/>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4"/>
            <p:cNvSpPr/>
            <p:nvPr/>
          </p:nvSpPr>
          <p:spPr>
            <a:xfrm>
              <a:off x="6688125" y="0"/>
              <a:ext cx="1248099" cy="2057971"/>
            </a:xfrm>
            <a:custGeom>
              <a:avLst/>
              <a:gdLst/>
              <a:ahLst/>
              <a:cxnLst/>
              <a:rect l="l" t="t" r="r" b="b"/>
              <a:pathLst>
                <a:path w="1248099" h="2057971" extrusionOk="0">
                  <a:moveTo>
                    <a:pt x="134357" y="0"/>
                  </a:moveTo>
                  <a:lnTo>
                    <a:pt x="581660" y="447315"/>
                  </a:lnTo>
                  <a:lnTo>
                    <a:pt x="0" y="1028988"/>
                  </a:lnTo>
                  <a:lnTo>
                    <a:pt x="581660" y="1610660"/>
                  </a:lnTo>
                  <a:lnTo>
                    <a:pt x="134357" y="2057972"/>
                  </a:lnTo>
                  <a:lnTo>
                    <a:pt x="1248584" y="2057972"/>
                  </a:lnTo>
                  <a:lnTo>
                    <a:pt x="1248584" y="0"/>
                  </a:lnTo>
                  <a:lnTo>
                    <a:pt x="134357" y="0"/>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4"/>
            <p:cNvSpPr/>
            <p:nvPr/>
          </p:nvSpPr>
          <p:spPr>
            <a:xfrm>
              <a:off x="4278157" y="0"/>
              <a:ext cx="1248099" cy="2057971"/>
            </a:xfrm>
            <a:custGeom>
              <a:avLst/>
              <a:gdLst/>
              <a:ahLst/>
              <a:cxnLst/>
              <a:rect l="l" t="t" r="r" b="b"/>
              <a:pathLst>
                <a:path w="1248099" h="2057971" extrusionOk="0">
                  <a:moveTo>
                    <a:pt x="666924" y="1610660"/>
                  </a:moveTo>
                  <a:lnTo>
                    <a:pt x="1248586" y="1028988"/>
                  </a:lnTo>
                  <a:lnTo>
                    <a:pt x="666924" y="447315"/>
                  </a:lnTo>
                  <a:lnTo>
                    <a:pt x="1114231" y="0"/>
                  </a:lnTo>
                  <a:lnTo>
                    <a:pt x="0" y="0"/>
                  </a:lnTo>
                  <a:lnTo>
                    <a:pt x="0" y="2057972"/>
                  </a:lnTo>
                  <a:lnTo>
                    <a:pt x="1114231" y="2057972"/>
                  </a:lnTo>
                  <a:lnTo>
                    <a:pt x="666924" y="1610660"/>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2" name="Google Shape;22;p4"/>
          <p:cNvSpPr txBox="1">
            <a:spLocks noGrp="1"/>
          </p:cNvSpPr>
          <p:nvPr>
            <p:ph type="body" idx="1"/>
          </p:nvPr>
        </p:nvSpPr>
        <p:spPr>
          <a:xfrm>
            <a:off x="4491067" y="2882400"/>
            <a:ext cx="3209600" cy="1093200"/>
          </a:xfrm>
          <a:prstGeom prst="rect">
            <a:avLst/>
          </a:prstGeom>
          <a:effectLst>
            <a:outerShdw blurRad="57150" dist="19050" dir="5400000" algn="bl" rotWithShape="0">
              <a:srgbClr val="20124D">
                <a:alpha val="50000"/>
              </a:srgbClr>
            </a:outerShdw>
          </a:effectLst>
        </p:spPr>
        <p:txBody>
          <a:bodyPr spcFirstLastPara="1" wrap="square" lIns="0" tIns="0" rIns="0" bIns="0" anchor="ctr" anchorCtr="0">
            <a:noAutofit/>
          </a:bodyPr>
          <a:lstStyle>
            <a:lvl1pPr marL="609585" lvl="0" indent="-474121" algn="ctr" rtl="0">
              <a:spcBef>
                <a:spcPts val="800"/>
              </a:spcBef>
              <a:spcAft>
                <a:spcPts val="0"/>
              </a:spcAft>
              <a:buClr>
                <a:srgbClr val="FFFFFF"/>
              </a:buClr>
              <a:buSzPts val="2000"/>
              <a:buChar char="×"/>
              <a:defRPr sz="2667">
                <a:solidFill>
                  <a:srgbClr val="FFFFFF"/>
                </a:solidFill>
              </a:defRPr>
            </a:lvl1pPr>
            <a:lvl2pPr marL="1219170" lvl="1" indent="-474121" algn="ctr" rtl="0">
              <a:spcBef>
                <a:spcPts val="0"/>
              </a:spcBef>
              <a:spcAft>
                <a:spcPts val="0"/>
              </a:spcAft>
              <a:buClr>
                <a:srgbClr val="FFFFFF"/>
              </a:buClr>
              <a:buSzPts val="2000"/>
              <a:buChar char="×"/>
              <a:defRPr sz="2667">
                <a:solidFill>
                  <a:srgbClr val="FFFFFF"/>
                </a:solidFill>
              </a:defRPr>
            </a:lvl2pPr>
            <a:lvl3pPr marL="1828754" lvl="2" indent="-474121" algn="ctr" rtl="0">
              <a:spcBef>
                <a:spcPts val="0"/>
              </a:spcBef>
              <a:spcAft>
                <a:spcPts val="0"/>
              </a:spcAft>
              <a:buClr>
                <a:srgbClr val="FFFFFF"/>
              </a:buClr>
              <a:buSzPts val="2000"/>
              <a:buChar char="■"/>
              <a:defRPr sz="2667">
                <a:solidFill>
                  <a:srgbClr val="FFFFFF"/>
                </a:solidFill>
              </a:defRPr>
            </a:lvl3pPr>
            <a:lvl4pPr marL="2438339" lvl="3" indent="-474121" algn="ctr" rtl="0">
              <a:spcBef>
                <a:spcPts val="0"/>
              </a:spcBef>
              <a:spcAft>
                <a:spcPts val="0"/>
              </a:spcAft>
              <a:buClr>
                <a:srgbClr val="FFFFFF"/>
              </a:buClr>
              <a:buSzPts val="2000"/>
              <a:buChar char="●"/>
              <a:defRPr sz="2667">
                <a:solidFill>
                  <a:srgbClr val="FFFFFF"/>
                </a:solidFill>
              </a:defRPr>
            </a:lvl4pPr>
            <a:lvl5pPr marL="3047924" lvl="4" indent="-474121" algn="ctr" rtl="0">
              <a:spcBef>
                <a:spcPts val="0"/>
              </a:spcBef>
              <a:spcAft>
                <a:spcPts val="0"/>
              </a:spcAft>
              <a:buClr>
                <a:srgbClr val="FFFFFF"/>
              </a:buClr>
              <a:buSzPts val="2000"/>
              <a:buChar char="○"/>
              <a:defRPr sz="2667">
                <a:solidFill>
                  <a:srgbClr val="FFFFFF"/>
                </a:solidFill>
              </a:defRPr>
            </a:lvl5pPr>
            <a:lvl6pPr marL="3657509" lvl="5" indent="-474121" algn="ctr" rtl="0">
              <a:spcBef>
                <a:spcPts val="0"/>
              </a:spcBef>
              <a:spcAft>
                <a:spcPts val="0"/>
              </a:spcAft>
              <a:buClr>
                <a:srgbClr val="FFFFFF"/>
              </a:buClr>
              <a:buSzPts val="2000"/>
              <a:buChar char="■"/>
              <a:defRPr sz="2667">
                <a:solidFill>
                  <a:srgbClr val="FFFFFF"/>
                </a:solidFill>
              </a:defRPr>
            </a:lvl6pPr>
            <a:lvl7pPr marL="4267093" lvl="6" indent="-474121" algn="ctr" rtl="0">
              <a:spcBef>
                <a:spcPts val="0"/>
              </a:spcBef>
              <a:spcAft>
                <a:spcPts val="0"/>
              </a:spcAft>
              <a:buClr>
                <a:srgbClr val="FFFFFF"/>
              </a:buClr>
              <a:buSzPts val="2000"/>
              <a:buChar char="●"/>
              <a:defRPr sz="2667">
                <a:solidFill>
                  <a:srgbClr val="FFFFFF"/>
                </a:solidFill>
              </a:defRPr>
            </a:lvl7pPr>
            <a:lvl8pPr marL="4876678" lvl="7" indent="-474121" algn="ctr" rtl="0">
              <a:spcBef>
                <a:spcPts val="0"/>
              </a:spcBef>
              <a:spcAft>
                <a:spcPts val="0"/>
              </a:spcAft>
              <a:buClr>
                <a:srgbClr val="FFFFFF"/>
              </a:buClr>
              <a:buSzPts val="2000"/>
              <a:buChar char="○"/>
              <a:defRPr sz="2667">
                <a:solidFill>
                  <a:srgbClr val="FFFFFF"/>
                </a:solidFill>
              </a:defRPr>
            </a:lvl8pPr>
            <a:lvl9pPr marL="5486263" lvl="8" indent="-474121" algn="ctr">
              <a:spcBef>
                <a:spcPts val="0"/>
              </a:spcBef>
              <a:spcAft>
                <a:spcPts val="0"/>
              </a:spcAft>
              <a:buClr>
                <a:srgbClr val="FFFFFF"/>
              </a:buClr>
              <a:buSzPts val="2000"/>
              <a:buChar char="■"/>
              <a:defRPr sz="2667">
                <a:solidFill>
                  <a:srgbClr val="FFFFFF"/>
                </a:solidFill>
              </a:defRPr>
            </a:lvl9pPr>
          </a:lstStyle>
          <a:p>
            <a:pPr lvl="0"/>
            <a:r>
              <a:rPr lang="en-US"/>
              <a:t>Edit Master text styles</a:t>
            </a:r>
          </a:p>
        </p:txBody>
      </p:sp>
      <p:sp>
        <p:nvSpPr>
          <p:cNvPr id="23" name="Google Shape;23;p4"/>
          <p:cNvSpPr txBox="1"/>
          <p:nvPr/>
        </p:nvSpPr>
        <p:spPr>
          <a:xfrm>
            <a:off x="4791200" y="156692"/>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2B2F4C"/>
                </a:solidFill>
                <a:latin typeface="Abril Fatface"/>
                <a:ea typeface="Abril Fatface"/>
                <a:cs typeface="Abril Fatface"/>
                <a:sym typeface="Abril Fatface"/>
              </a:rPr>
              <a:t>“</a:t>
            </a:r>
            <a:endParaRPr sz="9600">
              <a:solidFill>
                <a:srgbClr val="2B2F4C"/>
              </a:solidFill>
              <a:latin typeface="Abril Fatface"/>
              <a:ea typeface="Abril Fatface"/>
              <a:cs typeface="Abril Fatface"/>
              <a:sym typeface="Abril Fatface"/>
            </a:endParaRPr>
          </a:p>
        </p:txBody>
      </p:sp>
      <p:sp>
        <p:nvSpPr>
          <p:cNvPr id="24" name="Google Shape;24;p4"/>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
        <p:nvSpPr>
          <p:cNvPr id="25" name="Google Shape;25;p4"/>
          <p:cNvSpPr txBox="1"/>
          <p:nvPr/>
        </p:nvSpPr>
        <p:spPr>
          <a:xfrm>
            <a:off x="4791200" y="5848025"/>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2B2F4C"/>
                </a:solidFill>
                <a:latin typeface="Abril Fatface"/>
                <a:ea typeface="Abril Fatface"/>
                <a:cs typeface="Abril Fatface"/>
                <a:sym typeface="Abril Fatface"/>
              </a:rPr>
              <a:t>”</a:t>
            </a:r>
            <a:endParaRPr sz="9600">
              <a:solidFill>
                <a:srgbClr val="2B2F4C"/>
              </a:solidFill>
              <a:latin typeface="Abril Fatface"/>
              <a:ea typeface="Abril Fatface"/>
              <a:cs typeface="Abril Fatface"/>
              <a:sym typeface="Abril Fatface"/>
            </a:endParaRPr>
          </a:p>
        </p:txBody>
      </p:sp>
    </p:spTree>
    <p:extLst>
      <p:ext uri="{BB962C8B-B14F-4D97-AF65-F5344CB8AC3E}">
        <p14:creationId xmlns:p14="http://schemas.microsoft.com/office/powerpoint/2010/main" val="302915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5"/>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5"/>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29" name="Google Shape;29;p5"/>
          <p:cNvSpPr txBox="1">
            <a:spLocks noGrp="1"/>
          </p:cNvSpPr>
          <p:nvPr>
            <p:ph type="body" idx="1"/>
          </p:nvPr>
        </p:nvSpPr>
        <p:spPr>
          <a:xfrm>
            <a:off x="1060767" y="3272000"/>
            <a:ext cx="6392000" cy="2514000"/>
          </a:xfrm>
          <a:prstGeom prst="rect">
            <a:avLst/>
          </a:prstGeom>
        </p:spPr>
        <p:txBody>
          <a:bodyPr spcFirstLastPara="1" wrap="square" lIns="0" tIns="0" rIns="0" bIns="0"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pPr lvl="0"/>
            <a:r>
              <a:rPr lang="en-US"/>
              <a:t>Edit Master text styles</a:t>
            </a:r>
          </a:p>
        </p:txBody>
      </p:sp>
      <p:sp>
        <p:nvSpPr>
          <p:cNvPr id="30" name="Google Shape;30;p5"/>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81327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solidFill>
          <a:srgbClr val="FFFFFF"/>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1060767" y="2348633"/>
            <a:ext cx="4567200" cy="7592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33" name="Google Shape;33;p6"/>
          <p:cNvSpPr txBox="1">
            <a:spLocks noGrp="1"/>
          </p:cNvSpPr>
          <p:nvPr>
            <p:ph type="body" idx="1"/>
          </p:nvPr>
        </p:nvSpPr>
        <p:spPr>
          <a:xfrm>
            <a:off x="1060767" y="3272000"/>
            <a:ext cx="4567200" cy="25140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pPr lvl="0"/>
            <a:r>
              <a:rPr lang="en-US"/>
              <a:t>Edit Master text styles</a:t>
            </a:r>
          </a:p>
        </p:txBody>
      </p:sp>
      <p:sp>
        <p:nvSpPr>
          <p:cNvPr id="34" name="Google Shape;34;p6"/>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232984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7"/>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7"/>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38" name="Google Shape;38;p7"/>
          <p:cNvSpPr txBox="1">
            <a:spLocks noGrp="1"/>
          </p:cNvSpPr>
          <p:nvPr>
            <p:ph type="body" idx="1"/>
          </p:nvPr>
        </p:nvSpPr>
        <p:spPr>
          <a:xfrm>
            <a:off x="1060800" y="3272000"/>
            <a:ext cx="2946000" cy="2514000"/>
          </a:xfrm>
          <a:prstGeom prst="rect">
            <a:avLst/>
          </a:prstGeom>
        </p:spPr>
        <p:txBody>
          <a:bodyPr spcFirstLastPara="1" wrap="square" lIns="0" tIns="0" rIns="0" bIns="0"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pPr lvl="0"/>
            <a:r>
              <a:rPr lang="en-US"/>
              <a:t>Edit Master text styles</a:t>
            </a:r>
          </a:p>
        </p:txBody>
      </p:sp>
      <p:sp>
        <p:nvSpPr>
          <p:cNvPr id="39" name="Google Shape;39;p7"/>
          <p:cNvSpPr txBox="1">
            <a:spLocks noGrp="1"/>
          </p:cNvSpPr>
          <p:nvPr>
            <p:ph type="body" idx="2"/>
          </p:nvPr>
        </p:nvSpPr>
        <p:spPr>
          <a:xfrm>
            <a:off x="4506783" y="3272000"/>
            <a:ext cx="2946000" cy="2514000"/>
          </a:xfrm>
          <a:prstGeom prst="rect">
            <a:avLst/>
          </a:prstGeom>
        </p:spPr>
        <p:txBody>
          <a:bodyPr spcFirstLastPara="1" wrap="square" lIns="0" tIns="0" rIns="0" bIns="0"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pPr lvl="0"/>
            <a:r>
              <a:rPr lang="en-US"/>
              <a:t>Edit Master text styles</a:t>
            </a:r>
          </a:p>
        </p:txBody>
      </p:sp>
      <p:sp>
        <p:nvSpPr>
          <p:cNvPr id="40" name="Google Shape;40;p7"/>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308583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8"/>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44" name="Google Shape;44;p8"/>
          <p:cNvSpPr txBox="1">
            <a:spLocks noGrp="1"/>
          </p:cNvSpPr>
          <p:nvPr>
            <p:ph type="body" idx="1"/>
          </p:nvPr>
        </p:nvSpPr>
        <p:spPr>
          <a:xfrm>
            <a:off x="1060767" y="3272000"/>
            <a:ext cx="1939600" cy="2514000"/>
          </a:xfrm>
          <a:prstGeom prst="rect">
            <a:avLst/>
          </a:prstGeom>
        </p:spPr>
        <p:txBody>
          <a:bodyPr spcFirstLastPara="1" wrap="square" lIns="0" tIns="0" rIns="0" bIns="0"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5" name="Google Shape;45;p8"/>
          <p:cNvSpPr txBox="1">
            <a:spLocks noGrp="1"/>
          </p:cNvSpPr>
          <p:nvPr>
            <p:ph type="body" idx="2"/>
          </p:nvPr>
        </p:nvSpPr>
        <p:spPr>
          <a:xfrm>
            <a:off x="3286973" y="3272000"/>
            <a:ext cx="1939600" cy="2514000"/>
          </a:xfrm>
          <a:prstGeom prst="rect">
            <a:avLst/>
          </a:prstGeom>
        </p:spPr>
        <p:txBody>
          <a:bodyPr spcFirstLastPara="1" wrap="square" lIns="0" tIns="0" rIns="0" bIns="0"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6" name="Google Shape;46;p8"/>
          <p:cNvSpPr txBox="1">
            <a:spLocks noGrp="1"/>
          </p:cNvSpPr>
          <p:nvPr>
            <p:ph type="body" idx="3"/>
          </p:nvPr>
        </p:nvSpPr>
        <p:spPr>
          <a:xfrm>
            <a:off x="5513180" y="3272000"/>
            <a:ext cx="1939600" cy="2514000"/>
          </a:xfrm>
          <a:prstGeom prst="rect">
            <a:avLst/>
          </a:prstGeom>
        </p:spPr>
        <p:txBody>
          <a:bodyPr spcFirstLastPara="1" wrap="square" lIns="0" tIns="0" rIns="0" bIns="0"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7" name="Google Shape;47;p8"/>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80412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9"/>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9"/>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51" name="Google Shape;51;p9"/>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52220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p:nvPr/>
        </p:nvSpPr>
        <p:spPr>
          <a:xfrm>
            <a:off x="0" y="11"/>
            <a:ext cx="12195173" cy="6859904"/>
          </a:xfrm>
          <a:custGeom>
            <a:avLst/>
            <a:gdLst/>
            <a:ahLst/>
            <a:cxnLst/>
            <a:rect l="l" t="t" r="r" b="b"/>
            <a:pathLst>
              <a:path w="3658552" h="2057971" extrusionOk="0">
                <a:moveTo>
                  <a:pt x="0" y="0"/>
                </a:moveTo>
                <a:lnTo>
                  <a:pt x="0" y="2057972"/>
                </a:lnTo>
                <a:lnTo>
                  <a:pt x="3658552" y="2057972"/>
                </a:lnTo>
                <a:lnTo>
                  <a:pt x="3658552" y="0"/>
                </a:lnTo>
                <a:close/>
                <a:moveTo>
                  <a:pt x="3448805" y="671868"/>
                </a:moveTo>
                <a:lnTo>
                  <a:pt x="3289865" y="830811"/>
                </a:lnTo>
                <a:lnTo>
                  <a:pt x="3130659" y="671602"/>
                </a:lnTo>
                <a:lnTo>
                  <a:pt x="2971453" y="830811"/>
                </a:lnTo>
                <a:lnTo>
                  <a:pt x="2812512" y="671868"/>
                </a:lnTo>
                <a:lnTo>
                  <a:pt x="2971719" y="512659"/>
                </a:lnTo>
                <a:lnTo>
                  <a:pt x="2812512" y="353450"/>
                </a:lnTo>
                <a:lnTo>
                  <a:pt x="2971453" y="194507"/>
                </a:lnTo>
                <a:lnTo>
                  <a:pt x="3130659" y="353716"/>
                </a:lnTo>
                <a:lnTo>
                  <a:pt x="3289865" y="194507"/>
                </a:lnTo>
                <a:lnTo>
                  <a:pt x="3448805" y="353450"/>
                </a:lnTo>
                <a:lnTo>
                  <a:pt x="3289599" y="512659"/>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10"/>
          <p:cNvSpPr txBox="1">
            <a:spLocks noGrp="1"/>
          </p:cNvSpPr>
          <p:nvPr>
            <p:ph type="body" idx="1"/>
          </p:nvPr>
        </p:nvSpPr>
        <p:spPr>
          <a:xfrm>
            <a:off x="1060767" y="5468667"/>
            <a:ext cx="99080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pPr lvl="0"/>
            <a:r>
              <a:rPr lang="en-US"/>
              <a:t>Edit Master text styles</a:t>
            </a:r>
          </a:p>
        </p:txBody>
      </p:sp>
      <p:sp>
        <p:nvSpPr>
          <p:cNvPr id="55" name="Google Shape;55;p10"/>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22140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FACC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0767" y="2348633"/>
            <a:ext cx="6392000" cy="7592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1pPr>
            <a:lvl2pPr lvl="1">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2pPr>
            <a:lvl3pPr lvl="2">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3pPr>
            <a:lvl4pPr lvl="3">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4pPr>
            <a:lvl5pPr lvl="4">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5pPr>
            <a:lvl6pPr lvl="5">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6pPr>
            <a:lvl7pPr lvl="6">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7pPr>
            <a:lvl8pPr lvl="7">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8pPr>
            <a:lvl9pPr lvl="8">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1060767" y="3272000"/>
            <a:ext cx="6392000" cy="2514000"/>
          </a:xfrm>
          <a:prstGeom prst="rect">
            <a:avLst/>
          </a:prstGeom>
          <a:noFill/>
          <a:ln>
            <a:noFill/>
          </a:ln>
        </p:spPr>
        <p:txBody>
          <a:bodyPr spcFirstLastPara="1" wrap="square" lIns="0" tIns="0" rIns="0" bIns="0" anchor="t" anchorCtr="0">
            <a:noAutofit/>
          </a:bodyPr>
          <a:lstStyle>
            <a:lvl1pPr marL="457200" lvl="0" indent="-342900">
              <a:spcBef>
                <a:spcPts val="600"/>
              </a:spcBef>
              <a:spcAft>
                <a:spcPts val="0"/>
              </a:spcAft>
              <a:buClr>
                <a:schemeClr val="accent2"/>
              </a:buClr>
              <a:buSzPts val="1800"/>
              <a:buFont typeface="Work Sans Light"/>
              <a:buChar char="×"/>
              <a:defRPr sz="1800">
                <a:solidFill>
                  <a:schemeClr val="dk1"/>
                </a:solidFill>
                <a:latin typeface="Work Sans Light"/>
                <a:ea typeface="Work Sans Light"/>
                <a:cs typeface="Work Sans Light"/>
                <a:sym typeface="Work Sans Light"/>
              </a:defRPr>
            </a:lvl1pPr>
            <a:lvl2pPr marL="914400" lvl="1" indent="-342900">
              <a:spcBef>
                <a:spcPts val="0"/>
              </a:spcBef>
              <a:spcAft>
                <a:spcPts val="0"/>
              </a:spcAft>
              <a:buClr>
                <a:schemeClr val="accent2"/>
              </a:buClr>
              <a:buSzPts val="1800"/>
              <a:buFont typeface="Work Sans Light"/>
              <a:buChar char="×"/>
              <a:defRPr sz="1800">
                <a:solidFill>
                  <a:schemeClr val="dk1"/>
                </a:solidFill>
                <a:latin typeface="Work Sans Light"/>
                <a:ea typeface="Work Sans Light"/>
                <a:cs typeface="Work Sans Light"/>
                <a:sym typeface="Work Sans Light"/>
              </a:defRPr>
            </a:lvl2pPr>
            <a:lvl3pPr marL="1371600" lvl="2"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3pPr>
            <a:lvl4pPr marL="1828800" lvl="3"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4pPr>
            <a:lvl5pPr marL="2286000" lvl="4"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5pPr>
            <a:lvl6pPr marL="2743200" lvl="5"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6pPr>
            <a:lvl7pPr marL="3200400" lvl="6"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7pPr>
            <a:lvl8pPr marL="3657600" lvl="7"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8pPr>
            <a:lvl9pPr marL="4114800" lvl="8"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0" tIns="0" rIns="0" bIns="0" anchor="ctr" anchorCtr="0">
            <a:noAutofit/>
          </a:bodyPr>
          <a:lstStyle>
            <a:lvl1pPr lvl="0" algn="r">
              <a:buNone/>
              <a:defRPr sz="1600">
                <a:solidFill>
                  <a:schemeClr val="accent2"/>
                </a:solidFill>
                <a:latin typeface="Abril Fatface"/>
                <a:ea typeface="Abril Fatface"/>
                <a:cs typeface="Abril Fatface"/>
                <a:sym typeface="Abril Fatface"/>
              </a:defRPr>
            </a:lvl1pPr>
            <a:lvl2pPr lvl="1" algn="r">
              <a:buNone/>
              <a:defRPr sz="1600">
                <a:solidFill>
                  <a:schemeClr val="accent2"/>
                </a:solidFill>
                <a:latin typeface="Abril Fatface"/>
                <a:ea typeface="Abril Fatface"/>
                <a:cs typeface="Abril Fatface"/>
                <a:sym typeface="Abril Fatface"/>
              </a:defRPr>
            </a:lvl2pPr>
            <a:lvl3pPr lvl="2" algn="r">
              <a:buNone/>
              <a:defRPr sz="1600">
                <a:solidFill>
                  <a:schemeClr val="accent2"/>
                </a:solidFill>
                <a:latin typeface="Abril Fatface"/>
                <a:ea typeface="Abril Fatface"/>
                <a:cs typeface="Abril Fatface"/>
                <a:sym typeface="Abril Fatface"/>
              </a:defRPr>
            </a:lvl3pPr>
            <a:lvl4pPr lvl="3" algn="r">
              <a:buNone/>
              <a:defRPr sz="1600">
                <a:solidFill>
                  <a:schemeClr val="accent2"/>
                </a:solidFill>
                <a:latin typeface="Abril Fatface"/>
                <a:ea typeface="Abril Fatface"/>
                <a:cs typeface="Abril Fatface"/>
                <a:sym typeface="Abril Fatface"/>
              </a:defRPr>
            </a:lvl4pPr>
            <a:lvl5pPr lvl="4" algn="r">
              <a:buNone/>
              <a:defRPr sz="1600">
                <a:solidFill>
                  <a:schemeClr val="accent2"/>
                </a:solidFill>
                <a:latin typeface="Abril Fatface"/>
                <a:ea typeface="Abril Fatface"/>
                <a:cs typeface="Abril Fatface"/>
                <a:sym typeface="Abril Fatface"/>
              </a:defRPr>
            </a:lvl5pPr>
            <a:lvl6pPr lvl="5" algn="r">
              <a:buNone/>
              <a:defRPr sz="1600">
                <a:solidFill>
                  <a:schemeClr val="accent2"/>
                </a:solidFill>
                <a:latin typeface="Abril Fatface"/>
                <a:ea typeface="Abril Fatface"/>
                <a:cs typeface="Abril Fatface"/>
                <a:sym typeface="Abril Fatface"/>
              </a:defRPr>
            </a:lvl6pPr>
            <a:lvl7pPr lvl="6" algn="r">
              <a:buNone/>
              <a:defRPr sz="1600">
                <a:solidFill>
                  <a:schemeClr val="accent2"/>
                </a:solidFill>
                <a:latin typeface="Abril Fatface"/>
                <a:ea typeface="Abril Fatface"/>
                <a:cs typeface="Abril Fatface"/>
                <a:sym typeface="Abril Fatface"/>
              </a:defRPr>
            </a:lvl7pPr>
            <a:lvl8pPr lvl="7" algn="r">
              <a:buNone/>
              <a:defRPr sz="1600">
                <a:solidFill>
                  <a:schemeClr val="accent2"/>
                </a:solidFill>
                <a:latin typeface="Abril Fatface"/>
                <a:ea typeface="Abril Fatface"/>
                <a:cs typeface="Abril Fatface"/>
                <a:sym typeface="Abril Fatface"/>
              </a:defRPr>
            </a:lvl8pPr>
            <a:lvl9pPr lvl="8" algn="r">
              <a:buNone/>
              <a:defRPr sz="1600">
                <a:solidFill>
                  <a:schemeClr val="accent2"/>
                </a:solidFill>
                <a:latin typeface="Abril Fatface"/>
                <a:ea typeface="Abril Fatface"/>
                <a:cs typeface="Abril Fatface"/>
                <a:sym typeface="Abril Fatfac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0645928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AECB8FD-64FB-4CD6-B392-EB5377081E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74E231B-B0CD-4F97-A919-A1C06DA83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464CA3A-C0A5-49DA-9B10-FD5914DE6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94830-233E-4ABC-B845-7A3E34139C95}" type="datetimeFigureOut">
              <a:rPr lang="tr-TR" smtClean="0"/>
              <a:t>21.04.2024</a:t>
            </a:fld>
            <a:endParaRPr lang="tr-TR"/>
          </a:p>
        </p:txBody>
      </p:sp>
      <p:sp>
        <p:nvSpPr>
          <p:cNvPr id="5" name="Alt Bilgi Yer Tutucusu 4">
            <a:extLst>
              <a:ext uri="{FF2B5EF4-FFF2-40B4-BE49-F238E27FC236}">
                <a16:creationId xmlns:a16="http://schemas.microsoft.com/office/drawing/2014/main" id="{AFEF1D7C-A7AC-4C35-8748-5CC89722F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1FCA9EE7-A475-4E2A-941D-EF1B94B44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D717D-7D1F-4B2E-A277-1FA3FE17D6A2}" type="slidenum">
              <a:rPr lang="tr-TR" smtClean="0"/>
              <a:t>‹#›</a:t>
            </a:fld>
            <a:endParaRPr lang="tr-TR"/>
          </a:p>
        </p:txBody>
      </p:sp>
    </p:spTree>
    <p:extLst>
      <p:ext uri="{BB962C8B-B14F-4D97-AF65-F5344CB8AC3E}">
        <p14:creationId xmlns:p14="http://schemas.microsoft.com/office/powerpoint/2010/main" val="27212178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tr.wikipedia.org/w/index.php?title=Mezofilik&amp;action=edit&amp;redlink=1" TargetMode="External"/><Relationship Id="rId2" Type="http://schemas.openxmlformats.org/officeDocument/2006/relationships/hyperlink" Target="https://tr.wikipedia.org/wiki/Organizma" TargetMode="Externa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https://tr.wikipedia.org/wiki/Mikroorganizm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n.wikipedia.org/wiki/Crenarchaeota" TargetMode="External"/><Relationship Id="rId1" Type="http://schemas.openxmlformats.org/officeDocument/2006/relationships/slideLayout" Target="../slideLayouts/slideLayout14.xml"/><Relationship Id="rId5" Type="http://schemas.openxmlformats.org/officeDocument/2006/relationships/hyperlink" Target="https://en.wikipedia.org/wiki/Korarchaeota"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tr.wikipedia.org/wiki/Eski_Yunanca" TargetMode="External"/><Relationship Id="rId1" Type="http://schemas.openxmlformats.org/officeDocument/2006/relationships/slideLayout" Target="../slideLayouts/slideLayout14.xml"/><Relationship Id="rId4" Type="http://schemas.openxmlformats.org/officeDocument/2006/relationships/hyperlink" Target="https://www.merckmanuals.com/home/infections/bacterial-infections-gram-negative-bacteria/pseudomonas-infection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tr.wikipedia.org/wiki/Bakteri" TargetMode="External"/><Relationship Id="rId7" Type="http://schemas.openxmlformats.org/officeDocument/2006/relationships/diagramQuickStyle" Target="../diagrams/quickStyle2.xml"/><Relationship Id="rId2" Type="http://schemas.openxmlformats.org/officeDocument/2006/relationships/hyperlink" Target="http://tr.wikipedia.org/wiki/Bel_so%C4%9Fuklu%C4%9Fu" TargetMode="Externa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2.png"/><Relationship Id="rId9" Type="http://schemas.microsoft.com/office/2007/relationships/diagramDrawing" Target="../diagrams/drawing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hepsiburada.com/domingoyayinevi"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tr.wikipedia.org/wiki/Kal%C4%B1n_ba%C4%9F%C4%B1rsak" TargetMode="External"/><Relationship Id="rId2" Type="http://schemas.openxmlformats.org/officeDocument/2006/relationships/hyperlink" Target="http://tr.wikipedia.org/wiki/Memeli" TargetMode="External"/><Relationship Id="rId1" Type="http://schemas.openxmlformats.org/officeDocument/2006/relationships/slideLayout" Target="../slideLayouts/slideLayout16.xml"/><Relationship Id="rId5" Type="http://schemas.openxmlformats.org/officeDocument/2006/relationships/hyperlink" Target="http://tr.wikipedia.org/wiki/Theodor_Escherich" TargetMode="External"/><Relationship Id="rId4" Type="http://schemas.openxmlformats.org/officeDocument/2006/relationships/hyperlink" Target="http://tr.wikipedia.org/wiki/Bakteri"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tr.wikipedia.org/wiki/G%C4%B1da_zehirlenmesi" TargetMode="External"/><Relationship Id="rId2" Type="http://schemas.openxmlformats.org/officeDocument/2006/relationships/hyperlink" Target="http://tr.wikipedia.org/wiki/Escherichia_coli" TargetMode="External"/><Relationship Id="rId1" Type="http://schemas.openxmlformats.org/officeDocument/2006/relationships/slideLayout" Target="../slideLayouts/slideLayout16.xml"/><Relationship Id="rId5" Type="http://schemas.openxmlformats.org/officeDocument/2006/relationships/hyperlink" Target="http://tr.wikipedia.org/wiki/Past%C3%B6rizasyon" TargetMode="External"/><Relationship Id="rId4" Type="http://schemas.openxmlformats.org/officeDocument/2006/relationships/hyperlink" Target="http://tr.wikipedia.org/wiki/Hemorajik_kolit" TargetMode="Externa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hyperlink" Target="http://tr.wikipedia.org/w/index.php?title=Lipopolisakkarit&amp;action=edit&amp;redlink=1" TargetMode="External"/><Relationship Id="rId3" Type="http://schemas.openxmlformats.org/officeDocument/2006/relationships/hyperlink" Target="http://tr.wikipedia.org/wiki/Vir%C3%BCs" TargetMode="External"/><Relationship Id="rId7" Type="http://schemas.openxmlformats.org/officeDocument/2006/relationships/hyperlink" Target="http://tr.wikipedia.org/wiki/Gram-negatif" TargetMode="External"/><Relationship Id="rId2" Type="http://schemas.openxmlformats.org/officeDocument/2006/relationships/hyperlink" Target="http://tr.wikipedia.org/wiki/Bakteri" TargetMode="External"/><Relationship Id="rId1" Type="http://schemas.openxmlformats.org/officeDocument/2006/relationships/slideLayout" Target="../slideLayouts/slideLayout16.xml"/><Relationship Id="rId6" Type="http://schemas.openxmlformats.org/officeDocument/2006/relationships/hyperlink" Target="http://tr.wikipedia.org/wiki/Vir%C3%BClans" TargetMode="External"/><Relationship Id="rId11" Type="http://schemas.openxmlformats.org/officeDocument/2006/relationships/hyperlink" Target="http://tr.wikipedia.org/wiki/Faj" TargetMode="External"/><Relationship Id="rId5" Type="http://schemas.openxmlformats.org/officeDocument/2006/relationships/hyperlink" Target="http://tr.wikipedia.org/wiki/Epidemiyoloji" TargetMode="External"/><Relationship Id="rId10" Type="http://schemas.openxmlformats.org/officeDocument/2006/relationships/hyperlink" Target="http://tr.wikipedia.org/wiki/Plazmit" TargetMode="External"/><Relationship Id="rId4" Type="http://schemas.openxmlformats.org/officeDocument/2006/relationships/hyperlink" Target="http://tr.wikipedia.org/wiki/Alt_t%C3%BCr" TargetMode="External"/><Relationship Id="rId9" Type="http://schemas.openxmlformats.org/officeDocument/2006/relationships/hyperlink" Target="http://tr.wikipedia.org/wiki/Toksin#ekzotoksinler"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4.jpeg"/><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tr.wikipedia.org/wiki/Gram_negatif_bakteri" TargetMode="External"/><Relationship Id="rId2" Type="http://schemas.openxmlformats.org/officeDocument/2006/relationships/hyperlink" Target="http://tr.wikipedia.org/wiki/Kolera" TargetMode="Externa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9.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www.nature.com/articles/nmicrobiol2016116"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3 Başlık"/>
          <p:cNvSpPr>
            <a:spLocks noGrp="1" noChangeArrowheads="1"/>
          </p:cNvSpPr>
          <p:nvPr>
            <p:ph type="ctrTitle"/>
          </p:nvPr>
        </p:nvSpPr>
        <p:spPr>
          <a:xfrm>
            <a:off x="1515540" y="704594"/>
            <a:ext cx="9409200" cy="1546400"/>
          </a:xfrm>
          <a:solidFill>
            <a:srgbClr val="FF9933"/>
          </a:solidFill>
        </p:spPr>
        <p:txBody>
          <a:bodyPr/>
          <a:lstStyle/>
          <a:p>
            <a:r>
              <a:rPr lang="tr-TR" altLang="tr-TR" dirty="0"/>
              <a:t>Mikrobiyel Çeşitlilik</a:t>
            </a:r>
          </a:p>
        </p:txBody>
      </p:sp>
      <p:sp>
        <p:nvSpPr>
          <p:cNvPr id="3" name="Metin kutusu 2">
            <a:extLst>
              <a:ext uri="{FF2B5EF4-FFF2-40B4-BE49-F238E27FC236}">
                <a16:creationId xmlns:a16="http://schemas.microsoft.com/office/drawing/2014/main" id="{711DD514-124C-43E4-BF10-AF28C37E3750}"/>
              </a:ext>
            </a:extLst>
          </p:cNvPr>
          <p:cNvSpPr txBox="1"/>
          <p:nvPr/>
        </p:nvSpPr>
        <p:spPr>
          <a:xfrm>
            <a:off x="8739642" y="3429000"/>
            <a:ext cx="326249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tr-TR" dirty="0"/>
              <a:t>Prof. Dr. N. Oya SAN KESKİN</a:t>
            </a:r>
          </a:p>
        </p:txBody>
      </p:sp>
      <p:sp>
        <p:nvSpPr>
          <p:cNvPr id="4" name="Metin kutusu 3">
            <a:extLst>
              <a:ext uri="{FF2B5EF4-FFF2-40B4-BE49-F238E27FC236}">
                <a16:creationId xmlns:a16="http://schemas.microsoft.com/office/drawing/2014/main" id="{B27EC597-1B13-4D02-9ED0-0A32AF5CA305}"/>
              </a:ext>
            </a:extLst>
          </p:cNvPr>
          <p:cNvSpPr txBox="1"/>
          <p:nvPr/>
        </p:nvSpPr>
        <p:spPr>
          <a:xfrm>
            <a:off x="149469" y="6367636"/>
            <a:ext cx="7317709" cy="369332"/>
          </a:xfrm>
          <a:prstGeom prst="rect">
            <a:avLst/>
          </a:prstGeom>
          <a:noFill/>
        </p:spPr>
        <p:txBody>
          <a:bodyPr wrap="none" rtlCol="0">
            <a:spAutoFit/>
          </a:bodyPr>
          <a:lstStyle/>
          <a:p>
            <a:r>
              <a:rPr lang="tr-TR" sz="1400" b="1" dirty="0"/>
              <a:t>Kaynak: BROCK MİKROORGANİZMALARIN BİYOLOJİSİ, </a:t>
            </a:r>
            <a:r>
              <a:rPr lang="tr-TR" sz="1400" b="1" dirty="0" err="1"/>
              <a:t>Palme</a:t>
            </a:r>
            <a:r>
              <a:rPr lang="tr-TR" sz="1400" b="1" dirty="0"/>
              <a:t> Yayınevi, 14. basım</a:t>
            </a:r>
            <a:r>
              <a:rPr lang="tr-TR" b="1" dirty="0"/>
              <a:t> </a:t>
            </a:r>
          </a:p>
        </p:txBody>
      </p:sp>
    </p:spTree>
    <p:extLst>
      <p:ext uri="{BB962C8B-B14F-4D97-AF65-F5344CB8AC3E}">
        <p14:creationId xmlns:p14="http://schemas.microsoft.com/office/powerpoint/2010/main" val="578057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1 Başlık"/>
          <p:cNvSpPr>
            <a:spLocks noGrp="1" noChangeArrowheads="1"/>
          </p:cNvSpPr>
          <p:nvPr>
            <p:ph type="title"/>
          </p:nvPr>
        </p:nvSpPr>
        <p:spPr/>
        <p:txBody>
          <a:bodyPr/>
          <a:lstStyle/>
          <a:p>
            <a:endParaRPr lang="tr-TR" altLang="tr-TR"/>
          </a:p>
        </p:txBody>
      </p:sp>
      <p:sp>
        <p:nvSpPr>
          <p:cNvPr id="344067" name="2 İçerik Yer Tutucusu"/>
          <p:cNvSpPr>
            <a:spLocks noGrp="1" noChangeArrowheads="1"/>
          </p:cNvSpPr>
          <p:nvPr>
            <p:ph idx="1"/>
          </p:nvPr>
        </p:nvSpPr>
        <p:spPr/>
        <p:txBody>
          <a:bodyPr/>
          <a:lstStyle/>
          <a:p>
            <a:endParaRPr lang="tr-TR" altLang="tr-TR"/>
          </a:p>
        </p:txBody>
      </p:sp>
      <p:pic>
        <p:nvPicPr>
          <p:cNvPr id="2" name="Resim 1">
            <a:extLst>
              <a:ext uri="{FF2B5EF4-FFF2-40B4-BE49-F238E27FC236}">
                <a16:creationId xmlns:a16="http://schemas.microsoft.com/office/drawing/2014/main" id="{2B3BCD9E-5893-4223-B767-DDD9439F86F5}"/>
              </a:ext>
            </a:extLst>
          </p:cNvPr>
          <p:cNvPicPr>
            <a:picLocks noChangeAspect="1"/>
          </p:cNvPicPr>
          <p:nvPr/>
        </p:nvPicPr>
        <p:blipFill>
          <a:blip r:embed="rId3"/>
          <a:stretch>
            <a:fillRect/>
          </a:stretch>
        </p:blipFill>
        <p:spPr>
          <a:xfrm>
            <a:off x="1060767" y="143326"/>
            <a:ext cx="10040005" cy="6395941"/>
          </a:xfrm>
          <a:prstGeom prst="rect">
            <a:avLst/>
          </a:prstGeom>
        </p:spPr>
      </p:pic>
      <p:sp>
        <p:nvSpPr>
          <p:cNvPr id="3" name="Ok: Aşağı 2">
            <a:extLst>
              <a:ext uri="{FF2B5EF4-FFF2-40B4-BE49-F238E27FC236}">
                <a16:creationId xmlns:a16="http://schemas.microsoft.com/office/drawing/2014/main" id="{836A7B97-5965-4F0E-BE3E-C90DDBCE9EEB}"/>
              </a:ext>
            </a:extLst>
          </p:cNvPr>
          <p:cNvSpPr/>
          <p:nvPr/>
        </p:nvSpPr>
        <p:spPr>
          <a:xfrm>
            <a:off x="4686952" y="2560320"/>
            <a:ext cx="1515292" cy="1325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0245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2 İçerik Yer Tutucusu"/>
          <p:cNvSpPr>
            <a:spLocks noGrp="1" noChangeArrowheads="1"/>
          </p:cNvSpPr>
          <p:nvPr>
            <p:ph idx="1"/>
          </p:nvPr>
        </p:nvSpPr>
        <p:spPr>
          <a:xfrm>
            <a:off x="281494" y="748982"/>
            <a:ext cx="11201348" cy="2514000"/>
          </a:xfrm>
        </p:spPr>
        <p:txBody>
          <a:bodyPr/>
          <a:lstStyle/>
          <a:p>
            <a:r>
              <a:rPr lang="tr-TR" altLang="tr-TR" b="1" dirty="0"/>
              <a:t>1. Şube : </a:t>
            </a:r>
            <a:r>
              <a:rPr lang="tr-TR" altLang="tr-TR" b="1" dirty="0" err="1"/>
              <a:t>Euryachaeota</a:t>
            </a:r>
            <a:r>
              <a:rPr lang="tr-TR" altLang="tr-TR" b="1" dirty="0"/>
              <a:t> </a:t>
            </a:r>
          </a:p>
          <a:p>
            <a:r>
              <a:rPr lang="tr-TR" altLang="tr-TR" b="1" dirty="0"/>
              <a:t>Aşırı Derecede </a:t>
            </a:r>
            <a:r>
              <a:rPr lang="tr-TR" altLang="tr-TR" b="1" dirty="0" err="1"/>
              <a:t>Halofilik</a:t>
            </a:r>
            <a:r>
              <a:rPr lang="tr-TR" altLang="tr-TR" b="1" dirty="0"/>
              <a:t> (Tuz Sever) </a:t>
            </a:r>
            <a:r>
              <a:rPr lang="tr-TR" altLang="tr-TR" b="1" dirty="0" err="1"/>
              <a:t>Arkea</a:t>
            </a:r>
            <a:endParaRPr lang="tr-TR" altLang="tr-TR" b="1" dirty="0"/>
          </a:p>
          <a:p>
            <a:r>
              <a:rPr lang="tr-TR" altLang="tr-TR" b="1" dirty="0"/>
              <a:t>Anahtar cinsler: </a:t>
            </a:r>
            <a:r>
              <a:rPr lang="tr-TR" altLang="tr-TR" b="1" i="1" dirty="0" err="1"/>
              <a:t>Halobacterium</a:t>
            </a:r>
            <a:r>
              <a:rPr lang="tr-TR" altLang="tr-TR" b="1" dirty="0"/>
              <a:t>, </a:t>
            </a:r>
            <a:r>
              <a:rPr lang="tr-TR" altLang="tr-TR" b="1" i="1" dirty="0" err="1"/>
              <a:t>Haloferax</a:t>
            </a:r>
            <a:endParaRPr lang="tr-TR" altLang="tr-TR" b="1" i="1" dirty="0"/>
          </a:p>
          <a:p>
            <a:r>
              <a:rPr lang="tr-TR" altLang="tr-TR" dirty="0"/>
              <a:t>Aşırı derecede </a:t>
            </a:r>
            <a:r>
              <a:rPr lang="tr-TR" altLang="tr-TR" dirty="0" err="1"/>
              <a:t>halofilik</a:t>
            </a:r>
            <a:r>
              <a:rPr lang="tr-TR" altLang="tr-TR" dirty="0"/>
              <a:t> bakteriler </a:t>
            </a:r>
          </a:p>
          <a:p>
            <a:r>
              <a:rPr lang="tr-TR" altLang="tr-TR" dirty="0"/>
              <a:t>Tuz gölleri, tuzlanmış et veya balık yüzeyleri </a:t>
            </a:r>
          </a:p>
          <a:p>
            <a:r>
              <a:rPr lang="tr-TR" altLang="tr-TR" dirty="0"/>
              <a:t>Gram negatif boyanma özelliğinde, ikiye bölünme ile çoğalan, spor oluşturmayan, çoğu hareketsiz, çoğu aerobik </a:t>
            </a:r>
          </a:p>
          <a:p>
            <a:r>
              <a:rPr lang="tr-TR" altLang="tr-TR" dirty="0"/>
              <a:t>Bazı cinsler kırmızı pembe pigmentler içerir  </a:t>
            </a:r>
          </a:p>
          <a:p>
            <a:endParaRPr lang="tr-TR" altLang="tr-TR" dirty="0"/>
          </a:p>
        </p:txBody>
      </p:sp>
      <p:sp>
        <p:nvSpPr>
          <p:cNvPr id="2" name="Dikdörtgen 1">
            <a:extLst>
              <a:ext uri="{FF2B5EF4-FFF2-40B4-BE49-F238E27FC236}">
                <a16:creationId xmlns:a16="http://schemas.microsoft.com/office/drawing/2014/main" id="{728F0C17-188C-458F-B42C-93C16AEDB634}"/>
              </a:ext>
            </a:extLst>
          </p:cNvPr>
          <p:cNvSpPr/>
          <p:nvPr/>
        </p:nvSpPr>
        <p:spPr>
          <a:xfrm>
            <a:off x="-38280" y="6581001"/>
            <a:ext cx="7491047" cy="276999"/>
          </a:xfrm>
          <a:prstGeom prst="rect">
            <a:avLst/>
          </a:prstGeom>
        </p:spPr>
        <p:txBody>
          <a:bodyPr wrap="square">
            <a:spAutoFit/>
          </a:bodyPr>
          <a:lstStyle/>
          <a:p>
            <a:r>
              <a:rPr lang="tr-TR" sz="1200" b="1" dirty="0"/>
              <a:t>BROCK MİKROORGANİZMALARIN BİYOLOJİSİ, </a:t>
            </a:r>
            <a:r>
              <a:rPr lang="tr-TR" sz="1200" b="1" dirty="0" err="1"/>
              <a:t>Palme</a:t>
            </a:r>
            <a:r>
              <a:rPr lang="tr-TR" sz="1200" b="1" dirty="0"/>
              <a:t> Yayınevi, 14. basım </a:t>
            </a:r>
            <a:endParaRPr lang="tr-TR" sz="1200" dirty="0"/>
          </a:p>
        </p:txBody>
      </p:sp>
    </p:spTree>
    <p:extLst>
      <p:ext uri="{BB962C8B-B14F-4D97-AF65-F5344CB8AC3E}">
        <p14:creationId xmlns:p14="http://schemas.microsoft.com/office/powerpoint/2010/main" val="971485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E7CFA3C-3AB9-452A-98BB-E8562A82BA5F}"/>
              </a:ext>
            </a:extLst>
          </p:cNvPr>
          <p:cNvSpPr>
            <a:spLocks noGrp="1"/>
          </p:cNvSpPr>
          <p:nvPr>
            <p:ph type="title"/>
          </p:nvPr>
        </p:nvSpPr>
        <p:spPr>
          <a:xfrm>
            <a:off x="376116" y="312800"/>
            <a:ext cx="6392000" cy="759200"/>
          </a:xfrm>
        </p:spPr>
        <p:txBody>
          <a:bodyPr/>
          <a:lstStyle/>
          <a:p>
            <a:r>
              <a:rPr lang="tr-TR" b="1" dirty="0" err="1"/>
              <a:t>Ekstremofiller</a:t>
            </a:r>
            <a:endParaRPr lang="tr-TR" dirty="0"/>
          </a:p>
        </p:txBody>
      </p:sp>
      <p:sp>
        <p:nvSpPr>
          <p:cNvPr id="5" name="Metin Yer Tutucusu 4">
            <a:extLst>
              <a:ext uri="{FF2B5EF4-FFF2-40B4-BE49-F238E27FC236}">
                <a16:creationId xmlns:a16="http://schemas.microsoft.com/office/drawing/2014/main" id="{84763B84-0011-43BF-A439-ECC23CA61E6F}"/>
              </a:ext>
            </a:extLst>
          </p:cNvPr>
          <p:cNvSpPr>
            <a:spLocks noGrp="1"/>
          </p:cNvSpPr>
          <p:nvPr>
            <p:ph type="body" idx="1"/>
          </p:nvPr>
        </p:nvSpPr>
        <p:spPr>
          <a:xfrm>
            <a:off x="-1" y="1388060"/>
            <a:ext cx="7416289" cy="3257460"/>
          </a:xfrm>
        </p:spPr>
        <p:txBody>
          <a:bodyPr/>
          <a:lstStyle/>
          <a:p>
            <a:r>
              <a:rPr lang="tr-TR" dirty="0"/>
              <a:t> çoğunlukla tek hücreli olup ekstrem koşullarda yaşama gereksinim duyan ve bu koşullarda optimum olarak gelişen </a:t>
            </a:r>
            <a:r>
              <a:rPr lang="tr-TR" dirty="0">
                <a:hlinkClick r:id="rId2" tooltip="Organizma"/>
              </a:rPr>
              <a:t>organizmalara</a:t>
            </a:r>
            <a:r>
              <a:rPr lang="tr-TR" dirty="0"/>
              <a:t> denir.</a:t>
            </a:r>
          </a:p>
          <a:p>
            <a:r>
              <a:rPr lang="tr-TR" dirty="0" err="1"/>
              <a:t>Ekstremofiller</a:t>
            </a:r>
            <a:r>
              <a:rPr lang="tr-TR" dirty="0"/>
              <a:t> karasal </a:t>
            </a:r>
            <a:r>
              <a:rPr lang="tr-TR" dirty="0" err="1">
                <a:hlinkClick r:id="rId3" tooltip="Mezofilik (sayfa mevcut değil)"/>
              </a:rPr>
              <a:t>mezofilik</a:t>
            </a:r>
            <a:r>
              <a:rPr lang="tr-TR" dirty="0"/>
              <a:t> organizmaların büyümeleri ve üremeleri için gerekli optimal koşullardan çok farklı olan ekstrem çevrelerde gelişirler. </a:t>
            </a:r>
          </a:p>
          <a:p>
            <a:endParaRPr lang="tr-TR" dirty="0"/>
          </a:p>
          <a:p>
            <a:r>
              <a:rPr lang="tr-TR" dirty="0"/>
              <a:t>Çoğu </a:t>
            </a:r>
            <a:r>
              <a:rPr lang="tr-TR" dirty="0" err="1"/>
              <a:t>ekstremofiller</a:t>
            </a:r>
            <a:r>
              <a:rPr lang="tr-TR" dirty="0"/>
              <a:t>(ekstrem koşulları seven) </a:t>
            </a:r>
            <a:r>
              <a:rPr lang="tr-TR" dirty="0">
                <a:hlinkClick r:id="rId4" tooltip="Mikroorganizma"/>
              </a:rPr>
              <a:t>mikroorganizmalardır</a:t>
            </a:r>
            <a:r>
              <a:rPr lang="tr-TR" dirty="0"/>
              <a:t>. </a:t>
            </a:r>
          </a:p>
        </p:txBody>
      </p:sp>
      <p:sp>
        <p:nvSpPr>
          <p:cNvPr id="6" name="Dikdörtgen 5">
            <a:extLst>
              <a:ext uri="{FF2B5EF4-FFF2-40B4-BE49-F238E27FC236}">
                <a16:creationId xmlns:a16="http://schemas.microsoft.com/office/drawing/2014/main" id="{D4CF361B-1022-45F0-B1B9-870A5A427F96}"/>
              </a:ext>
            </a:extLst>
          </p:cNvPr>
          <p:cNvSpPr/>
          <p:nvPr/>
        </p:nvSpPr>
        <p:spPr>
          <a:xfrm>
            <a:off x="524116" y="5006854"/>
            <a:ext cx="6096000" cy="923330"/>
          </a:xfrm>
          <a:prstGeom prst="rect">
            <a:avLst/>
          </a:prstGeom>
        </p:spPr>
        <p:txBody>
          <a:bodyPr>
            <a:spAutoFit/>
          </a:bodyPr>
          <a:lstStyle/>
          <a:p>
            <a:endParaRPr lang="tr-TR" dirty="0"/>
          </a:p>
          <a:p>
            <a:r>
              <a:rPr lang="tr-TR" dirty="0"/>
              <a:t>Radyasyona En Dayanıklı Canlı: </a:t>
            </a:r>
          </a:p>
          <a:p>
            <a:r>
              <a:rPr lang="tr-TR" i="1" dirty="0" err="1"/>
              <a:t>Thermococcus</a:t>
            </a:r>
            <a:r>
              <a:rPr lang="tr-TR" i="1" dirty="0"/>
              <a:t> </a:t>
            </a:r>
            <a:r>
              <a:rPr lang="tr-TR" i="1" dirty="0" err="1"/>
              <a:t>gammatolerans</a:t>
            </a:r>
            <a:endParaRPr lang="tr-TR" i="1" dirty="0"/>
          </a:p>
        </p:txBody>
      </p:sp>
      <p:pic>
        <p:nvPicPr>
          <p:cNvPr id="2" name="Resim 1">
            <a:extLst>
              <a:ext uri="{FF2B5EF4-FFF2-40B4-BE49-F238E27FC236}">
                <a16:creationId xmlns:a16="http://schemas.microsoft.com/office/drawing/2014/main" id="{C6690032-5128-EE97-99FD-1BD751BFE2CA}"/>
              </a:ext>
            </a:extLst>
          </p:cNvPr>
          <p:cNvPicPr>
            <a:picLocks noChangeAspect="1"/>
          </p:cNvPicPr>
          <p:nvPr/>
        </p:nvPicPr>
        <p:blipFill>
          <a:blip r:embed="rId5"/>
          <a:stretch>
            <a:fillRect/>
          </a:stretch>
        </p:blipFill>
        <p:spPr>
          <a:xfrm>
            <a:off x="7111696" y="2737881"/>
            <a:ext cx="3520537" cy="4059567"/>
          </a:xfrm>
          <a:prstGeom prst="rect">
            <a:avLst/>
          </a:prstGeom>
        </p:spPr>
      </p:pic>
    </p:spTree>
    <p:extLst>
      <p:ext uri="{BB962C8B-B14F-4D97-AF65-F5344CB8AC3E}">
        <p14:creationId xmlns:p14="http://schemas.microsoft.com/office/powerpoint/2010/main" val="3174835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1 Başlık"/>
          <p:cNvSpPr>
            <a:spLocks noGrp="1" noChangeArrowheads="1"/>
          </p:cNvSpPr>
          <p:nvPr>
            <p:ph type="title"/>
          </p:nvPr>
        </p:nvSpPr>
        <p:spPr/>
        <p:txBody>
          <a:bodyPr/>
          <a:lstStyle/>
          <a:p>
            <a:endParaRPr lang="tr-TR" altLang="tr-TR"/>
          </a:p>
        </p:txBody>
      </p:sp>
      <p:sp>
        <p:nvSpPr>
          <p:cNvPr id="346115" name="2 İçerik Yer Tutucusu"/>
          <p:cNvSpPr>
            <a:spLocks noGrp="1" noChangeArrowheads="1"/>
          </p:cNvSpPr>
          <p:nvPr>
            <p:ph idx="1"/>
          </p:nvPr>
        </p:nvSpPr>
        <p:spPr/>
        <p:txBody>
          <a:bodyPr/>
          <a:lstStyle/>
          <a:p>
            <a:endParaRPr lang="tr-TR" altLang="tr-TR"/>
          </a:p>
        </p:txBody>
      </p:sp>
      <p:pic>
        <p:nvPicPr>
          <p:cNvPr id="346116" name="Picture 2" descr="http://upload.wikimedia.org/wikipedia/commons/f/f5/Grand_prismatic_spr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52" y="474941"/>
            <a:ext cx="7893782" cy="590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7A61EFB4-F59A-4411-8CC7-0C352C0AF578}"/>
              </a:ext>
            </a:extLst>
          </p:cNvPr>
          <p:cNvPicPr>
            <a:picLocks noChangeAspect="1"/>
          </p:cNvPicPr>
          <p:nvPr/>
        </p:nvPicPr>
        <p:blipFill>
          <a:blip r:embed="rId3"/>
          <a:stretch>
            <a:fillRect/>
          </a:stretch>
        </p:blipFill>
        <p:spPr>
          <a:xfrm>
            <a:off x="6697942" y="1767289"/>
            <a:ext cx="5350082" cy="3009421"/>
          </a:xfrm>
          <a:prstGeom prst="rect">
            <a:avLst/>
          </a:prstGeom>
        </p:spPr>
      </p:pic>
      <p:sp>
        <p:nvSpPr>
          <p:cNvPr id="3" name="Metin kutusu 2">
            <a:extLst>
              <a:ext uri="{FF2B5EF4-FFF2-40B4-BE49-F238E27FC236}">
                <a16:creationId xmlns:a16="http://schemas.microsoft.com/office/drawing/2014/main" id="{62E627B8-F4B5-4E68-8E01-BD401DEBBE9D}"/>
              </a:ext>
            </a:extLst>
          </p:cNvPr>
          <p:cNvSpPr txBox="1"/>
          <p:nvPr/>
        </p:nvSpPr>
        <p:spPr>
          <a:xfrm>
            <a:off x="8954549" y="5284221"/>
            <a:ext cx="2779607" cy="646331"/>
          </a:xfrm>
          <a:prstGeom prst="rect">
            <a:avLst/>
          </a:prstGeom>
          <a:noFill/>
        </p:spPr>
        <p:txBody>
          <a:bodyPr wrap="none" rtlCol="0">
            <a:spAutoFit/>
          </a:bodyPr>
          <a:lstStyle/>
          <a:p>
            <a:r>
              <a:rPr lang="tr-TR" dirty="0" err="1">
                <a:solidFill>
                  <a:srgbClr val="FF0000"/>
                </a:solidFill>
              </a:rPr>
              <a:t>Yellowstone</a:t>
            </a:r>
            <a:r>
              <a:rPr lang="tr-TR" dirty="0">
                <a:solidFill>
                  <a:srgbClr val="FF0000"/>
                </a:solidFill>
              </a:rPr>
              <a:t> Ulusal Parkı </a:t>
            </a:r>
          </a:p>
          <a:p>
            <a:r>
              <a:rPr lang="tr-TR" dirty="0">
                <a:solidFill>
                  <a:srgbClr val="FF0000"/>
                </a:solidFill>
              </a:rPr>
              <a:t>USA</a:t>
            </a:r>
          </a:p>
        </p:txBody>
      </p:sp>
    </p:spTree>
    <p:extLst>
      <p:ext uri="{BB962C8B-B14F-4D97-AF65-F5344CB8AC3E}">
        <p14:creationId xmlns:p14="http://schemas.microsoft.com/office/powerpoint/2010/main" val="22467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1 Başlık"/>
          <p:cNvSpPr>
            <a:spLocks noGrp="1" noChangeArrowheads="1"/>
          </p:cNvSpPr>
          <p:nvPr>
            <p:ph type="title"/>
          </p:nvPr>
        </p:nvSpPr>
        <p:spPr/>
        <p:txBody>
          <a:bodyPr/>
          <a:lstStyle/>
          <a:p>
            <a:endParaRPr lang="tr-TR" altLang="tr-TR"/>
          </a:p>
        </p:txBody>
      </p:sp>
      <p:sp>
        <p:nvSpPr>
          <p:cNvPr id="347139" name="2 İçerik Yer Tutucusu"/>
          <p:cNvSpPr>
            <a:spLocks noGrp="1" noChangeArrowheads="1"/>
          </p:cNvSpPr>
          <p:nvPr>
            <p:ph idx="1"/>
          </p:nvPr>
        </p:nvSpPr>
        <p:spPr>
          <a:xfrm>
            <a:off x="884061" y="3810982"/>
            <a:ext cx="10674799" cy="2514000"/>
          </a:xfrm>
        </p:spPr>
        <p:style>
          <a:lnRef idx="0">
            <a:schemeClr val="accent3"/>
          </a:lnRef>
          <a:fillRef idx="3">
            <a:schemeClr val="accent3"/>
          </a:fillRef>
          <a:effectRef idx="3">
            <a:schemeClr val="accent3"/>
          </a:effectRef>
          <a:fontRef idx="minor">
            <a:schemeClr val="lt1"/>
          </a:fontRef>
        </p:style>
        <p:txBody>
          <a:bodyPr/>
          <a:lstStyle/>
          <a:p>
            <a:pPr algn="ctr"/>
            <a:r>
              <a:rPr lang="tr-TR" altLang="tr-TR" sz="2800" dirty="0"/>
              <a:t>Dünyada bilinen metan üretebilen canlı grubu sadece </a:t>
            </a:r>
            <a:r>
              <a:rPr lang="tr-TR" altLang="tr-TR" sz="2800" dirty="0" err="1"/>
              <a:t>metanojen</a:t>
            </a:r>
            <a:r>
              <a:rPr lang="tr-TR" altLang="tr-TR" sz="2800" dirty="0"/>
              <a:t> </a:t>
            </a:r>
            <a:r>
              <a:rPr lang="tr-TR" altLang="tr-TR" sz="2800" dirty="0" err="1"/>
              <a:t>Arkeler'dir</a:t>
            </a:r>
            <a:r>
              <a:rPr lang="tr-TR" altLang="tr-TR" sz="2800" dirty="0"/>
              <a:t>. </a:t>
            </a:r>
          </a:p>
          <a:p>
            <a:pPr algn="ctr"/>
            <a:r>
              <a:rPr lang="tr-TR" altLang="tr-TR" sz="2800" dirty="0"/>
              <a:t>biyogaz gibi yeşil enerji üretiminde önemli rol oynamaktadırlar. </a:t>
            </a:r>
          </a:p>
          <a:p>
            <a:pPr algn="ctr"/>
            <a:r>
              <a:rPr lang="tr-TR" altLang="tr-TR" sz="2800" dirty="0"/>
              <a:t>Bu gruptaki organizmalar, enerji metabolizmalarının bir sonucu olarak metan gazı (CH</a:t>
            </a:r>
            <a:r>
              <a:rPr lang="tr-TR" altLang="tr-TR" sz="2800" baseline="-25000" dirty="0"/>
              <a:t>4</a:t>
            </a:r>
            <a:r>
              <a:rPr lang="tr-TR" altLang="tr-TR" sz="2800" dirty="0"/>
              <a:t>) üretirler</a:t>
            </a:r>
          </a:p>
        </p:txBody>
      </p:sp>
      <p:pic>
        <p:nvPicPr>
          <p:cNvPr id="313348" name="Picture 2"/>
          <p:cNvPicPr>
            <a:picLocks noChangeAspect="1" noChangeArrowheads="1"/>
          </p:cNvPicPr>
          <p:nvPr/>
        </p:nvPicPr>
        <p:blipFill rotWithShape="1">
          <a:blip r:embed="rId2" cstate="print"/>
          <a:srcRect b="59817"/>
          <a:stretch/>
        </p:blipFill>
        <p:spPr bwMode="auto">
          <a:xfrm>
            <a:off x="761565" y="318203"/>
            <a:ext cx="10919789" cy="3110797"/>
          </a:xfrm>
          <a:prstGeom prst="rect">
            <a:avLst/>
          </a:prstGeom>
          <a:ln w="88900" cap="sq" cmpd="thickThin">
            <a:solidFill>
              <a:srgbClr val="000000"/>
            </a:solidFill>
            <a:prstDash val="solid"/>
            <a:miter lim="800000"/>
          </a:ln>
          <a:effectLst>
            <a:innerShdw blurRad="76200">
              <a:srgbClr val="000000"/>
            </a:innerShdw>
          </a:effectLst>
        </p:spPr>
      </p:pic>
      <p:pic>
        <p:nvPicPr>
          <p:cNvPr id="2" name="Resim 1">
            <a:extLst>
              <a:ext uri="{FF2B5EF4-FFF2-40B4-BE49-F238E27FC236}">
                <a16:creationId xmlns:a16="http://schemas.microsoft.com/office/drawing/2014/main" id="{79047318-C852-4873-9D7C-E0D1692B3C85}"/>
              </a:ext>
            </a:extLst>
          </p:cNvPr>
          <p:cNvPicPr>
            <a:picLocks noChangeAspect="1"/>
          </p:cNvPicPr>
          <p:nvPr/>
        </p:nvPicPr>
        <p:blipFill>
          <a:blip r:embed="rId3"/>
          <a:stretch>
            <a:fillRect/>
          </a:stretch>
        </p:blipFill>
        <p:spPr>
          <a:xfrm>
            <a:off x="9173570" y="884724"/>
            <a:ext cx="2385290" cy="1883556"/>
          </a:xfrm>
          <a:prstGeom prst="rect">
            <a:avLst/>
          </a:prstGeom>
        </p:spPr>
      </p:pic>
      <p:sp>
        <p:nvSpPr>
          <p:cNvPr id="4" name="Dikdörtgen 3">
            <a:extLst>
              <a:ext uri="{FF2B5EF4-FFF2-40B4-BE49-F238E27FC236}">
                <a16:creationId xmlns:a16="http://schemas.microsoft.com/office/drawing/2014/main" id="{FB0BF751-B123-463D-B01A-A500A528373B}"/>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spTree>
    <p:extLst>
      <p:ext uri="{BB962C8B-B14F-4D97-AF65-F5344CB8AC3E}">
        <p14:creationId xmlns:p14="http://schemas.microsoft.com/office/powerpoint/2010/main" val="170407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A768D09-886E-4157-B443-6D56FB74E914}"/>
              </a:ext>
            </a:extLst>
          </p:cNvPr>
          <p:cNvPicPr>
            <a:picLocks noChangeAspect="1"/>
          </p:cNvPicPr>
          <p:nvPr/>
        </p:nvPicPr>
        <p:blipFill rotWithShape="1">
          <a:blip r:embed="rId2"/>
          <a:srcRect l="2448" t="41756" r="19668" b="12332"/>
          <a:stretch/>
        </p:blipFill>
        <p:spPr>
          <a:xfrm>
            <a:off x="659424" y="3086057"/>
            <a:ext cx="8616462" cy="3630030"/>
          </a:xfrm>
          <a:prstGeom prst="rect">
            <a:avLst/>
          </a:prstGeom>
        </p:spPr>
      </p:pic>
      <p:pic>
        <p:nvPicPr>
          <p:cNvPr id="9" name="Resim 8">
            <a:extLst>
              <a:ext uri="{FF2B5EF4-FFF2-40B4-BE49-F238E27FC236}">
                <a16:creationId xmlns:a16="http://schemas.microsoft.com/office/drawing/2014/main" id="{A5FA99B6-6425-42CA-8771-C94F3E8CEA86}"/>
              </a:ext>
            </a:extLst>
          </p:cNvPr>
          <p:cNvPicPr>
            <a:picLocks noChangeAspect="1"/>
          </p:cNvPicPr>
          <p:nvPr/>
        </p:nvPicPr>
        <p:blipFill>
          <a:blip r:embed="rId3"/>
          <a:stretch>
            <a:fillRect/>
          </a:stretch>
        </p:blipFill>
        <p:spPr>
          <a:xfrm>
            <a:off x="7917691" y="282590"/>
            <a:ext cx="2540471" cy="2994565"/>
          </a:xfrm>
          <a:prstGeom prst="rect">
            <a:avLst/>
          </a:prstGeom>
        </p:spPr>
      </p:pic>
      <p:sp>
        <p:nvSpPr>
          <p:cNvPr id="10" name="Ok: Bükülü 9">
            <a:extLst>
              <a:ext uri="{FF2B5EF4-FFF2-40B4-BE49-F238E27FC236}">
                <a16:creationId xmlns:a16="http://schemas.microsoft.com/office/drawing/2014/main" id="{80ECEF66-D2F9-47E6-915F-43147A72CC5F}"/>
              </a:ext>
            </a:extLst>
          </p:cNvPr>
          <p:cNvSpPr/>
          <p:nvPr/>
        </p:nvSpPr>
        <p:spPr>
          <a:xfrm>
            <a:off x="3368117" y="647891"/>
            <a:ext cx="4383606" cy="27018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Dikdörtgen 4">
            <a:extLst>
              <a:ext uri="{FF2B5EF4-FFF2-40B4-BE49-F238E27FC236}">
                <a16:creationId xmlns:a16="http://schemas.microsoft.com/office/drawing/2014/main" id="{3D6216D1-61DB-43F9-8B6B-4307773E1C90}"/>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spTree>
    <p:extLst>
      <p:ext uri="{BB962C8B-B14F-4D97-AF65-F5344CB8AC3E}">
        <p14:creationId xmlns:p14="http://schemas.microsoft.com/office/powerpoint/2010/main" val="350679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1 Başlık"/>
          <p:cNvSpPr>
            <a:spLocks noGrp="1" noChangeArrowheads="1"/>
          </p:cNvSpPr>
          <p:nvPr>
            <p:ph type="title"/>
          </p:nvPr>
        </p:nvSpPr>
        <p:spPr>
          <a:xfrm>
            <a:off x="219757" y="5604266"/>
            <a:ext cx="10931940" cy="767090"/>
          </a:xfrm>
        </p:spPr>
        <p:style>
          <a:lnRef idx="2">
            <a:schemeClr val="accent5"/>
          </a:lnRef>
          <a:fillRef idx="1">
            <a:schemeClr val="lt1"/>
          </a:fillRef>
          <a:effectRef idx="0">
            <a:schemeClr val="accent5"/>
          </a:effectRef>
          <a:fontRef idx="minor">
            <a:schemeClr val="dk1"/>
          </a:fontRef>
        </p:style>
        <p:txBody>
          <a:bodyPr/>
          <a:lstStyle/>
          <a:p>
            <a:r>
              <a:rPr lang="tr-TR" altLang="tr-TR" sz="2000" b="1" dirty="0" err="1"/>
              <a:t>Crenarchaeota</a:t>
            </a:r>
            <a:r>
              <a:rPr lang="tr-TR" altLang="tr-TR" sz="2000" b="1" dirty="0"/>
              <a:t>: </a:t>
            </a:r>
            <a:r>
              <a:rPr lang="tr-TR" altLang="tr-TR" sz="2000" dirty="0"/>
              <a:t>tüm canlılardan daha yüksek sıcaklıklarda yaşayan türleri içerse de, toprağın içinde ve daha ılımlı sıcaklıklarda birçok türü keşfedildi. Kültüre alınmış çoğu </a:t>
            </a:r>
            <a:r>
              <a:rPr lang="tr-TR" altLang="tr-TR" sz="2000" dirty="0" err="1"/>
              <a:t>hipertermofiliktir</a:t>
            </a:r>
            <a:r>
              <a:rPr lang="tr-TR" altLang="tr-TR" sz="2000" dirty="0"/>
              <a:t>. </a:t>
            </a: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r>
              <a:rPr lang="tr-TR" sz="2000" dirty="0">
                <a:hlinkClick r:id="rId2"/>
              </a:rPr>
              <a:t>https://en.wikipedia.org/wiki/Crenarchaeota</a:t>
            </a:r>
            <a:br>
              <a:rPr lang="tr-TR" altLang="tr-TR" sz="2000" dirty="0"/>
            </a:br>
            <a:br>
              <a:rPr lang="tr-TR" altLang="tr-TR" sz="2000" dirty="0"/>
            </a:br>
            <a:r>
              <a:rPr lang="tr-TR" altLang="tr-TR" sz="2000" b="1" dirty="0" err="1"/>
              <a:t>Korarchaepta</a:t>
            </a:r>
            <a:r>
              <a:rPr lang="tr-TR" altLang="tr-TR" sz="2000" b="1" dirty="0"/>
              <a:t>: </a:t>
            </a:r>
            <a:r>
              <a:rPr lang="tr-TR" altLang="tr-TR" sz="2000" dirty="0"/>
              <a:t>bildiğimiz anlamda herhangi bir üyesi daha henüz canlı olarak izole edilememiştir.</a:t>
            </a:r>
            <a:br>
              <a:rPr lang="tr-TR" altLang="tr-TR" sz="2000" dirty="0"/>
            </a:br>
            <a:br>
              <a:rPr lang="tr-TR" altLang="tr-TR" sz="2000" dirty="0"/>
            </a:br>
            <a:r>
              <a:rPr lang="tr-TR" altLang="tr-TR" sz="2000" dirty="0"/>
              <a:t>Sadece </a:t>
            </a:r>
            <a:r>
              <a:rPr lang="tr-TR" altLang="tr-TR" sz="2000" dirty="0" err="1"/>
              <a:t>arkelerin</a:t>
            </a:r>
            <a:r>
              <a:rPr lang="tr-TR" altLang="tr-TR" sz="2000" dirty="0"/>
              <a:t> habitatlarından izole edilen nükleik asit dizileri (PCR metoduyla </a:t>
            </a:r>
            <a:r>
              <a:rPr lang="tr-TR" altLang="tr-TR" sz="2000" dirty="0" err="1"/>
              <a:t>amplifiye</a:t>
            </a:r>
            <a:r>
              <a:rPr lang="tr-TR" altLang="tr-TR" sz="2000" dirty="0"/>
              <a:t> edilip, </a:t>
            </a:r>
            <a:r>
              <a:rPr lang="tr-TR" altLang="tr-TR" sz="2000" dirty="0" err="1"/>
              <a:t>elektroforez</a:t>
            </a:r>
            <a:r>
              <a:rPr lang="tr-TR" altLang="tr-TR" sz="2000" dirty="0"/>
              <a:t> yöntemiyle jelde yürütülerek) ve aminoasit dizilerine göre farklı bir grup oluşturulmuş ve </a:t>
            </a:r>
            <a:r>
              <a:rPr lang="tr-TR" altLang="tr-TR" sz="2000" dirty="0" err="1"/>
              <a:t>korarkeota</a:t>
            </a:r>
            <a:r>
              <a:rPr lang="tr-TR" altLang="tr-TR" sz="2000" dirty="0"/>
              <a:t> adını almıştır.</a:t>
            </a:r>
            <a:br>
              <a:rPr lang="tr-TR" altLang="tr-TR" sz="2000" dirty="0"/>
            </a:br>
            <a:br>
              <a:rPr lang="tr-TR" altLang="tr-TR" sz="2000" dirty="0"/>
            </a:br>
            <a:r>
              <a:rPr lang="tr-TR" altLang="tr-TR" sz="2000" dirty="0"/>
              <a:t>Bu grubun işaret ettiği en önemli nokta ise, artık canlıları sınıflandırmak için canlının izole edilmese de, o canlıya ait bulunan moleküllerinin </a:t>
            </a:r>
            <a:r>
              <a:rPr lang="tr-TR" altLang="tr-TR" sz="2000" dirty="0" err="1"/>
              <a:t>yetebilecegidir</a:t>
            </a:r>
            <a:r>
              <a:rPr lang="tr-TR" altLang="tr-TR" sz="2000" dirty="0"/>
              <a:t>!</a:t>
            </a:r>
          </a:p>
        </p:txBody>
      </p:sp>
      <p:pic>
        <p:nvPicPr>
          <p:cNvPr id="2" name="Resim 1">
            <a:extLst>
              <a:ext uri="{FF2B5EF4-FFF2-40B4-BE49-F238E27FC236}">
                <a16:creationId xmlns:a16="http://schemas.microsoft.com/office/drawing/2014/main" id="{6F018CAF-C600-4A70-9328-80E11CD0D3D7}"/>
              </a:ext>
            </a:extLst>
          </p:cNvPr>
          <p:cNvPicPr>
            <a:picLocks noChangeAspect="1"/>
          </p:cNvPicPr>
          <p:nvPr/>
        </p:nvPicPr>
        <p:blipFill>
          <a:blip r:embed="rId3"/>
          <a:stretch>
            <a:fillRect/>
          </a:stretch>
        </p:blipFill>
        <p:spPr>
          <a:xfrm>
            <a:off x="2794989" y="1253734"/>
            <a:ext cx="1921523" cy="1989258"/>
          </a:xfrm>
          <a:prstGeom prst="rect">
            <a:avLst/>
          </a:prstGeom>
        </p:spPr>
      </p:pic>
      <p:pic>
        <p:nvPicPr>
          <p:cNvPr id="7" name="Resim 6">
            <a:extLst>
              <a:ext uri="{FF2B5EF4-FFF2-40B4-BE49-F238E27FC236}">
                <a16:creationId xmlns:a16="http://schemas.microsoft.com/office/drawing/2014/main" id="{999EC146-37A2-4700-BC20-3C2DC1A6D060}"/>
              </a:ext>
            </a:extLst>
          </p:cNvPr>
          <p:cNvPicPr>
            <a:picLocks noChangeAspect="1"/>
          </p:cNvPicPr>
          <p:nvPr/>
        </p:nvPicPr>
        <p:blipFill>
          <a:blip r:embed="rId4"/>
          <a:stretch>
            <a:fillRect/>
          </a:stretch>
        </p:blipFill>
        <p:spPr>
          <a:xfrm>
            <a:off x="7562850" y="1792896"/>
            <a:ext cx="3978516" cy="1989258"/>
          </a:xfrm>
          <a:prstGeom prst="rect">
            <a:avLst/>
          </a:prstGeom>
        </p:spPr>
      </p:pic>
      <p:sp>
        <p:nvSpPr>
          <p:cNvPr id="8" name="Dikdörtgen 7">
            <a:extLst>
              <a:ext uri="{FF2B5EF4-FFF2-40B4-BE49-F238E27FC236}">
                <a16:creationId xmlns:a16="http://schemas.microsoft.com/office/drawing/2014/main" id="{36D99421-5D04-4487-8D31-BF3402C0E255}"/>
              </a:ext>
            </a:extLst>
          </p:cNvPr>
          <p:cNvSpPr/>
          <p:nvPr/>
        </p:nvSpPr>
        <p:spPr>
          <a:xfrm>
            <a:off x="7330987" y="3782154"/>
            <a:ext cx="4442242" cy="369332"/>
          </a:xfrm>
          <a:prstGeom prst="rect">
            <a:avLst/>
          </a:prstGeom>
        </p:spPr>
        <p:txBody>
          <a:bodyPr wrap="none">
            <a:spAutoFit/>
          </a:bodyPr>
          <a:lstStyle/>
          <a:p>
            <a:r>
              <a:rPr lang="tr-TR" dirty="0">
                <a:hlinkClick r:id="rId5"/>
              </a:rPr>
              <a:t>https://en.wikipedia.org/wiki/Korarchaeota</a:t>
            </a:r>
            <a:endParaRPr lang="tr-TR" dirty="0"/>
          </a:p>
        </p:txBody>
      </p:sp>
    </p:spTree>
    <p:extLst>
      <p:ext uri="{BB962C8B-B14F-4D97-AF65-F5344CB8AC3E}">
        <p14:creationId xmlns:p14="http://schemas.microsoft.com/office/powerpoint/2010/main" val="23911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1 Başlık"/>
          <p:cNvSpPr>
            <a:spLocks noGrp="1" noChangeArrowheads="1"/>
          </p:cNvSpPr>
          <p:nvPr>
            <p:ph type="title"/>
          </p:nvPr>
        </p:nvSpPr>
        <p:spPr/>
        <p:txBody>
          <a:bodyPr/>
          <a:lstStyle/>
          <a:p>
            <a:endParaRPr lang="tr-TR" altLang="tr-TR"/>
          </a:p>
        </p:txBody>
      </p:sp>
      <p:sp>
        <p:nvSpPr>
          <p:cNvPr id="356355" name="2 İçerik Yer Tutucusu"/>
          <p:cNvSpPr>
            <a:spLocks noGrp="1" noChangeArrowheads="1"/>
          </p:cNvSpPr>
          <p:nvPr>
            <p:ph idx="1"/>
          </p:nvPr>
        </p:nvSpPr>
        <p:spPr/>
        <p:txBody>
          <a:bodyPr/>
          <a:lstStyle/>
          <a:p>
            <a:endParaRPr lang="tr-TR" altLang="tr-TR" dirty="0"/>
          </a:p>
        </p:txBody>
      </p:sp>
      <p:pic>
        <p:nvPicPr>
          <p:cNvPr id="317444" name="Picture 1"/>
          <p:cNvPicPr>
            <a:picLocks noChangeAspect="1" noChangeArrowheads="1"/>
          </p:cNvPicPr>
          <p:nvPr/>
        </p:nvPicPr>
        <p:blipFill>
          <a:blip r:embed="rId2" cstate="print"/>
          <a:srcRect/>
          <a:stretch>
            <a:fillRect/>
          </a:stretch>
        </p:blipFill>
        <p:spPr bwMode="auto">
          <a:xfrm>
            <a:off x="1508624" y="274638"/>
            <a:ext cx="9122887" cy="6126162"/>
          </a:xfrm>
          <a:prstGeom prst="rect">
            <a:avLst/>
          </a:prstGeom>
          <a:noFill/>
          <a:ln>
            <a:noFill/>
          </a:ln>
          <a:effectLst>
            <a:glow rad="228600">
              <a:schemeClr val="accent1">
                <a:satMod val="175000"/>
                <a:alpha val="40000"/>
              </a:schemeClr>
            </a:glow>
          </a:effectLst>
        </p:spPr>
      </p:pic>
      <p:sp>
        <p:nvSpPr>
          <p:cNvPr id="5" name="Dikdörtgen 4">
            <a:extLst>
              <a:ext uri="{FF2B5EF4-FFF2-40B4-BE49-F238E27FC236}">
                <a16:creationId xmlns:a16="http://schemas.microsoft.com/office/drawing/2014/main" id="{8811A44F-CC57-4960-8DB8-20B5745FEC18}"/>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spTree>
    <p:extLst>
      <p:ext uri="{BB962C8B-B14F-4D97-AF65-F5344CB8AC3E}">
        <p14:creationId xmlns:p14="http://schemas.microsoft.com/office/powerpoint/2010/main" val="1151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1 Başlık"/>
          <p:cNvSpPr>
            <a:spLocks noGrp="1" noChangeArrowheads="1"/>
          </p:cNvSpPr>
          <p:nvPr>
            <p:ph type="title"/>
          </p:nvPr>
        </p:nvSpPr>
        <p:spPr>
          <a:xfrm>
            <a:off x="287044" y="4036757"/>
            <a:ext cx="6658880" cy="2381628"/>
          </a:xfrm>
        </p:spPr>
        <p:txBody>
          <a:bodyPr/>
          <a:lstStyle/>
          <a:p>
            <a:r>
              <a:rPr lang="tr-TR" altLang="tr-TR" dirty="0"/>
              <a:t>1. Şube: </a:t>
            </a:r>
            <a:r>
              <a:rPr lang="tr-TR" altLang="tr-TR" sz="2800" b="1" dirty="0" err="1"/>
              <a:t>Proteobacteria</a:t>
            </a:r>
            <a:br>
              <a:rPr lang="tr-TR" altLang="tr-TR" sz="2800" dirty="0"/>
            </a:br>
            <a:br>
              <a:rPr lang="tr-TR" sz="2800" dirty="0"/>
            </a:br>
            <a:r>
              <a:rPr lang="tr-TR" sz="3200" dirty="0"/>
              <a:t>gram-negatif bakterilerin en büyük şubelerinden birisidir. </a:t>
            </a:r>
            <a:br>
              <a:rPr lang="tr-TR" sz="3200" dirty="0"/>
            </a:br>
            <a:br>
              <a:rPr lang="tr-TR" sz="3200" dirty="0"/>
            </a:br>
            <a:r>
              <a:rPr lang="tr-TR" sz="3200" i="1" dirty="0" err="1"/>
              <a:t>Escherichia</a:t>
            </a:r>
            <a:r>
              <a:rPr lang="tr-TR" sz="3200" i="1" dirty="0"/>
              <a:t>, </a:t>
            </a:r>
            <a:r>
              <a:rPr lang="tr-TR" sz="3200" i="1" dirty="0" err="1"/>
              <a:t>Salmonella</a:t>
            </a:r>
            <a:r>
              <a:rPr lang="tr-TR" sz="3200" i="1" dirty="0"/>
              <a:t>, </a:t>
            </a:r>
            <a:r>
              <a:rPr lang="tr-TR" sz="3200" i="1" dirty="0" err="1"/>
              <a:t>Vibrio</a:t>
            </a:r>
            <a:r>
              <a:rPr lang="tr-TR" sz="3200" i="1" dirty="0"/>
              <a:t>, </a:t>
            </a:r>
            <a:r>
              <a:rPr lang="tr-TR" sz="3200" i="1" dirty="0" err="1"/>
              <a:t>Helicobacter</a:t>
            </a:r>
            <a:r>
              <a:rPr lang="tr-TR" sz="3200" i="1" dirty="0"/>
              <a:t>, </a:t>
            </a:r>
            <a:r>
              <a:rPr lang="tr-TR" sz="3200" i="1" dirty="0" err="1"/>
              <a:t>Yersinia</a:t>
            </a:r>
            <a:r>
              <a:rPr lang="tr-TR" sz="3200" i="1" dirty="0"/>
              <a:t> </a:t>
            </a:r>
            <a:r>
              <a:rPr lang="tr-TR" sz="3200" dirty="0"/>
              <a:t>ve </a:t>
            </a:r>
            <a:r>
              <a:rPr lang="tr-TR" sz="3200" i="1" dirty="0" err="1"/>
              <a:t>Legionellales</a:t>
            </a:r>
            <a:r>
              <a:rPr lang="tr-TR" sz="3200" i="1" dirty="0"/>
              <a:t> </a:t>
            </a:r>
            <a:r>
              <a:rPr lang="tr-TR" sz="3200" dirty="0"/>
              <a:t>gibi birçok meşhur hastalık yapıcı (patojen) bakteri, bu şube altında yer alır. </a:t>
            </a:r>
            <a:br>
              <a:rPr lang="tr-TR" sz="3200" dirty="0"/>
            </a:br>
            <a:br>
              <a:rPr lang="tr-TR" sz="3200" dirty="0"/>
            </a:br>
            <a:r>
              <a:rPr lang="tr-TR" sz="3200" dirty="0"/>
              <a:t>Ancak bunun haricinde </a:t>
            </a:r>
            <a:r>
              <a:rPr lang="tr-TR" sz="3200" dirty="0" err="1"/>
              <a:t>parazitik</a:t>
            </a:r>
            <a:r>
              <a:rPr lang="tr-TR" sz="3200" dirty="0"/>
              <a:t> olmayan, özellikle de azot bağlayıcı bakterilerin de bir kısmı bu şube altında bulunmaktadır. </a:t>
            </a:r>
            <a:endParaRPr lang="tr-TR" altLang="tr-TR" dirty="0"/>
          </a:p>
        </p:txBody>
      </p:sp>
      <p:pic>
        <p:nvPicPr>
          <p:cNvPr id="357381" name="Picture 3" descr="https://encrypted-tbn0.gstatic.com/images?q=tbn:ANd9GcReyCBoBEr_12YwCFLwsGdZJETb632UPj35D8Jg5ZcjiKjtl8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603" y="1857863"/>
            <a:ext cx="4721840" cy="31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23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Unvan 1"/>
          <p:cNvSpPr>
            <a:spLocks noGrp="1" noChangeArrowheads="1"/>
          </p:cNvSpPr>
          <p:nvPr>
            <p:ph type="title"/>
          </p:nvPr>
        </p:nvSpPr>
        <p:spPr/>
        <p:txBody>
          <a:bodyPr/>
          <a:lstStyle/>
          <a:p>
            <a:endParaRPr lang="tr-TR" altLang="tr-TR"/>
          </a:p>
        </p:txBody>
      </p:sp>
      <p:sp>
        <p:nvSpPr>
          <p:cNvPr id="358403" name="İçerik Yer Tutucusu 2"/>
          <p:cNvSpPr>
            <a:spLocks noGrp="1" noChangeArrowheads="1"/>
          </p:cNvSpPr>
          <p:nvPr>
            <p:ph idx="1"/>
          </p:nvPr>
        </p:nvSpPr>
        <p:spPr/>
        <p:txBody>
          <a:bodyPr/>
          <a:lstStyle/>
          <a:p>
            <a:endParaRPr lang="tr-TR" altLang="tr-TR"/>
          </a:p>
        </p:txBody>
      </p:sp>
      <p:pic>
        <p:nvPicPr>
          <p:cNvPr id="35840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8493" y="80962"/>
            <a:ext cx="5715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C2334DE1-D018-42EC-A1AE-287228E520F5}"/>
              </a:ext>
            </a:extLst>
          </p:cNvPr>
          <p:cNvPicPr>
            <a:picLocks noChangeAspect="1"/>
          </p:cNvPicPr>
          <p:nvPr/>
        </p:nvPicPr>
        <p:blipFill>
          <a:blip r:embed="rId3"/>
          <a:stretch>
            <a:fillRect/>
          </a:stretch>
        </p:blipFill>
        <p:spPr>
          <a:xfrm>
            <a:off x="0" y="6549063"/>
            <a:ext cx="8083997" cy="304826"/>
          </a:xfrm>
          <a:prstGeom prst="rect">
            <a:avLst/>
          </a:prstGeom>
        </p:spPr>
      </p:pic>
    </p:spTree>
    <p:extLst>
      <p:ext uri="{BB962C8B-B14F-4D97-AF65-F5344CB8AC3E}">
        <p14:creationId xmlns:p14="http://schemas.microsoft.com/office/powerpoint/2010/main" val="4006049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Unvan 1"/>
          <p:cNvSpPr>
            <a:spLocks noGrp="1" noChangeArrowheads="1"/>
          </p:cNvSpPr>
          <p:nvPr>
            <p:ph type="title"/>
          </p:nvPr>
        </p:nvSpPr>
        <p:spPr/>
        <p:txBody>
          <a:bodyPr/>
          <a:lstStyle/>
          <a:p>
            <a:endParaRPr lang="tr-TR" altLang="tr-TR"/>
          </a:p>
        </p:txBody>
      </p:sp>
      <p:sp>
        <p:nvSpPr>
          <p:cNvPr id="339971" name="İçerik Yer Tutucusu 2"/>
          <p:cNvSpPr>
            <a:spLocks noGrp="1" noChangeArrowheads="1"/>
          </p:cNvSpPr>
          <p:nvPr>
            <p:ph idx="1"/>
          </p:nvPr>
        </p:nvSpPr>
        <p:spPr/>
        <p:txBody>
          <a:bodyPr/>
          <a:lstStyle/>
          <a:p>
            <a:endParaRPr lang="tr-TR" altLang="tr-TR"/>
          </a:p>
        </p:txBody>
      </p:sp>
      <p:pic>
        <p:nvPicPr>
          <p:cNvPr id="4" name="Resim 3"/>
          <p:cNvPicPr>
            <a:picLocks noChangeAspect="1"/>
          </p:cNvPicPr>
          <p:nvPr/>
        </p:nvPicPr>
        <p:blipFill>
          <a:blip r:embed="rId3"/>
          <a:stretch>
            <a:fillRect/>
          </a:stretch>
        </p:blipFill>
        <p:spPr>
          <a:xfrm>
            <a:off x="368937" y="307731"/>
            <a:ext cx="11454125" cy="51510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Dikdörtgen 1">
            <a:extLst>
              <a:ext uri="{FF2B5EF4-FFF2-40B4-BE49-F238E27FC236}">
                <a16:creationId xmlns:a16="http://schemas.microsoft.com/office/drawing/2014/main" id="{91CAAFB3-A76A-4216-BE8E-9183EAF14F69}"/>
              </a:ext>
            </a:extLst>
          </p:cNvPr>
          <p:cNvSpPr/>
          <p:nvPr/>
        </p:nvSpPr>
        <p:spPr>
          <a:xfrm>
            <a:off x="368937" y="5786000"/>
            <a:ext cx="11280871" cy="923330"/>
          </a:xfrm>
          <a:prstGeom prst="rect">
            <a:avLst/>
          </a:prstGeom>
        </p:spPr>
        <p:txBody>
          <a:bodyPr wrap="square">
            <a:spAutoFit/>
          </a:bodyPr>
          <a:lstStyle/>
          <a:p>
            <a:r>
              <a:rPr lang="tr-TR" dirty="0"/>
              <a:t>Woose; İlk defa 1977'de kendisi tarafından öncülüğü yapılmış ve şu an standart hale gelmiş bir uygulama olan filogenetik taksonomi 16S ribozomal RNA yontemi uygulayarak Arkea adı verilen (yeni bir domain) tanımlayarak adını duyurmuştur</a:t>
            </a:r>
          </a:p>
        </p:txBody>
      </p:sp>
    </p:spTree>
    <p:extLst>
      <p:ext uri="{BB962C8B-B14F-4D97-AF65-F5344CB8AC3E}">
        <p14:creationId xmlns:p14="http://schemas.microsoft.com/office/powerpoint/2010/main" val="3325095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1 Başlık"/>
          <p:cNvSpPr>
            <a:spLocks noGrp="1" noChangeArrowheads="1"/>
          </p:cNvSpPr>
          <p:nvPr>
            <p:ph type="title"/>
          </p:nvPr>
        </p:nvSpPr>
        <p:spPr/>
        <p:txBody>
          <a:bodyPr/>
          <a:lstStyle/>
          <a:p>
            <a:endParaRPr lang="tr-TR" altLang="tr-TR"/>
          </a:p>
        </p:txBody>
      </p:sp>
      <p:sp>
        <p:nvSpPr>
          <p:cNvPr id="359427" name="2 İçerik Yer Tutucusu"/>
          <p:cNvSpPr>
            <a:spLocks noGrp="1" noChangeArrowheads="1"/>
          </p:cNvSpPr>
          <p:nvPr>
            <p:ph idx="1"/>
          </p:nvPr>
        </p:nvSpPr>
        <p:spPr/>
        <p:txBody>
          <a:bodyPr/>
          <a:lstStyle/>
          <a:p>
            <a:endParaRPr lang="tr-TR" altLang="tr-TR"/>
          </a:p>
        </p:txBody>
      </p:sp>
      <p:pic>
        <p:nvPicPr>
          <p:cNvPr id="627713" name="Picture 1"/>
          <p:cNvPicPr>
            <a:picLocks noChangeAspect="1" noChangeArrowheads="1"/>
          </p:cNvPicPr>
          <p:nvPr/>
        </p:nvPicPr>
        <p:blipFill>
          <a:blip r:embed="rId2"/>
          <a:srcRect/>
          <a:stretch>
            <a:fillRect/>
          </a:stretch>
        </p:blipFill>
        <p:spPr bwMode="auto">
          <a:xfrm>
            <a:off x="1676400" y="119063"/>
            <a:ext cx="8701088" cy="3452812"/>
          </a:xfrm>
          <a:prstGeom prst="rect">
            <a:avLst/>
          </a:prstGeom>
          <a:ln>
            <a:noFill/>
          </a:ln>
          <a:effectLst>
            <a:outerShdw blurRad="292100" dist="139700" dir="2700000" algn="tl" rotWithShape="0">
              <a:srgbClr val="333333">
                <a:alpha val="65000"/>
              </a:srgbClr>
            </a:outerShdw>
          </a:effectLst>
        </p:spPr>
      </p:pic>
      <p:pic>
        <p:nvPicPr>
          <p:cNvPr id="627714" name="Picture 2"/>
          <p:cNvPicPr>
            <a:picLocks noChangeAspect="1" noChangeArrowheads="1"/>
          </p:cNvPicPr>
          <p:nvPr/>
        </p:nvPicPr>
        <p:blipFill>
          <a:blip r:embed="rId3" cstate="print"/>
          <a:srcRect/>
          <a:stretch>
            <a:fillRect/>
          </a:stretch>
        </p:blipFill>
        <p:spPr bwMode="auto">
          <a:xfrm>
            <a:off x="1661376" y="3754438"/>
            <a:ext cx="8944539" cy="2949017"/>
          </a:xfrm>
          <a:prstGeom prst="rect">
            <a:avLst/>
          </a:prstGeom>
          <a:ln>
            <a:noFill/>
          </a:ln>
          <a:effectLst>
            <a:softEdge rad="112500"/>
          </a:effectLst>
        </p:spPr>
      </p:pic>
      <p:sp>
        <p:nvSpPr>
          <p:cNvPr id="6" name="Dikdörtgen 5">
            <a:extLst>
              <a:ext uri="{FF2B5EF4-FFF2-40B4-BE49-F238E27FC236}">
                <a16:creationId xmlns:a16="http://schemas.microsoft.com/office/drawing/2014/main" id="{446CAC0A-5773-421A-9DE5-E9263E07A6FA}"/>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pic>
        <p:nvPicPr>
          <p:cNvPr id="2" name="Resim 1">
            <a:extLst>
              <a:ext uri="{FF2B5EF4-FFF2-40B4-BE49-F238E27FC236}">
                <a16:creationId xmlns:a16="http://schemas.microsoft.com/office/drawing/2014/main" id="{50D8808D-3E45-4E90-BB6A-50FF39F21B68}"/>
              </a:ext>
            </a:extLst>
          </p:cNvPr>
          <p:cNvPicPr>
            <a:picLocks noChangeAspect="1"/>
          </p:cNvPicPr>
          <p:nvPr/>
        </p:nvPicPr>
        <p:blipFill>
          <a:blip r:embed="rId4"/>
          <a:stretch>
            <a:fillRect/>
          </a:stretch>
        </p:blipFill>
        <p:spPr>
          <a:xfrm>
            <a:off x="8786122" y="3272000"/>
            <a:ext cx="3405878" cy="1968458"/>
          </a:xfrm>
          <a:prstGeom prst="rect">
            <a:avLst/>
          </a:prstGeom>
        </p:spPr>
      </p:pic>
      <p:pic>
        <p:nvPicPr>
          <p:cNvPr id="3" name="Resim 2">
            <a:extLst>
              <a:ext uri="{FF2B5EF4-FFF2-40B4-BE49-F238E27FC236}">
                <a16:creationId xmlns:a16="http://schemas.microsoft.com/office/drawing/2014/main" id="{E8421506-D269-490D-A44F-E9E0CEFE37A6}"/>
              </a:ext>
            </a:extLst>
          </p:cNvPr>
          <p:cNvPicPr>
            <a:picLocks noChangeAspect="1"/>
          </p:cNvPicPr>
          <p:nvPr/>
        </p:nvPicPr>
        <p:blipFill>
          <a:blip r:embed="rId5"/>
          <a:stretch>
            <a:fillRect/>
          </a:stretch>
        </p:blipFill>
        <p:spPr>
          <a:xfrm>
            <a:off x="131704" y="2020711"/>
            <a:ext cx="2156626" cy="1618321"/>
          </a:xfrm>
          <a:prstGeom prst="rect">
            <a:avLst/>
          </a:prstGeom>
        </p:spPr>
      </p:pic>
    </p:spTree>
    <p:extLst>
      <p:ext uri="{BB962C8B-B14F-4D97-AF65-F5344CB8AC3E}">
        <p14:creationId xmlns:p14="http://schemas.microsoft.com/office/powerpoint/2010/main" val="25993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60A34C3-1474-443C-80A4-6F3218A89930}"/>
              </a:ext>
            </a:extLst>
          </p:cNvPr>
          <p:cNvSpPr>
            <a:spLocks noGrp="1"/>
          </p:cNvSpPr>
          <p:nvPr>
            <p:ph type="title"/>
          </p:nvPr>
        </p:nvSpPr>
        <p:spPr>
          <a:xfrm>
            <a:off x="631559" y="811988"/>
            <a:ext cx="6392000" cy="759200"/>
          </a:xfrm>
        </p:spPr>
        <p:txBody>
          <a:bodyPr/>
          <a:lstStyle/>
          <a:p>
            <a:r>
              <a:rPr lang="tr-TR" dirty="0" err="1"/>
              <a:t>Karotenoid</a:t>
            </a:r>
            <a:r>
              <a:rPr lang="tr-TR" dirty="0"/>
              <a:t> pigmentler</a:t>
            </a:r>
          </a:p>
        </p:txBody>
      </p:sp>
      <p:graphicFrame>
        <p:nvGraphicFramePr>
          <p:cNvPr id="6" name="Diyagram 5">
            <a:extLst>
              <a:ext uri="{FF2B5EF4-FFF2-40B4-BE49-F238E27FC236}">
                <a16:creationId xmlns:a16="http://schemas.microsoft.com/office/drawing/2014/main" id="{54629349-BC31-496A-8219-590A8ECC2D24}"/>
              </a:ext>
            </a:extLst>
          </p:cNvPr>
          <p:cNvGraphicFramePr/>
          <p:nvPr>
            <p:extLst>
              <p:ext uri="{D42A27DB-BD31-4B8C-83A1-F6EECF244321}">
                <p14:modId xmlns:p14="http://schemas.microsoft.com/office/powerpoint/2010/main" val="2316456208"/>
              </p:ext>
            </p:extLst>
          </p:nvPr>
        </p:nvGraphicFramePr>
        <p:xfrm>
          <a:off x="238266" y="1355896"/>
          <a:ext cx="7674280" cy="251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a:extLst>
              <a:ext uri="{FF2B5EF4-FFF2-40B4-BE49-F238E27FC236}">
                <a16:creationId xmlns:a16="http://schemas.microsoft.com/office/drawing/2014/main" id="{6E0F907D-AC1A-4AF5-BEEA-E92BD2D0738E}"/>
              </a:ext>
            </a:extLst>
          </p:cNvPr>
          <p:cNvPicPr>
            <a:picLocks noChangeAspect="1"/>
          </p:cNvPicPr>
          <p:nvPr/>
        </p:nvPicPr>
        <p:blipFill rotWithShape="1">
          <a:blip r:embed="rId7"/>
          <a:srcRect t="27029"/>
          <a:stretch/>
        </p:blipFill>
        <p:spPr>
          <a:xfrm>
            <a:off x="371810" y="4080338"/>
            <a:ext cx="5987408" cy="2457609"/>
          </a:xfrm>
          <a:prstGeom prst="rect">
            <a:avLst/>
          </a:prstGeom>
        </p:spPr>
      </p:pic>
    </p:spTree>
    <p:extLst>
      <p:ext uri="{BB962C8B-B14F-4D97-AF65-F5344CB8AC3E}">
        <p14:creationId xmlns:p14="http://schemas.microsoft.com/office/powerpoint/2010/main" val="73319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4E3E67-8C21-4879-9F20-3A592AF50975}"/>
              </a:ext>
            </a:extLst>
          </p:cNvPr>
          <p:cNvSpPr>
            <a:spLocks noGrp="1"/>
          </p:cNvSpPr>
          <p:nvPr>
            <p:ph type="title"/>
          </p:nvPr>
        </p:nvSpPr>
        <p:spPr>
          <a:xfrm>
            <a:off x="537175" y="453622"/>
            <a:ext cx="6392000" cy="759200"/>
          </a:xfrm>
        </p:spPr>
        <p:txBody>
          <a:bodyPr/>
          <a:lstStyle/>
          <a:p>
            <a:r>
              <a:rPr lang="tr-TR" dirty="0" err="1"/>
              <a:t>Nitrifikasyon</a:t>
            </a:r>
            <a:r>
              <a:rPr lang="tr-TR" dirty="0"/>
              <a:t> Bakterileri</a:t>
            </a:r>
          </a:p>
        </p:txBody>
      </p:sp>
      <p:sp>
        <p:nvSpPr>
          <p:cNvPr id="3" name="Metin Yer Tutucusu 2">
            <a:extLst>
              <a:ext uri="{FF2B5EF4-FFF2-40B4-BE49-F238E27FC236}">
                <a16:creationId xmlns:a16="http://schemas.microsoft.com/office/drawing/2014/main" id="{28D6CDD6-29FB-499D-94DC-63EF894C980E}"/>
              </a:ext>
            </a:extLst>
          </p:cNvPr>
          <p:cNvSpPr>
            <a:spLocks noGrp="1"/>
          </p:cNvSpPr>
          <p:nvPr>
            <p:ph type="body" idx="1"/>
          </p:nvPr>
        </p:nvSpPr>
        <p:spPr>
          <a:xfrm>
            <a:off x="172744" y="3852292"/>
            <a:ext cx="8220141" cy="2935728"/>
          </a:xfrm>
        </p:spPr>
        <p:style>
          <a:lnRef idx="0">
            <a:schemeClr val="accent3"/>
          </a:lnRef>
          <a:fillRef idx="3">
            <a:schemeClr val="accent3"/>
          </a:fillRef>
          <a:effectRef idx="3">
            <a:schemeClr val="accent3"/>
          </a:effectRef>
          <a:fontRef idx="minor">
            <a:schemeClr val="lt1"/>
          </a:fontRef>
        </p:style>
        <p:txBody>
          <a:bodyPr/>
          <a:lstStyle/>
          <a:p>
            <a:r>
              <a:rPr lang="tr-TR" dirty="0" err="1"/>
              <a:t>Nitrifikasyondan</a:t>
            </a:r>
            <a:r>
              <a:rPr lang="tr-TR" dirty="0"/>
              <a:t> sorumlu mikroorganizmalar, </a:t>
            </a:r>
            <a:r>
              <a:rPr lang="tr-TR" dirty="0" err="1"/>
              <a:t>Nitrobacteraceae</a:t>
            </a:r>
            <a:r>
              <a:rPr lang="tr-TR" dirty="0"/>
              <a:t> familyasına ait </a:t>
            </a:r>
            <a:r>
              <a:rPr lang="tr-TR" b="1" dirty="0" err="1"/>
              <a:t>Nitrosococcus</a:t>
            </a:r>
            <a:r>
              <a:rPr lang="tr-TR" dirty="0"/>
              <a:t> ve </a:t>
            </a:r>
            <a:r>
              <a:rPr lang="tr-TR" b="1" dirty="0" err="1"/>
              <a:t>Nitrobacter</a:t>
            </a:r>
            <a:r>
              <a:rPr lang="tr-TR" dirty="0"/>
              <a:t> </a:t>
            </a:r>
            <a:r>
              <a:rPr lang="tr-TR" dirty="0" err="1"/>
              <a:t>genuslarına</a:t>
            </a:r>
            <a:r>
              <a:rPr lang="tr-TR" dirty="0"/>
              <a:t> ait bireyler olup, genellikle hücresel enerji ihtiyaçları için organik besin elementlerine ihtiyaç duymazlar. </a:t>
            </a:r>
          </a:p>
          <a:p>
            <a:r>
              <a:rPr lang="tr-TR" dirty="0"/>
              <a:t>Enerji gereksinmelerini ya amonyağı veya </a:t>
            </a:r>
            <a:r>
              <a:rPr lang="tr-TR" dirty="0" err="1"/>
              <a:t>nitriti</a:t>
            </a:r>
            <a:r>
              <a:rPr lang="tr-TR" dirty="0"/>
              <a:t> oksitleyerek yada CO</a:t>
            </a:r>
            <a:r>
              <a:rPr lang="tr-TR" baseline="-25000" dirty="0"/>
              <a:t>2</a:t>
            </a:r>
            <a:r>
              <a:rPr lang="tr-TR" dirty="0"/>
              <a:t> </a:t>
            </a:r>
            <a:r>
              <a:rPr lang="tr-TR" dirty="0" err="1"/>
              <a:t>fiksasyonu</a:t>
            </a:r>
            <a:r>
              <a:rPr lang="tr-TR" dirty="0"/>
              <a:t> ile sağlarlar </a:t>
            </a:r>
          </a:p>
          <a:p>
            <a:r>
              <a:rPr lang="tr-TR" dirty="0" err="1"/>
              <a:t>Nitrifikasyon</a:t>
            </a:r>
            <a:r>
              <a:rPr lang="tr-TR" dirty="0"/>
              <a:t> bakterileri zorunlu </a:t>
            </a:r>
            <a:r>
              <a:rPr lang="tr-TR" dirty="0" err="1"/>
              <a:t>aerob</a:t>
            </a:r>
            <a:r>
              <a:rPr lang="tr-TR" dirty="0"/>
              <a:t> organizmalardır</a:t>
            </a:r>
          </a:p>
          <a:p>
            <a:r>
              <a:rPr lang="tr-TR" dirty="0" err="1"/>
              <a:t>Nitrifikasyon</a:t>
            </a:r>
            <a:r>
              <a:rPr lang="tr-TR" dirty="0"/>
              <a:t> olayı ancak oksijenin var olduğu ortamlarda gerçekleşebilir. </a:t>
            </a:r>
          </a:p>
        </p:txBody>
      </p:sp>
      <p:sp>
        <p:nvSpPr>
          <p:cNvPr id="4" name="Dikdörtgen 3">
            <a:extLst>
              <a:ext uri="{FF2B5EF4-FFF2-40B4-BE49-F238E27FC236}">
                <a16:creationId xmlns:a16="http://schemas.microsoft.com/office/drawing/2014/main" id="{F6D44977-49FE-4389-9831-079917A9F09F}"/>
              </a:ext>
            </a:extLst>
          </p:cNvPr>
          <p:cNvSpPr/>
          <p:nvPr/>
        </p:nvSpPr>
        <p:spPr>
          <a:xfrm>
            <a:off x="322383" y="1169267"/>
            <a:ext cx="6904893" cy="23083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2400" dirty="0"/>
              <a:t>Ortamda bulunan aerobik bakterilerin </a:t>
            </a:r>
          </a:p>
          <a:p>
            <a:pPr algn="ctr"/>
            <a:r>
              <a:rPr lang="tr-TR" sz="2400" dirty="0"/>
              <a:t>azot, amonyum ve </a:t>
            </a:r>
            <a:r>
              <a:rPr lang="tr-TR" sz="2400" dirty="0" err="1"/>
              <a:t>nitriti</a:t>
            </a:r>
            <a:r>
              <a:rPr lang="tr-TR" sz="2400" dirty="0"/>
              <a:t> kullanarak kademe kademe nitrata dönüştürmesine </a:t>
            </a:r>
            <a:r>
              <a:rPr lang="tr-TR" sz="2400" dirty="0" err="1"/>
              <a:t>nitrifikasyon</a:t>
            </a:r>
            <a:r>
              <a:rPr lang="tr-TR" sz="2400" dirty="0"/>
              <a:t> denir. </a:t>
            </a:r>
          </a:p>
          <a:p>
            <a:pPr algn="ctr"/>
            <a:r>
              <a:rPr lang="tr-TR" sz="2400" dirty="0"/>
              <a:t>Amonyağın doğada önce </a:t>
            </a:r>
            <a:r>
              <a:rPr lang="tr-TR" sz="2400" dirty="0" err="1"/>
              <a:t>nitrite</a:t>
            </a:r>
            <a:r>
              <a:rPr lang="tr-TR" sz="2400" dirty="0"/>
              <a:t>, </a:t>
            </a:r>
            <a:r>
              <a:rPr lang="tr-TR" sz="2400" dirty="0" err="1"/>
              <a:t>nitritin</a:t>
            </a:r>
            <a:r>
              <a:rPr lang="tr-TR" sz="2400" dirty="0"/>
              <a:t> de nitrata dönüştürülmesi işlemidir.</a:t>
            </a:r>
          </a:p>
        </p:txBody>
      </p:sp>
      <p:pic>
        <p:nvPicPr>
          <p:cNvPr id="5" name="Resim 4">
            <a:extLst>
              <a:ext uri="{FF2B5EF4-FFF2-40B4-BE49-F238E27FC236}">
                <a16:creationId xmlns:a16="http://schemas.microsoft.com/office/drawing/2014/main" id="{4AA34199-0A58-4466-8178-1762B3AA9FD6}"/>
              </a:ext>
            </a:extLst>
          </p:cNvPr>
          <p:cNvPicPr>
            <a:picLocks noChangeAspect="1"/>
          </p:cNvPicPr>
          <p:nvPr/>
        </p:nvPicPr>
        <p:blipFill rotWithShape="1">
          <a:blip r:embed="rId2">
            <a:duotone>
              <a:prstClr val="black"/>
              <a:schemeClr val="accent2">
                <a:tint val="45000"/>
                <a:satMod val="400000"/>
              </a:schemeClr>
            </a:duotone>
          </a:blip>
          <a:srcRect l="1344"/>
          <a:stretch/>
        </p:blipFill>
        <p:spPr>
          <a:xfrm>
            <a:off x="8818684" y="4633545"/>
            <a:ext cx="2983522" cy="1376362"/>
          </a:xfrm>
          <a:prstGeom prst="rect">
            <a:avLst/>
          </a:prstGeom>
        </p:spPr>
      </p:pic>
    </p:spTree>
    <p:extLst>
      <p:ext uri="{BB962C8B-B14F-4D97-AF65-F5344CB8AC3E}">
        <p14:creationId xmlns:p14="http://schemas.microsoft.com/office/powerpoint/2010/main" val="215386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3451BF-D3B8-436C-B884-5B1CACE1D1E5}"/>
              </a:ext>
            </a:extLst>
          </p:cNvPr>
          <p:cNvSpPr>
            <a:spLocks noGrp="1"/>
          </p:cNvSpPr>
          <p:nvPr>
            <p:ph type="title"/>
          </p:nvPr>
        </p:nvSpPr>
        <p:spPr>
          <a:xfrm>
            <a:off x="287044" y="692400"/>
            <a:ext cx="6392000" cy="759200"/>
          </a:xfrm>
        </p:spPr>
        <p:txBody>
          <a:bodyPr/>
          <a:lstStyle/>
          <a:p>
            <a:r>
              <a:rPr lang="tr-TR" b="1" dirty="0"/>
              <a:t>Kükürt ve Demir Oksitleyici Bakteriler</a:t>
            </a:r>
          </a:p>
        </p:txBody>
      </p:sp>
      <p:sp>
        <p:nvSpPr>
          <p:cNvPr id="3" name="Metin Yer Tutucusu 2">
            <a:extLst>
              <a:ext uri="{FF2B5EF4-FFF2-40B4-BE49-F238E27FC236}">
                <a16:creationId xmlns:a16="http://schemas.microsoft.com/office/drawing/2014/main" id="{F6B555D8-0BEF-4949-AA65-7B0AC0B58107}"/>
              </a:ext>
            </a:extLst>
          </p:cNvPr>
          <p:cNvSpPr>
            <a:spLocks noGrp="1"/>
          </p:cNvSpPr>
          <p:nvPr>
            <p:ph type="body" idx="1"/>
          </p:nvPr>
        </p:nvSpPr>
        <p:spPr>
          <a:xfrm>
            <a:off x="287044" y="1671800"/>
            <a:ext cx="6392000" cy="2514000"/>
          </a:xfrm>
        </p:spPr>
        <p:txBody>
          <a:bodyPr/>
          <a:lstStyle/>
          <a:p>
            <a:endParaRPr lang="tr-TR" dirty="0"/>
          </a:p>
        </p:txBody>
      </p:sp>
      <p:pic>
        <p:nvPicPr>
          <p:cNvPr id="5" name="Resim 4">
            <a:extLst>
              <a:ext uri="{FF2B5EF4-FFF2-40B4-BE49-F238E27FC236}">
                <a16:creationId xmlns:a16="http://schemas.microsoft.com/office/drawing/2014/main" id="{60C782C2-8784-4862-93E3-A38E58CAECAF}"/>
              </a:ext>
            </a:extLst>
          </p:cNvPr>
          <p:cNvPicPr>
            <a:picLocks noChangeAspect="1"/>
          </p:cNvPicPr>
          <p:nvPr/>
        </p:nvPicPr>
        <p:blipFill>
          <a:blip r:embed="rId2"/>
          <a:stretch>
            <a:fillRect/>
          </a:stretch>
        </p:blipFill>
        <p:spPr>
          <a:xfrm>
            <a:off x="131884" y="1638281"/>
            <a:ext cx="7661995" cy="2493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Resim 5">
            <a:extLst>
              <a:ext uri="{FF2B5EF4-FFF2-40B4-BE49-F238E27FC236}">
                <a16:creationId xmlns:a16="http://schemas.microsoft.com/office/drawing/2014/main" id="{646899F4-0029-4173-BBBA-A6209EAB8F8E}"/>
              </a:ext>
            </a:extLst>
          </p:cNvPr>
          <p:cNvPicPr>
            <a:picLocks noChangeAspect="1"/>
          </p:cNvPicPr>
          <p:nvPr/>
        </p:nvPicPr>
        <p:blipFill>
          <a:blip r:embed="rId3"/>
          <a:stretch>
            <a:fillRect/>
          </a:stretch>
        </p:blipFill>
        <p:spPr>
          <a:xfrm>
            <a:off x="1676400" y="4098241"/>
            <a:ext cx="2675792" cy="2528623"/>
          </a:xfrm>
          <a:prstGeom prst="rect">
            <a:avLst/>
          </a:prstGeom>
        </p:spPr>
      </p:pic>
      <p:sp>
        <p:nvSpPr>
          <p:cNvPr id="7" name="Dikdörtgen 6">
            <a:extLst>
              <a:ext uri="{FF2B5EF4-FFF2-40B4-BE49-F238E27FC236}">
                <a16:creationId xmlns:a16="http://schemas.microsoft.com/office/drawing/2014/main" id="{1CA7F314-5A38-4E2F-A7CB-0A948138B9B0}"/>
              </a:ext>
            </a:extLst>
          </p:cNvPr>
          <p:cNvSpPr/>
          <p:nvPr/>
        </p:nvSpPr>
        <p:spPr>
          <a:xfrm>
            <a:off x="397258" y="6539304"/>
            <a:ext cx="5506636" cy="369332"/>
          </a:xfrm>
          <a:prstGeom prst="rect">
            <a:avLst/>
          </a:prstGeom>
        </p:spPr>
        <p:txBody>
          <a:bodyPr wrap="none">
            <a:spAutoFit/>
          </a:bodyPr>
          <a:lstStyle/>
          <a:p>
            <a:r>
              <a:rPr lang="tr-TR" dirty="0"/>
              <a:t>https://microbewiki.kenyon.edu/index.php/Beggiatoa</a:t>
            </a:r>
          </a:p>
        </p:txBody>
      </p:sp>
    </p:spTree>
    <p:extLst>
      <p:ext uri="{BB962C8B-B14F-4D97-AF65-F5344CB8AC3E}">
        <p14:creationId xmlns:p14="http://schemas.microsoft.com/office/powerpoint/2010/main" val="1228511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Unvan 1"/>
          <p:cNvSpPr>
            <a:spLocks noGrp="1" noChangeArrowheads="1"/>
          </p:cNvSpPr>
          <p:nvPr>
            <p:ph type="title"/>
          </p:nvPr>
        </p:nvSpPr>
        <p:spPr>
          <a:xfrm>
            <a:off x="1315744" y="227755"/>
            <a:ext cx="10149426" cy="759200"/>
          </a:xfrm>
        </p:spPr>
        <p:txBody>
          <a:bodyPr/>
          <a:lstStyle/>
          <a:p>
            <a:r>
              <a:rPr lang="tr-TR" altLang="tr-TR" b="1" dirty="0" err="1"/>
              <a:t>Pseudomonas</a:t>
            </a:r>
            <a:r>
              <a:rPr lang="tr-TR" altLang="tr-TR" b="1" dirty="0"/>
              <a:t> ve </a:t>
            </a:r>
            <a:r>
              <a:rPr lang="tr-TR" altLang="tr-TR" b="1" dirty="0" err="1"/>
              <a:t>Pseudomonadlar</a:t>
            </a:r>
            <a:endParaRPr lang="tr-TR" altLang="tr-TR" b="1" dirty="0"/>
          </a:p>
        </p:txBody>
      </p:sp>
      <p:sp>
        <p:nvSpPr>
          <p:cNvPr id="368643" name="İçerik Yer Tutucusu 2"/>
          <p:cNvSpPr>
            <a:spLocks noGrp="1" noChangeArrowheads="1"/>
          </p:cNvSpPr>
          <p:nvPr>
            <p:ph idx="1"/>
          </p:nvPr>
        </p:nvSpPr>
        <p:spPr>
          <a:xfrm>
            <a:off x="348589" y="1320107"/>
            <a:ext cx="11002279" cy="2514000"/>
          </a:xfrm>
        </p:spPr>
        <p:txBody>
          <a:bodyPr/>
          <a:lstStyle/>
          <a:p>
            <a:pPr marL="114300" indent="0">
              <a:buNone/>
            </a:pPr>
            <a:r>
              <a:rPr lang="tr-TR" sz="2000" i="1" dirty="0" err="1"/>
              <a:t>Pseudomonad</a:t>
            </a:r>
            <a:r>
              <a:rPr lang="tr-TR" sz="2000" dirty="0"/>
              <a:t> </a:t>
            </a:r>
            <a:r>
              <a:rPr lang="tr-TR" sz="2000" dirty="0">
                <a:hlinkClick r:id="rId2" tooltip="Eski Yunanca"/>
              </a:rPr>
              <a:t>Eski Yunanca</a:t>
            </a:r>
            <a:r>
              <a:rPr lang="tr-TR" sz="2000" dirty="0"/>
              <a:t> </a:t>
            </a:r>
            <a:r>
              <a:rPr lang="tr-TR" sz="2000" dirty="0" err="1"/>
              <a:t>psödo</a:t>
            </a:r>
            <a:r>
              <a:rPr lang="tr-TR" sz="2000" dirty="0"/>
              <a:t> (</a:t>
            </a:r>
            <a:r>
              <a:rPr lang="el-GR" sz="2000" b="1" i="1" dirty="0"/>
              <a:t>ψευδο</a:t>
            </a:r>
            <a:r>
              <a:rPr lang="el-GR" sz="2000" dirty="0"/>
              <a:t>, '</a:t>
            </a:r>
            <a:r>
              <a:rPr lang="tr-TR" sz="2000" dirty="0"/>
              <a:t>sahte') ve </a:t>
            </a:r>
            <a:r>
              <a:rPr lang="tr-TR" sz="2000" dirty="0" err="1"/>
              <a:t>monas</a:t>
            </a:r>
            <a:r>
              <a:rPr lang="tr-TR" sz="2000" dirty="0"/>
              <a:t> (</a:t>
            </a:r>
            <a:r>
              <a:rPr lang="el-GR" sz="2000" b="1" i="1" dirty="0"/>
              <a:t>μονος</a:t>
            </a:r>
            <a:r>
              <a:rPr lang="el-GR" sz="2000" dirty="0"/>
              <a:t>, '</a:t>
            </a:r>
            <a:r>
              <a:rPr lang="tr-TR" sz="2000" dirty="0"/>
              <a:t>tek birim') sözcüklerinde türetilmiş olup 'sahte birim' anlamına gelir.</a:t>
            </a:r>
          </a:p>
          <a:p>
            <a:endParaRPr lang="tr-TR" altLang="tr-TR" dirty="0"/>
          </a:p>
          <a:p>
            <a:pPr marL="114300" indent="0">
              <a:buNone/>
            </a:pPr>
            <a:r>
              <a:rPr lang="tr-TR" altLang="tr-TR" dirty="0"/>
              <a:t>Doğada yaygın olarak bulunmalarından dolayı </a:t>
            </a:r>
            <a:r>
              <a:rPr lang="tr-TR" altLang="tr-TR" dirty="0" err="1"/>
              <a:t>psödomonadlar</a:t>
            </a:r>
            <a:r>
              <a:rPr lang="tr-TR" altLang="tr-TR" dirty="0"/>
              <a:t> ilk gözlemlenmiş </a:t>
            </a:r>
            <a:r>
              <a:rPr lang="tr-TR" altLang="tr-TR" dirty="0" err="1"/>
              <a:t>mikroskopik</a:t>
            </a:r>
            <a:r>
              <a:rPr lang="tr-TR" altLang="tr-TR" dirty="0"/>
              <a:t> canlılar arasındadır. </a:t>
            </a:r>
          </a:p>
          <a:p>
            <a:pPr marL="114300" indent="0">
              <a:buNone/>
            </a:pPr>
            <a:endParaRPr lang="tr-TR" altLang="tr-TR" dirty="0"/>
          </a:p>
          <a:p>
            <a:pPr marL="114300" indent="0">
              <a:buNone/>
            </a:pPr>
            <a:r>
              <a:rPr lang="tr-TR" altLang="tr-TR" dirty="0"/>
              <a:t>Bu canlılar için jenerik bir isim olarak 1894'te ilk yaratılmış olan </a:t>
            </a:r>
            <a:r>
              <a:rPr lang="tr-TR" altLang="tr-TR" dirty="0" err="1"/>
              <a:t>Pseudomonas</a:t>
            </a:r>
            <a:r>
              <a:rPr lang="tr-TR" altLang="tr-TR" dirty="0"/>
              <a:t>, Gram-negatif, çubuksu ve hareketli bakteri cinsi olarak tanımlanmıştı.</a:t>
            </a:r>
          </a:p>
        </p:txBody>
      </p:sp>
      <p:sp>
        <p:nvSpPr>
          <p:cNvPr id="2" name="Dikdörtgen 1">
            <a:extLst>
              <a:ext uri="{FF2B5EF4-FFF2-40B4-BE49-F238E27FC236}">
                <a16:creationId xmlns:a16="http://schemas.microsoft.com/office/drawing/2014/main" id="{3F6D4D8E-1E4F-476A-B9F9-E30FA62C6CBC}"/>
              </a:ext>
            </a:extLst>
          </p:cNvPr>
          <p:cNvSpPr/>
          <p:nvPr/>
        </p:nvSpPr>
        <p:spPr>
          <a:xfrm>
            <a:off x="0" y="6273225"/>
            <a:ext cx="9240715" cy="584775"/>
          </a:xfrm>
          <a:prstGeom prst="rect">
            <a:avLst/>
          </a:prstGeom>
        </p:spPr>
        <p:txBody>
          <a:bodyPr wrap="square">
            <a:spAutoFit/>
          </a:bodyPr>
          <a:lstStyle/>
          <a:p>
            <a:r>
              <a:rPr lang="en-US" sz="1600" dirty="0" err="1">
                <a:solidFill>
                  <a:srgbClr val="222222"/>
                </a:solidFill>
                <a:latin typeface="Arial" panose="020B0604020202020204" pitchFamily="34" charset="0"/>
              </a:rPr>
              <a:t>Skerman</a:t>
            </a:r>
            <a:r>
              <a:rPr lang="en-US" sz="1600" dirty="0">
                <a:solidFill>
                  <a:srgbClr val="222222"/>
                </a:solidFill>
                <a:latin typeface="Arial" panose="020B0604020202020204" pitchFamily="34" charset="0"/>
              </a:rPr>
              <a:t>, McGowan and </a:t>
            </a:r>
            <a:r>
              <a:rPr lang="en-US" sz="1600" dirty="0" err="1">
                <a:solidFill>
                  <a:srgbClr val="222222"/>
                </a:solidFill>
                <a:latin typeface="Arial" panose="020B0604020202020204" pitchFamily="34" charset="0"/>
              </a:rPr>
              <a:t>Sneath</a:t>
            </a:r>
            <a:r>
              <a:rPr lang="en-US" sz="1600" dirty="0">
                <a:solidFill>
                  <a:srgbClr val="222222"/>
                </a:solidFill>
                <a:latin typeface="Arial" panose="020B0604020202020204" pitchFamily="34" charset="0"/>
              </a:rPr>
              <a:t> (editors): Approved Lists of Bacterial Names. Int. J. Syst. </a:t>
            </a:r>
            <a:r>
              <a:rPr lang="en-US" sz="1600" dirty="0" err="1">
                <a:solidFill>
                  <a:srgbClr val="222222"/>
                </a:solidFill>
                <a:latin typeface="Arial" panose="020B0604020202020204" pitchFamily="34" charset="0"/>
              </a:rPr>
              <a:t>Bacteriol</a:t>
            </a:r>
            <a:r>
              <a:rPr lang="en-US" sz="1600" dirty="0">
                <a:solidFill>
                  <a:srgbClr val="222222"/>
                </a:solidFill>
                <a:latin typeface="Arial" panose="020B0604020202020204" pitchFamily="34" charset="0"/>
              </a:rPr>
              <a:t>., 1980, 30, 225-420.</a:t>
            </a:r>
            <a:endParaRPr lang="tr-TR" sz="1600" dirty="0"/>
          </a:p>
        </p:txBody>
      </p:sp>
      <p:pic>
        <p:nvPicPr>
          <p:cNvPr id="3" name="Resim 2">
            <a:extLst>
              <a:ext uri="{FF2B5EF4-FFF2-40B4-BE49-F238E27FC236}">
                <a16:creationId xmlns:a16="http://schemas.microsoft.com/office/drawing/2014/main" id="{DDE5919F-7DE9-4D3A-BDF3-990B4E141172}"/>
              </a:ext>
            </a:extLst>
          </p:cNvPr>
          <p:cNvPicPr>
            <a:picLocks noChangeAspect="1"/>
          </p:cNvPicPr>
          <p:nvPr/>
        </p:nvPicPr>
        <p:blipFill>
          <a:blip r:embed="rId3"/>
          <a:stretch>
            <a:fillRect/>
          </a:stretch>
        </p:blipFill>
        <p:spPr>
          <a:xfrm>
            <a:off x="2537068" y="4119110"/>
            <a:ext cx="3228238" cy="2154115"/>
          </a:xfrm>
          <a:prstGeom prst="rect">
            <a:avLst/>
          </a:prstGeom>
        </p:spPr>
      </p:pic>
      <p:sp>
        <p:nvSpPr>
          <p:cNvPr id="5" name="Dikdörtgen 4">
            <a:extLst>
              <a:ext uri="{FF2B5EF4-FFF2-40B4-BE49-F238E27FC236}">
                <a16:creationId xmlns:a16="http://schemas.microsoft.com/office/drawing/2014/main" id="{B78501D2-3C0F-43C1-B4F8-A7948517861F}"/>
              </a:ext>
            </a:extLst>
          </p:cNvPr>
          <p:cNvSpPr/>
          <p:nvPr/>
        </p:nvSpPr>
        <p:spPr>
          <a:xfrm>
            <a:off x="5690661" y="4679657"/>
            <a:ext cx="6096000" cy="646331"/>
          </a:xfrm>
          <a:prstGeom prst="rect">
            <a:avLst/>
          </a:prstGeom>
        </p:spPr>
        <p:txBody>
          <a:bodyPr>
            <a:spAutoFit/>
          </a:bodyPr>
          <a:lstStyle/>
          <a:p>
            <a:r>
              <a:rPr lang="en-US" sz="1200" dirty="0">
                <a:solidFill>
                  <a:srgbClr val="231F20"/>
                </a:solidFill>
                <a:latin typeface="Proxima Nova"/>
              </a:rPr>
              <a:t>Bush, L. M. (n.d.). </a:t>
            </a:r>
            <a:r>
              <a:rPr lang="en-US" sz="1200" i="1" dirty="0">
                <a:solidFill>
                  <a:srgbClr val="231F20"/>
                </a:solidFill>
                <a:latin typeface="Proxima Nova"/>
              </a:rPr>
              <a:t>Pseudomonas</a:t>
            </a:r>
            <a:r>
              <a:rPr lang="en-US" sz="1200" dirty="0">
                <a:solidFill>
                  <a:srgbClr val="231F20"/>
                </a:solidFill>
                <a:latin typeface="Proxima Nova"/>
              </a:rPr>
              <a:t> infections</a:t>
            </a:r>
            <a:br>
              <a:rPr lang="en-US" sz="1200" dirty="0"/>
            </a:br>
            <a:r>
              <a:rPr lang="en-US" sz="1200" u="sng" dirty="0">
                <a:solidFill>
                  <a:srgbClr val="F0533A"/>
                </a:solidFill>
                <a:latin typeface="Proxima Nova"/>
                <a:hlinkClick r:id="rId4"/>
              </a:rPr>
              <a:t>https://www.merckmanuals.com/home/infections/bacterial-infections-gram-negative-bacteria/pseudomonas-infections</a:t>
            </a:r>
            <a:endParaRPr lang="tr-TR" sz="1200" dirty="0"/>
          </a:p>
        </p:txBody>
      </p:sp>
    </p:spTree>
    <p:extLst>
      <p:ext uri="{BB962C8B-B14F-4D97-AF65-F5344CB8AC3E}">
        <p14:creationId xmlns:p14="http://schemas.microsoft.com/office/powerpoint/2010/main" val="1569676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Unvan 1"/>
          <p:cNvSpPr>
            <a:spLocks noGrp="1" noChangeArrowheads="1"/>
          </p:cNvSpPr>
          <p:nvPr>
            <p:ph type="title"/>
          </p:nvPr>
        </p:nvSpPr>
        <p:spPr>
          <a:xfrm>
            <a:off x="850829" y="566486"/>
            <a:ext cx="6392000" cy="759200"/>
          </a:xfrm>
        </p:spPr>
        <p:txBody>
          <a:bodyPr/>
          <a:lstStyle/>
          <a:p>
            <a:r>
              <a:rPr lang="tr-TR" altLang="tr-TR" i="1" dirty="0" err="1"/>
              <a:t>Pseudomonas</a:t>
            </a:r>
            <a:r>
              <a:rPr lang="tr-TR" altLang="tr-TR" i="1" dirty="0"/>
              <a:t> </a:t>
            </a:r>
            <a:r>
              <a:rPr lang="tr-TR" altLang="tr-TR" i="1" dirty="0" err="1"/>
              <a:t>aeruginosa</a:t>
            </a:r>
            <a:endParaRPr lang="tr-TR" altLang="tr-TR" i="1" dirty="0"/>
          </a:p>
        </p:txBody>
      </p:sp>
      <p:sp>
        <p:nvSpPr>
          <p:cNvPr id="370691" name="İçerik Yer Tutucusu 2"/>
          <p:cNvSpPr>
            <a:spLocks noGrp="1" noChangeArrowheads="1"/>
          </p:cNvSpPr>
          <p:nvPr>
            <p:ph idx="1"/>
          </p:nvPr>
        </p:nvSpPr>
        <p:spPr>
          <a:xfrm>
            <a:off x="329605" y="1265646"/>
            <a:ext cx="11123644" cy="5211762"/>
          </a:xfrm>
        </p:spPr>
        <p:txBody>
          <a:bodyPr/>
          <a:lstStyle/>
          <a:p>
            <a:r>
              <a:rPr lang="tr-TR" altLang="tr-TR" sz="2800" dirty="0"/>
              <a:t>çoğu toprak ve suda bulunur. </a:t>
            </a:r>
          </a:p>
          <a:p>
            <a:r>
              <a:rPr lang="tr-TR" altLang="tr-TR" sz="2800" dirty="0"/>
              <a:t>gram (-), aerobik, polar </a:t>
            </a:r>
            <a:r>
              <a:rPr lang="tr-TR" altLang="tr-TR" sz="2800" dirty="0" err="1"/>
              <a:t>flagellası</a:t>
            </a:r>
            <a:r>
              <a:rPr lang="tr-TR" altLang="tr-TR" sz="2800" dirty="0"/>
              <a:t> (1,5-3 mikron boyutlarında) ile hareket edebilen çubuk şekilli bakterilerdir.</a:t>
            </a:r>
          </a:p>
          <a:p>
            <a:r>
              <a:rPr lang="tr-TR" altLang="tr-TR" sz="2800" dirty="0"/>
              <a:t>bağışıklık yetersizliği olan hastalarda solunum ve idrar yollarının, yanıkların ve açık yaraların fırsatçı patojenidir aynı zamanda kanda da enfeksiyonlar yapabilir. </a:t>
            </a:r>
          </a:p>
          <a:p>
            <a:r>
              <a:rPr lang="tr-TR" altLang="tr-TR" sz="2800" dirty="0" err="1"/>
              <a:t>Nozokomial</a:t>
            </a:r>
            <a:r>
              <a:rPr lang="tr-TR" altLang="tr-TR" sz="2800" dirty="0"/>
              <a:t> (hastane kaynaklı) enfeksiyonların onda biri </a:t>
            </a:r>
          </a:p>
          <a:p>
            <a:r>
              <a:rPr lang="tr-TR" altLang="tr-TR" sz="2800" i="1" dirty="0"/>
              <a:t>P. </a:t>
            </a:r>
            <a:r>
              <a:rPr lang="tr-TR" altLang="tr-TR" sz="2800" i="1" dirty="0" err="1"/>
              <a:t>aeruginosa</a:t>
            </a:r>
            <a:r>
              <a:rPr lang="tr-TR" altLang="tr-TR" sz="2800" dirty="0"/>
              <a:t> sebebiyledir.</a:t>
            </a:r>
          </a:p>
          <a:p>
            <a:r>
              <a:rPr lang="tr-TR" altLang="tr-TR" sz="2800" dirty="0"/>
              <a:t>Penisilin ve diğer Beta </a:t>
            </a:r>
            <a:r>
              <a:rPr lang="tr-TR" altLang="tr-TR" sz="2800" dirty="0" err="1"/>
              <a:t>Laktam</a:t>
            </a:r>
            <a:r>
              <a:rPr lang="tr-TR" altLang="tr-TR" sz="2800" dirty="0"/>
              <a:t> antibiyotiklerine karşı doğal olarak dayanıklıdır.</a:t>
            </a:r>
          </a:p>
        </p:txBody>
      </p:sp>
      <p:sp>
        <p:nvSpPr>
          <p:cNvPr id="2" name="Dikdörtgen 1">
            <a:extLst>
              <a:ext uri="{FF2B5EF4-FFF2-40B4-BE49-F238E27FC236}">
                <a16:creationId xmlns:a16="http://schemas.microsoft.com/office/drawing/2014/main" id="{DE9B5158-CDF2-49D1-BEB6-913CABBA2FDC}"/>
              </a:ext>
            </a:extLst>
          </p:cNvPr>
          <p:cNvSpPr/>
          <p:nvPr/>
        </p:nvSpPr>
        <p:spPr>
          <a:xfrm>
            <a:off x="0" y="6387252"/>
            <a:ext cx="11588262" cy="461665"/>
          </a:xfrm>
          <a:prstGeom prst="rect">
            <a:avLst/>
          </a:prstGeom>
        </p:spPr>
        <p:txBody>
          <a:bodyPr wrap="square">
            <a:spAutoFit/>
          </a:bodyPr>
          <a:lstStyle/>
          <a:p>
            <a:r>
              <a:rPr lang="tr-TR" sz="1200" dirty="0"/>
              <a:t>El </a:t>
            </a:r>
            <a:r>
              <a:rPr lang="tr-TR" sz="1200" dirty="0" err="1"/>
              <a:t>Solh</a:t>
            </a:r>
            <a:r>
              <a:rPr lang="tr-TR" sz="1200" dirty="0"/>
              <a:t>, A. A., &amp; </a:t>
            </a:r>
            <a:r>
              <a:rPr lang="tr-TR" sz="1200" dirty="0" err="1"/>
              <a:t>Alhajhusain</a:t>
            </a:r>
            <a:r>
              <a:rPr lang="tr-TR" sz="1200" dirty="0"/>
              <a:t>, A. (2009, </a:t>
            </a:r>
            <a:r>
              <a:rPr lang="tr-TR" sz="1200" dirty="0" err="1"/>
              <a:t>August</a:t>
            </a:r>
            <a:r>
              <a:rPr lang="tr-TR" sz="1200" dirty="0"/>
              <a:t> 1). Update on </a:t>
            </a:r>
            <a:r>
              <a:rPr lang="tr-TR" sz="1200" dirty="0" err="1"/>
              <a:t>the</a:t>
            </a:r>
            <a:r>
              <a:rPr lang="tr-TR" sz="1200" dirty="0"/>
              <a:t> </a:t>
            </a:r>
            <a:r>
              <a:rPr lang="tr-TR" sz="1200" dirty="0" err="1"/>
              <a:t>treatment</a:t>
            </a:r>
            <a:r>
              <a:rPr lang="tr-TR" sz="1200" dirty="0"/>
              <a:t> of </a:t>
            </a:r>
            <a:r>
              <a:rPr lang="tr-TR" sz="1200" dirty="0" err="1"/>
              <a:t>Pseudomonas</a:t>
            </a:r>
            <a:r>
              <a:rPr lang="tr-TR" sz="1200" dirty="0"/>
              <a:t> </a:t>
            </a:r>
            <a:r>
              <a:rPr lang="tr-TR" sz="1200" dirty="0" err="1"/>
              <a:t>aeruginosa</a:t>
            </a:r>
            <a:r>
              <a:rPr lang="tr-TR" sz="1200" dirty="0"/>
              <a:t> </a:t>
            </a:r>
            <a:r>
              <a:rPr lang="tr-TR" sz="1200" dirty="0" err="1"/>
              <a:t>pneumonia</a:t>
            </a:r>
            <a:r>
              <a:rPr lang="tr-TR" sz="1200" dirty="0"/>
              <a:t>. </a:t>
            </a:r>
            <a:r>
              <a:rPr lang="tr-TR" sz="1200" dirty="0" err="1"/>
              <a:t>Journal</a:t>
            </a:r>
            <a:r>
              <a:rPr lang="tr-TR" sz="1200" dirty="0"/>
              <a:t> of </a:t>
            </a:r>
            <a:r>
              <a:rPr lang="tr-TR" sz="1200" dirty="0" err="1"/>
              <a:t>Antimicrobial</a:t>
            </a:r>
            <a:r>
              <a:rPr lang="tr-TR" sz="1200" dirty="0"/>
              <a:t> </a:t>
            </a:r>
            <a:r>
              <a:rPr lang="tr-TR" sz="1200" dirty="0" err="1"/>
              <a:t>Chemotherapy</a:t>
            </a:r>
            <a:r>
              <a:rPr lang="tr-TR" sz="1200" dirty="0"/>
              <a:t>, 64(2), 229–238 https://academic.oup.com/jac/article/64/2/229/716629</a:t>
            </a:r>
          </a:p>
        </p:txBody>
      </p:sp>
      <p:pic>
        <p:nvPicPr>
          <p:cNvPr id="3" name="Resim 2">
            <a:extLst>
              <a:ext uri="{FF2B5EF4-FFF2-40B4-BE49-F238E27FC236}">
                <a16:creationId xmlns:a16="http://schemas.microsoft.com/office/drawing/2014/main" id="{2CB76B90-9A0F-4926-B914-CABA0BCE1F3D}"/>
              </a:ext>
            </a:extLst>
          </p:cNvPr>
          <p:cNvPicPr>
            <a:picLocks noChangeAspect="1"/>
          </p:cNvPicPr>
          <p:nvPr/>
        </p:nvPicPr>
        <p:blipFill rotWithShape="1">
          <a:blip r:embed="rId2"/>
          <a:srcRect l="22695" r="21781"/>
          <a:stretch/>
        </p:blipFill>
        <p:spPr>
          <a:xfrm>
            <a:off x="10237776" y="83379"/>
            <a:ext cx="1807835" cy="1831471"/>
          </a:xfrm>
          <a:prstGeom prst="rect">
            <a:avLst/>
          </a:prstGeom>
        </p:spPr>
      </p:pic>
    </p:spTree>
    <p:extLst>
      <p:ext uri="{BB962C8B-B14F-4D97-AF65-F5344CB8AC3E}">
        <p14:creationId xmlns:p14="http://schemas.microsoft.com/office/powerpoint/2010/main" val="385298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Unvan 1"/>
          <p:cNvSpPr>
            <a:spLocks noGrp="1" noChangeArrowheads="1"/>
          </p:cNvSpPr>
          <p:nvPr>
            <p:ph type="title"/>
          </p:nvPr>
        </p:nvSpPr>
        <p:spPr>
          <a:xfrm>
            <a:off x="353141" y="717417"/>
            <a:ext cx="8731124" cy="759200"/>
          </a:xfrm>
        </p:spPr>
        <p:txBody>
          <a:bodyPr/>
          <a:lstStyle/>
          <a:p>
            <a:r>
              <a:rPr lang="tr-TR" altLang="tr-TR" b="1" dirty="0"/>
              <a:t>Serbest Yaşayan Azot </a:t>
            </a:r>
            <a:r>
              <a:rPr lang="tr-TR" altLang="tr-TR" b="1" dirty="0" err="1"/>
              <a:t>Fikse</a:t>
            </a:r>
            <a:r>
              <a:rPr lang="tr-TR" altLang="tr-TR" b="1" dirty="0"/>
              <a:t> Eden Bakteriler  </a:t>
            </a:r>
          </a:p>
        </p:txBody>
      </p:sp>
      <p:sp>
        <p:nvSpPr>
          <p:cNvPr id="2" name="Metin kutusu 1">
            <a:extLst>
              <a:ext uri="{FF2B5EF4-FFF2-40B4-BE49-F238E27FC236}">
                <a16:creationId xmlns:a16="http://schemas.microsoft.com/office/drawing/2014/main" id="{0EE4BEBE-9F58-49BF-BFFF-4D10913FDCDC}"/>
              </a:ext>
            </a:extLst>
          </p:cNvPr>
          <p:cNvSpPr txBox="1"/>
          <p:nvPr/>
        </p:nvSpPr>
        <p:spPr>
          <a:xfrm>
            <a:off x="317053" y="1897725"/>
            <a:ext cx="9516193" cy="2308324"/>
          </a:xfrm>
          <a:prstGeom prst="rect">
            <a:avLst/>
          </a:prstGeom>
          <a:noFill/>
        </p:spPr>
        <p:txBody>
          <a:bodyPr wrap="square" rtlCol="0">
            <a:spAutoFit/>
          </a:bodyPr>
          <a:lstStyle/>
          <a:p>
            <a:r>
              <a:rPr lang="tr-TR" dirty="0"/>
              <a:t>Anahtar cinsler: </a:t>
            </a:r>
            <a:r>
              <a:rPr lang="tr-TR" i="1" dirty="0" err="1"/>
              <a:t>Azotobacter</a:t>
            </a:r>
            <a:r>
              <a:rPr lang="tr-TR" i="1" dirty="0"/>
              <a:t>, </a:t>
            </a:r>
            <a:r>
              <a:rPr lang="tr-TR" i="1" dirty="0" err="1"/>
              <a:t>Azomonas</a:t>
            </a:r>
            <a:endParaRPr lang="tr-TR" i="1" dirty="0"/>
          </a:p>
          <a:p>
            <a:endParaRPr lang="tr-TR" i="1" dirty="0"/>
          </a:p>
          <a:p>
            <a:r>
              <a:rPr lang="tr-TR" dirty="0"/>
              <a:t>Toprakta yaşayan </a:t>
            </a:r>
          </a:p>
          <a:p>
            <a:endParaRPr lang="tr-TR" dirty="0"/>
          </a:p>
          <a:p>
            <a:r>
              <a:rPr lang="tr-TR" dirty="0"/>
              <a:t>Çoğu azot </a:t>
            </a:r>
            <a:r>
              <a:rPr lang="tr-TR" dirty="0" err="1"/>
              <a:t>fikse</a:t>
            </a:r>
            <a:r>
              <a:rPr lang="tr-TR" dirty="0"/>
              <a:t> etme yeteneğindedirler </a:t>
            </a:r>
          </a:p>
          <a:p>
            <a:endParaRPr lang="tr-TR" dirty="0"/>
          </a:p>
          <a:p>
            <a:r>
              <a:rPr lang="tr-TR" dirty="0" err="1"/>
              <a:t>Azotobacter</a:t>
            </a:r>
            <a:r>
              <a:rPr lang="tr-TR" dirty="0"/>
              <a:t>, Gram negatif, </a:t>
            </a:r>
            <a:r>
              <a:rPr lang="tr-TR" dirty="0" err="1"/>
              <a:t>obligat</a:t>
            </a:r>
            <a:r>
              <a:rPr lang="tr-TR" dirty="0"/>
              <a:t> aerobik, ve </a:t>
            </a:r>
            <a:r>
              <a:rPr lang="tr-TR" dirty="0" err="1"/>
              <a:t>simbiyotik</a:t>
            </a:r>
            <a:r>
              <a:rPr lang="tr-TR" dirty="0"/>
              <a:t> olmayan azot </a:t>
            </a:r>
            <a:r>
              <a:rPr lang="tr-TR" dirty="0" err="1"/>
              <a:t>fikse</a:t>
            </a:r>
            <a:r>
              <a:rPr lang="tr-TR" dirty="0"/>
              <a:t> etme yeteneğine sahip çubuk şeklindedir. </a:t>
            </a:r>
          </a:p>
        </p:txBody>
      </p:sp>
    </p:spTree>
    <p:extLst>
      <p:ext uri="{BB962C8B-B14F-4D97-AF65-F5344CB8AC3E}">
        <p14:creationId xmlns:p14="http://schemas.microsoft.com/office/powerpoint/2010/main" val="3043275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İçerik Yer Tutucusu 2"/>
          <p:cNvSpPr>
            <a:spLocks noGrp="1" noChangeArrowheads="1"/>
          </p:cNvSpPr>
          <p:nvPr>
            <p:ph idx="1"/>
          </p:nvPr>
        </p:nvSpPr>
        <p:spPr>
          <a:xfrm>
            <a:off x="45277" y="826546"/>
            <a:ext cx="7329658" cy="2514000"/>
          </a:xfrm>
        </p:spPr>
        <p:txBody>
          <a:bodyPr/>
          <a:lstStyle/>
          <a:p>
            <a:r>
              <a:rPr lang="tr-TR" altLang="tr-TR" sz="3600" b="1" dirty="0" err="1"/>
              <a:t>Neisseria</a:t>
            </a:r>
            <a:r>
              <a:rPr lang="tr-TR" altLang="tr-TR" sz="3600" b="1" dirty="0"/>
              <a:t>, </a:t>
            </a:r>
            <a:r>
              <a:rPr lang="tr-TR" altLang="tr-TR" sz="3600" b="1" dirty="0" err="1"/>
              <a:t>Chromobacterium</a:t>
            </a:r>
            <a:r>
              <a:rPr lang="tr-TR" altLang="tr-TR" sz="3600" b="1" dirty="0"/>
              <a:t> ve Akrabaları</a:t>
            </a:r>
          </a:p>
          <a:p>
            <a:endParaRPr lang="tr-TR" altLang="tr-TR" sz="3600" b="1" dirty="0"/>
          </a:p>
          <a:p>
            <a:r>
              <a:rPr lang="tr-TR" altLang="tr-TR" sz="3600" dirty="0"/>
              <a:t>Beta ve Gama </a:t>
            </a:r>
            <a:r>
              <a:rPr lang="tr-TR" altLang="tr-TR" sz="3600" dirty="0" err="1"/>
              <a:t>proteobacterium</a:t>
            </a:r>
            <a:r>
              <a:rPr lang="tr-TR" altLang="tr-TR" sz="3600" dirty="0"/>
              <a:t> grubu çok çeşitli mikroorganizmayı kapsamaktadır </a:t>
            </a:r>
          </a:p>
          <a:p>
            <a:r>
              <a:rPr lang="tr-TR" altLang="tr-TR" sz="3600" dirty="0" err="1"/>
              <a:t>Patojenik</a:t>
            </a:r>
            <a:r>
              <a:rPr lang="tr-TR" altLang="tr-TR" sz="3600" dirty="0"/>
              <a:t> türleri de barındırırlar  </a:t>
            </a:r>
          </a:p>
        </p:txBody>
      </p:sp>
    </p:spTree>
    <p:extLst>
      <p:ext uri="{BB962C8B-B14F-4D97-AF65-F5344CB8AC3E}">
        <p14:creationId xmlns:p14="http://schemas.microsoft.com/office/powerpoint/2010/main" val="209629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Unvan 1"/>
          <p:cNvSpPr>
            <a:spLocks noGrp="1" noChangeArrowheads="1"/>
          </p:cNvSpPr>
          <p:nvPr>
            <p:ph type="title"/>
          </p:nvPr>
        </p:nvSpPr>
        <p:spPr>
          <a:xfrm>
            <a:off x="275636" y="211313"/>
            <a:ext cx="6392000" cy="759200"/>
          </a:xfrm>
        </p:spPr>
        <p:txBody>
          <a:bodyPr/>
          <a:lstStyle/>
          <a:p>
            <a:r>
              <a:rPr lang="tr-TR" altLang="tr-TR" i="1" dirty="0" err="1"/>
              <a:t>Neisseria</a:t>
            </a:r>
            <a:r>
              <a:rPr lang="tr-TR" altLang="tr-TR" i="1" dirty="0"/>
              <a:t> </a:t>
            </a:r>
            <a:r>
              <a:rPr lang="tr-TR" altLang="tr-TR" i="1" dirty="0" err="1"/>
              <a:t>gonorrhoeae</a:t>
            </a:r>
            <a:endParaRPr lang="tr-TR" altLang="tr-TR" i="1" dirty="0"/>
          </a:p>
        </p:txBody>
      </p:sp>
      <p:sp>
        <p:nvSpPr>
          <p:cNvPr id="375811" name="İçerik Yer Tutucusu 2"/>
          <p:cNvSpPr>
            <a:spLocks noGrp="1" noChangeArrowheads="1"/>
          </p:cNvSpPr>
          <p:nvPr>
            <p:ph idx="1"/>
          </p:nvPr>
        </p:nvSpPr>
        <p:spPr>
          <a:xfrm>
            <a:off x="4291535" y="1109945"/>
            <a:ext cx="8610600" cy="4525963"/>
          </a:xfrm>
        </p:spPr>
        <p:txBody>
          <a:bodyPr/>
          <a:lstStyle/>
          <a:p>
            <a:pPr algn="ctr"/>
            <a:r>
              <a:rPr lang="tr-TR" altLang="tr-TR" b="1" dirty="0"/>
              <a:t> </a:t>
            </a:r>
            <a:r>
              <a:rPr lang="tr-TR" altLang="tr-TR" b="1" dirty="0">
                <a:hlinkClick r:id="rId2" tooltip="Bel soğukluğu"/>
              </a:rPr>
              <a:t>bel soğukluğu</a:t>
            </a:r>
            <a:r>
              <a:rPr lang="tr-TR" altLang="tr-TR" b="1" dirty="0"/>
              <a:t> hastalığından sorumlu </a:t>
            </a:r>
            <a:r>
              <a:rPr lang="tr-TR" altLang="tr-TR" b="1" dirty="0">
                <a:hlinkClick r:id="rId3" tooltip="Bakteri"/>
              </a:rPr>
              <a:t>bakteridir</a:t>
            </a:r>
            <a:r>
              <a:rPr lang="tr-TR" altLang="tr-TR" b="1" dirty="0"/>
              <a:t>. </a:t>
            </a:r>
          </a:p>
          <a:p>
            <a:endParaRPr lang="tr-TR" altLang="tr-TR" dirty="0"/>
          </a:p>
        </p:txBody>
      </p:sp>
      <p:pic>
        <p:nvPicPr>
          <p:cNvPr id="375812"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4752" y="1841980"/>
            <a:ext cx="62484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yagram 2">
            <a:extLst>
              <a:ext uri="{FF2B5EF4-FFF2-40B4-BE49-F238E27FC236}">
                <a16:creationId xmlns:a16="http://schemas.microsoft.com/office/drawing/2014/main" id="{1AAB372F-7152-4812-809A-DE16BBF93985}"/>
              </a:ext>
            </a:extLst>
          </p:cNvPr>
          <p:cNvGraphicFramePr/>
          <p:nvPr>
            <p:extLst>
              <p:ext uri="{D42A27DB-BD31-4B8C-83A1-F6EECF244321}">
                <p14:modId xmlns:p14="http://schemas.microsoft.com/office/powerpoint/2010/main" val="2499456178"/>
              </p:ext>
            </p:extLst>
          </p:nvPr>
        </p:nvGraphicFramePr>
        <p:xfrm>
          <a:off x="-2176787" y="1414021"/>
          <a:ext cx="10184857" cy="5137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820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Unvan 1">
            <a:extLst>
              <a:ext uri="{FF2B5EF4-FFF2-40B4-BE49-F238E27FC236}">
                <a16:creationId xmlns:a16="http://schemas.microsoft.com/office/drawing/2014/main" id="{649D3F0D-6FF5-4F27-961A-381923C9E72B}"/>
              </a:ext>
            </a:extLst>
          </p:cNvPr>
          <p:cNvSpPr>
            <a:spLocks noGrp="1" noChangeArrowheads="1"/>
          </p:cNvSpPr>
          <p:nvPr>
            <p:ph type="title"/>
          </p:nvPr>
        </p:nvSpPr>
        <p:spPr/>
        <p:txBody>
          <a:bodyPr/>
          <a:lstStyle/>
          <a:p>
            <a:r>
              <a:rPr lang="tr-TR" altLang="tr-TR" b="1" dirty="0" err="1"/>
              <a:t>Enterik</a:t>
            </a:r>
            <a:r>
              <a:rPr lang="tr-TR" altLang="tr-TR" b="1" dirty="0"/>
              <a:t> Bakteriler</a:t>
            </a:r>
          </a:p>
        </p:txBody>
      </p:sp>
      <p:sp>
        <p:nvSpPr>
          <p:cNvPr id="2" name="Metin kutusu 1">
            <a:extLst>
              <a:ext uri="{FF2B5EF4-FFF2-40B4-BE49-F238E27FC236}">
                <a16:creationId xmlns:a16="http://schemas.microsoft.com/office/drawing/2014/main" id="{6B9380BA-FA91-4FAD-A93D-3A46A32AE406}"/>
              </a:ext>
            </a:extLst>
          </p:cNvPr>
          <p:cNvSpPr txBox="1"/>
          <p:nvPr/>
        </p:nvSpPr>
        <p:spPr>
          <a:xfrm>
            <a:off x="838200" y="1506022"/>
            <a:ext cx="7218705"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tr-TR" sz="2800" b="1" dirty="0"/>
              <a:t>Anahtar Cinsler: </a:t>
            </a:r>
            <a:r>
              <a:rPr lang="tr-TR" sz="2800" b="1" i="1" dirty="0" err="1"/>
              <a:t>Escherichia</a:t>
            </a:r>
            <a:r>
              <a:rPr lang="tr-TR" sz="2800" b="1" dirty="0"/>
              <a:t>, </a:t>
            </a:r>
            <a:r>
              <a:rPr lang="tr-TR" sz="2800" b="1" i="1" dirty="0" err="1"/>
              <a:t>Salomonella</a:t>
            </a:r>
            <a:r>
              <a:rPr lang="tr-TR" sz="2800" b="1" i="1" dirty="0"/>
              <a:t>, </a:t>
            </a:r>
            <a:r>
              <a:rPr lang="tr-TR" sz="2800" b="1" i="1" dirty="0" err="1"/>
              <a:t>Proteus</a:t>
            </a:r>
            <a:r>
              <a:rPr lang="tr-TR" sz="2800" b="1" i="1" dirty="0"/>
              <a:t>, </a:t>
            </a:r>
            <a:r>
              <a:rPr lang="tr-TR" sz="2800" b="1" i="1" dirty="0" err="1"/>
              <a:t>Enterobacter</a:t>
            </a:r>
            <a:r>
              <a:rPr lang="tr-TR" sz="2800" b="1" dirty="0"/>
              <a:t> </a:t>
            </a:r>
          </a:p>
        </p:txBody>
      </p:sp>
      <p:graphicFrame>
        <p:nvGraphicFramePr>
          <p:cNvPr id="8" name="Diyagram 7">
            <a:extLst>
              <a:ext uri="{FF2B5EF4-FFF2-40B4-BE49-F238E27FC236}">
                <a16:creationId xmlns:a16="http://schemas.microsoft.com/office/drawing/2014/main" id="{CB5473AD-888F-44ED-98C7-5303E60768E4}"/>
              </a:ext>
            </a:extLst>
          </p:cNvPr>
          <p:cNvGraphicFramePr/>
          <p:nvPr>
            <p:extLst>
              <p:ext uri="{D42A27DB-BD31-4B8C-83A1-F6EECF244321}">
                <p14:modId xmlns:p14="http://schemas.microsoft.com/office/powerpoint/2010/main" val="1620864542"/>
              </p:ext>
            </p:extLst>
          </p:nvPr>
        </p:nvGraphicFramePr>
        <p:xfrm>
          <a:off x="873046" y="2185304"/>
          <a:ext cx="10863325" cy="435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51692"/>
            <a:ext cx="6392000" cy="759200"/>
          </a:xfrm>
        </p:spPr>
        <p:txBody>
          <a:bodyPr/>
          <a:lstStyle/>
          <a:p>
            <a:r>
              <a:rPr lang="tr-TR" b="1" dirty="0"/>
              <a:t>Mikrobiyota</a:t>
            </a:r>
          </a:p>
        </p:txBody>
      </p:sp>
      <p:pic>
        <p:nvPicPr>
          <p:cNvPr id="4" name="Picture 3"/>
          <p:cNvPicPr>
            <a:picLocks noChangeAspect="1"/>
          </p:cNvPicPr>
          <p:nvPr/>
        </p:nvPicPr>
        <p:blipFill rotWithShape="1">
          <a:blip r:embed="rId3"/>
          <a:srcRect l="26078" t="19052" r="27794" b="18812"/>
          <a:stretch/>
        </p:blipFill>
        <p:spPr>
          <a:xfrm>
            <a:off x="3942189" y="250826"/>
            <a:ext cx="7772096" cy="6255482"/>
          </a:xfrm>
          <a:prstGeom prst="rect">
            <a:avLst/>
          </a:prstGeom>
        </p:spPr>
      </p:pic>
      <p:sp>
        <p:nvSpPr>
          <p:cNvPr id="5" name="Dikdörtgen 4">
            <a:extLst>
              <a:ext uri="{FF2B5EF4-FFF2-40B4-BE49-F238E27FC236}">
                <a16:creationId xmlns:a16="http://schemas.microsoft.com/office/drawing/2014/main" id="{B187CEB7-9DA6-4CB9-9E56-247FBF6A7906}"/>
              </a:ext>
            </a:extLst>
          </p:cNvPr>
          <p:cNvSpPr/>
          <p:nvPr/>
        </p:nvSpPr>
        <p:spPr>
          <a:xfrm>
            <a:off x="477715" y="1211758"/>
            <a:ext cx="2584938" cy="4801314"/>
          </a:xfrm>
          <a:prstGeom prst="rect">
            <a:avLst/>
          </a:prstGeom>
        </p:spPr>
        <p:txBody>
          <a:bodyPr wrap="square">
            <a:spAutoFit/>
          </a:bodyPr>
          <a:lstStyle/>
          <a:p>
            <a:pPr algn="ctr"/>
            <a:r>
              <a:rPr lang="tr-TR" dirty="0" err="1"/>
              <a:t>Mikrobiyota</a:t>
            </a:r>
            <a:r>
              <a:rPr lang="tr-TR" dirty="0"/>
              <a:t> denen mikroorganizma topluluğunda 100 trilyon kadar bakteri bulunuyor, toplam ağırlıkları 2-3 kg civarında yani vücut ağırlığımızın yaklaşık % 2-3 kadarını bu bakteriler oluşturuyor.</a:t>
            </a:r>
          </a:p>
          <a:p>
            <a:pPr algn="ctr"/>
            <a:endParaRPr lang="tr-TR" dirty="0"/>
          </a:p>
          <a:p>
            <a:pPr algn="ctr"/>
            <a:r>
              <a:rPr lang="tr-TR" dirty="0"/>
              <a:t> </a:t>
            </a:r>
            <a:r>
              <a:rPr lang="tr-TR" dirty="0" err="1"/>
              <a:t>Mikrobiyota</a:t>
            </a:r>
            <a:r>
              <a:rPr lang="tr-TR" dirty="0"/>
              <a:t> bakterilerinin sayısı, bizim kendi hücrelerimizin sayısından 10 kat daha fazla.</a:t>
            </a:r>
          </a:p>
        </p:txBody>
      </p:sp>
      <p:sp>
        <p:nvSpPr>
          <p:cNvPr id="3" name="Metin kutusu 2">
            <a:extLst>
              <a:ext uri="{FF2B5EF4-FFF2-40B4-BE49-F238E27FC236}">
                <a16:creationId xmlns:a16="http://schemas.microsoft.com/office/drawing/2014/main" id="{F201FA54-2507-45DA-9D21-B15FACC57957}"/>
              </a:ext>
            </a:extLst>
          </p:cNvPr>
          <p:cNvSpPr txBox="1"/>
          <p:nvPr/>
        </p:nvSpPr>
        <p:spPr>
          <a:xfrm>
            <a:off x="24506" y="6488668"/>
            <a:ext cx="12167494" cy="369332"/>
          </a:xfrm>
          <a:prstGeom prst="rect">
            <a:avLst/>
          </a:prstGeom>
          <a:noFill/>
        </p:spPr>
        <p:txBody>
          <a:bodyPr wrap="square" rtlCol="0">
            <a:spAutoFit/>
          </a:bodyPr>
          <a:lstStyle/>
          <a:p>
            <a:pPr fontAlgn="base"/>
            <a:r>
              <a:rPr lang="tr-TR" dirty="0">
                <a:solidFill>
                  <a:srgbClr val="FF0000"/>
                </a:solidFill>
              </a:rPr>
              <a:t>Kitap tavsiyesi: </a:t>
            </a:r>
            <a:r>
              <a:rPr lang="tr-TR" b="1" dirty="0" err="1">
                <a:solidFill>
                  <a:srgbClr val="FF0000"/>
                </a:solidFill>
              </a:rPr>
              <a:t>Mikrobiyota</a:t>
            </a:r>
            <a:r>
              <a:rPr lang="tr-TR" b="1" dirty="0">
                <a:solidFill>
                  <a:srgbClr val="FF0000"/>
                </a:solidFill>
              </a:rPr>
              <a:t> :İçimizdeki Mikroplar &amp; Yaşama Büyüleyici Bir Bakış - </a:t>
            </a:r>
            <a:r>
              <a:rPr lang="tr-TR" b="1" dirty="0" err="1">
                <a:solidFill>
                  <a:srgbClr val="FF0000"/>
                </a:solidFill>
              </a:rPr>
              <a:t>Ed</a:t>
            </a:r>
            <a:r>
              <a:rPr lang="tr-TR" b="1" dirty="0">
                <a:solidFill>
                  <a:srgbClr val="FF0000"/>
                </a:solidFill>
              </a:rPr>
              <a:t> </a:t>
            </a:r>
            <a:r>
              <a:rPr lang="tr-TR" b="1" dirty="0" err="1">
                <a:solidFill>
                  <a:srgbClr val="FF0000"/>
                </a:solidFill>
              </a:rPr>
              <a:t>Yong</a:t>
            </a:r>
            <a:r>
              <a:rPr lang="tr-TR" b="1" dirty="0">
                <a:solidFill>
                  <a:srgbClr val="FF0000"/>
                </a:solidFill>
              </a:rPr>
              <a:t> </a:t>
            </a:r>
            <a:r>
              <a:rPr lang="tr-TR" dirty="0">
                <a:solidFill>
                  <a:srgbClr val="FF0000"/>
                </a:solidFill>
                <a:hlinkClick r:id="rId4" tooltip="Domingo Yayınevi">
                  <a:extLst>
                    <a:ext uri="{A12FA001-AC4F-418D-AE19-62706E023703}">
                      <ahyp:hlinkClr xmlns:ahyp="http://schemas.microsoft.com/office/drawing/2018/hyperlinkcolor" val="tx"/>
                    </a:ext>
                  </a:extLst>
                </a:hlinkClick>
              </a:rPr>
              <a:t>Domingo Yayınevi</a:t>
            </a:r>
            <a:endParaRPr lang="tr-TR" dirty="0">
              <a:solidFill>
                <a:srgbClr val="FF0000"/>
              </a:solidFill>
            </a:endParaRPr>
          </a:p>
        </p:txBody>
      </p:sp>
    </p:spTree>
    <p:extLst>
      <p:ext uri="{BB962C8B-B14F-4D97-AF65-F5344CB8AC3E}">
        <p14:creationId xmlns:p14="http://schemas.microsoft.com/office/powerpoint/2010/main" val="2328526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Unvan 1">
            <a:extLst>
              <a:ext uri="{FF2B5EF4-FFF2-40B4-BE49-F238E27FC236}">
                <a16:creationId xmlns:a16="http://schemas.microsoft.com/office/drawing/2014/main" id="{DE650847-F1E1-41F6-BFE0-F1DBE18207A2}"/>
              </a:ext>
            </a:extLst>
          </p:cNvPr>
          <p:cNvSpPr>
            <a:spLocks noGrp="1" noChangeArrowheads="1"/>
          </p:cNvSpPr>
          <p:nvPr>
            <p:ph type="title"/>
          </p:nvPr>
        </p:nvSpPr>
        <p:spPr/>
        <p:txBody>
          <a:bodyPr/>
          <a:lstStyle/>
          <a:p>
            <a:r>
              <a:rPr lang="tr-TR" altLang="tr-TR" b="1" i="1" dirty="0" err="1"/>
              <a:t>Escherichia</a:t>
            </a:r>
            <a:r>
              <a:rPr lang="tr-TR" altLang="tr-TR" b="1" i="1" dirty="0"/>
              <a:t> </a:t>
            </a:r>
            <a:r>
              <a:rPr lang="tr-TR" altLang="tr-TR" b="1" i="1" dirty="0" err="1"/>
              <a:t>coli</a:t>
            </a:r>
            <a:endParaRPr lang="tr-TR" altLang="tr-TR" dirty="0"/>
          </a:p>
        </p:txBody>
      </p:sp>
      <p:sp>
        <p:nvSpPr>
          <p:cNvPr id="387075" name="İçerik Yer Tutucusu 2">
            <a:extLst>
              <a:ext uri="{FF2B5EF4-FFF2-40B4-BE49-F238E27FC236}">
                <a16:creationId xmlns:a16="http://schemas.microsoft.com/office/drawing/2014/main" id="{C34CAA78-92F8-44F9-94AE-DBEA180FEFE6}"/>
              </a:ext>
            </a:extLst>
          </p:cNvPr>
          <p:cNvSpPr>
            <a:spLocks noGrp="1" noChangeArrowheads="1"/>
          </p:cNvSpPr>
          <p:nvPr>
            <p:ph idx="1"/>
          </p:nvPr>
        </p:nvSpPr>
        <p:spPr>
          <a:xfrm>
            <a:off x="683517" y="1733109"/>
            <a:ext cx="10721270" cy="4525963"/>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r>
              <a:rPr lang="tr-TR" altLang="tr-TR" sz="2400" dirty="0"/>
              <a:t>Genelde </a:t>
            </a:r>
            <a:r>
              <a:rPr lang="tr-TR" altLang="tr-TR" sz="2400" b="1" i="1" dirty="0"/>
              <a:t>E. </a:t>
            </a:r>
            <a:r>
              <a:rPr lang="tr-TR" altLang="tr-TR" sz="2400" b="1" i="1" dirty="0" err="1"/>
              <a:t>coli</a:t>
            </a:r>
            <a:r>
              <a:rPr lang="tr-TR" altLang="tr-TR" sz="2400" dirty="0"/>
              <a:t> kısaltması ile veya </a:t>
            </a:r>
            <a:r>
              <a:rPr lang="tr-TR" altLang="tr-TR" sz="2400" b="1" dirty="0"/>
              <a:t>koli basili</a:t>
            </a:r>
            <a:r>
              <a:rPr lang="tr-TR" altLang="tr-TR" sz="2400" dirty="0"/>
              <a:t> olarak bilinen  </a:t>
            </a:r>
          </a:p>
          <a:p>
            <a:r>
              <a:rPr lang="tr-TR" altLang="tr-TR" sz="2400" dirty="0">
                <a:hlinkClick r:id="rId2" tooltip="Memeli"/>
              </a:rPr>
              <a:t>memeli</a:t>
            </a:r>
            <a:r>
              <a:rPr lang="tr-TR" altLang="tr-TR" sz="2400" dirty="0"/>
              <a:t> hayvanların </a:t>
            </a:r>
            <a:r>
              <a:rPr lang="tr-TR" altLang="tr-TR" sz="2400" dirty="0">
                <a:hlinkClick r:id="rId3" tooltip="Kalın bağırsak"/>
              </a:rPr>
              <a:t>kalın bağırsağında</a:t>
            </a:r>
            <a:r>
              <a:rPr lang="tr-TR" altLang="tr-TR" sz="2400" dirty="0"/>
              <a:t> </a:t>
            </a:r>
            <a:r>
              <a:rPr lang="tr-TR" altLang="tr-TR" sz="2400" u="sng" dirty="0"/>
              <a:t>ya</a:t>
            </a:r>
            <a:r>
              <a:rPr lang="tr-TR" altLang="tr-TR" sz="2400" dirty="0"/>
              <a:t>şayan faydalı </a:t>
            </a:r>
            <a:r>
              <a:rPr lang="tr-TR" altLang="tr-TR" sz="2400" dirty="0">
                <a:hlinkClick r:id="rId4" tooltip="Bakteri"/>
              </a:rPr>
              <a:t>bakteri</a:t>
            </a:r>
            <a:r>
              <a:rPr lang="tr-TR" altLang="tr-TR" sz="2400" dirty="0"/>
              <a:t> türlerinden biridir. </a:t>
            </a:r>
          </a:p>
          <a:p>
            <a:r>
              <a:rPr lang="tr-TR" altLang="tr-TR" sz="2400" dirty="0"/>
              <a:t>Normalde bağırsakta yaşadığı için, </a:t>
            </a:r>
            <a:r>
              <a:rPr lang="tr-TR" altLang="tr-TR" sz="2400" i="1" dirty="0"/>
              <a:t>E. </a:t>
            </a:r>
            <a:r>
              <a:rPr lang="tr-TR" altLang="tr-TR" sz="2400" i="1" dirty="0" err="1"/>
              <a:t>coli</a:t>
            </a:r>
            <a:r>
              <a:rPr lang="tr-TR" altLang="tr-TR" sz="2400" dirty="0"/>
              <a:t> '</a:t>
            </a:r>
            <a:r>
              <a:rPr lang="tr-TR" altLang="tr-TR" sz="2400" dirty="0" err="1"/>
              <a:t>nin</a:t>
            </a:r>
            <a:r>
              <a:rPr lang="tr-TR" altLang="tr-TR" sz="2400" dirty="0"/>
              <a:t> çevresel sularda varlığı dışkı kirlenmesinin bir belirtisidir.</a:t>
            </a:r>
          </a:p>
          <a:p>
            <a:r>
              <a:rPr lang="tr-TR" altLang="tr-TR" sz="2400" dirty="0" err="1">
                <a:hlinkClick r:id="rId5" tooltip="Theodor Escherich"/>
              </a:rPr>
              <a:t>Theodor</a:t>
            </a:r>
            <a:r>
              <a:rPr lang="tr-TR" altLang="tr-TR" sz="2400" dirty="0">
                <a:hlinkClick r:id="rId5" tooltip="Theodor Escherich"/>
              </a:rPr>
              <a:t> </a:t>
            </a:r>
            <a:r>
              <a:rPr lang="tr-TR" altLang="tr-TR" sz="2400" dirty="0" err="1">
                <a:hlinkClick r:id="rId5" tooltip="Theodor Escherich"/>
              </a:rPr>
              <a:t>Escherich</a:t>
            </a:r>
            <a:r>
              <a:rPr lang="tr-TR" altLang="tr-TR" sz="2400" dirty="0"/>
              <a:t> tarafından bebek dışkılarında keşfedilmiş</a:t>
            </a:r>
            <a:r>
              <a:rPr lang="tr-TR" altLang="tr-TR" sz="2400" u="sng" dirty="0"/>
              <a:t>tir</a:t>
            </a:r>
            <a:r>
              <a:rPr lang="tr-TR" altLang="tr-TR" sz="2400" dirty="0"/>
              <a:t> ve adını ondan alır; </a:t>
            </a:r>
            <a:r>
              <a:rPr lang="tr-TR" altLang="tr-TR" sz="2400" i="1" dirty="0" err="1"/>
              <a:t>coli</a:t>
            </a:r>
            <a:r>
              <a:rPr lang="tr-TR" altLang="tr-TR" sz="2400" dirty="0"/>
              <a:t>, "</a:t>
            </a:r>
            <a:r>
              <a:rPr lang="tr-TR" altLang="tr-TR" sz="2400" u="sng" dirty="0"/>
              <a:t>kal</a:t>
            </a:r>
            <a:r>
              <a:rPr lang="tr-TR" altLang="tr-TR" sz="2400" dirty="0"/>
              <a:t>ın bağırsaktan" demektir. </a:t>
            </a:r>
            <a:endParaRPr lang="tr-TR" altLang="tr-TR" sz="2400" i="1" dirty="0"/>
          </a:p>
          <a:p>
            <a:r>
              <a:rPr lang="tr-TR" altLang="tr-TR" sz="2400" i="1" dirty="0"/>
              <a:t>E. </a:t>
            </a:r>
            <a:r>
              <a:rPr lang="tr-TR" altLang="tr-TR" sz="2400" i="1" dirty="0" err="1"/>
              <a:t>coli</a:t>
            </a:r>
            <a:r>
              <a:rPr lang="tr-TR" altLang="tr-TR" sz="2400" dirty="0"/>
              <a:t>, genel olarak bakteri biyolojisinin anlaşılması amacıyla üzerinde sıkça çalışılmış bir model organizma olmuştur. </a:t>
            </a:r>
          </a:p>
          <a:p>
            <a:r>
              <a:rPr lang="tr-TR" altLang="tr-TR" sz="2400" dirty="0"/>
              <a:t>Canlılar arasında hakkında en fazla şey bilinen organizma olduğu söylenebilir.</a:t>
            </a:r>
          </a:p>
          <a:p>
            <a:r>
              <a:rPr lang="tr-TR" altLang="tr-TR" sz="2400" dirty="0"/>
              <a:t>Bakteriyel </a:t>
            </a:r>
            <a:r>
              <a:rPr lang="tr-TR" altLang="tr-TR" sz="2400" dirty="0" err="1"/>
              <a:t>konjügasyon</a:t>
            </a:r>
            <a:r>
              <a:rPr lang="tr-TR" altLang="tr-TR" sz="2400" dirty="0"/>
              <a:t>, genetik </a:t>
            </a:r>
            <a:r>
              <a:rPr lang="tr-TR" altLang="tr-TR" sz="2400" dirty="0" err="1"/>
              <a:t>rekombinasyon</a:t>
            </a:r>
            <a:r>
              <a:rPr lang="tr-TR" altLang="tr-TR" sz="2400" dirty="0"/>
              <a:t>, </a:t>
            </a:r>
            <a:r>
              <a:rPr lang="tr-TR" altLang="tr-TR" sz="2400" dirty="0" err="1"/>
              <a:t>operon</a:t>
            </a:r>
            <a:r>
              <a:rPr lang="tr-TR" altLang="tr-TR" sz="2400" dirty="0"/>
              <a:t> kavramları ilk </a:t>
            </a:r>
            <a:r>
              <a:rPr lang="tr-TR" altLang="tr-TR" sz="2400" i="1" dirty="0"/>
              <a:t>E. </a:t>
            </a:r>
            <a:r>
              <a:rPr lang="tr-TR" altLang="tr-TR" sz="2400" i="1" dirty="0" err="1"/>
              <a:t>coli</a:t>
            </a:r>
            <a:r>
              <a:rPr lang="tr-TR" altLang="tr-TR" sz="2400" i="1" dirty="0"/>
              <a:t> </a:t>
            </a:r>
            <a:r>
              <a:rPr lang="tr-TR" altLang="tr-TR" sz="2400" dirty="0"/>
              <a:t>'de keşfedilmiştir, DNA'nın çoğalması, RNA transkripsiyonu, protein sentezi gibi, moleküler biyolojinin pek çok önemli mekanizması, metabolizmanın çoğu ayrıntısı bu organizmada yapılan araştırmalarla anlaşılmıştır. </a:t>
            </a:r>
          </a:p>
          <a:p>
            <a:r>
              <a:rPr lang="tr-TR" altLang="tr-TR" sz="2400" dirty="0"/>
              <a:t>En az on Nobel Ödülü </a:t>
            </a:r>
            <a:r>
              <a:rPr lang="tr-TR" altLang="tr-TR" sz="2400" i="1" dirty="0"/>
              <a:t>E. </a:t>
            </a:r>
            <a:r>
              <a:rPr lang="tr-TR" altLang="tr-TR" sz="2400" i="1" dirty="0" err="1"/>
              <a:t>coli</a:t>
            </a:r>
            <a:r>
              <a:rPr lang="tr-TR" altLang="tr-TR" sz="2400" i="1" dirty="0"/>
              <a:t> </a:t>
            </a:r>
            <a:r>
              <a:rPr lang="tr-TR" altLang="tr-TR" sz="2400" dirty="0"/>
              <a:t>'de yapılan araştırmalara dayanır.</a:t>
            </a:r>
          </a:p>
          <a:p>
            <a:endParaRPr lang="tr-TR" altLang="tr-TR" sz="2400" dirty="0"/>
          </a:p>
          <a:p>
            <a:endParaRPr lang="tr-TR" alt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Unvan 1">
            <a:extLst>
              <a:ext uri="{FF2B5EF4-FFF2-40B4-BE49-F238E27FC236}">
                <a16:creationId xmlns:a16="http://schemas.microsoft.com/office/drawing/2014/main" id="{2674428B-0021-47F0-AF60-A30AA8FE3E53}"/>
              </a:ext>
            </a:extLst>
          </p:cNvPr>
          <p:cNvSpPr>
            <a:spLocks noGrp="1" noChangeArrowheads="1"/>
          </p:cNvSpPr>
          <p:nvPr>
            <p:ph type="title"/>
          </p:nvPr>
        </p:nvSpPr>
        <p:spPr/>
        <p:txBody>
          <a:bodyPr/>
          <a:lstStyle/>
          <a:p>
            <a:r>
              <a:rPr lang="tr-TR" altLang="tr-TR" b="1" i="1"/>
              <a:t>E. coli</a:t>
            </a:r>
            <a:r>
              <a:rPr lang="tr-TR" altLang="tr-TR" b="1"/>
              <a:t>, </a:t>
            </a:r>
          </a:p>
        </p:txBody>
      </p:sp>
      <p:sp>
        <p:nvSpPr>
          <p:cNvPr id="388099" name="İçerik Yer Tutucusu 2">
            <a:extLst>
              <a:ext uri="{FF2B5EF4-FFF2-40B4-BE49-F238E27FC236}">
                <a16:creationId xmlns:a16="http://schemas.microsoft.com/office/drawing/2014/main" id="{2D0BB492-7211-424D-B293-D8C2397516D9}"/>
              </a:ext>
            </a:extLst>
          </p:cNvPr>
          <p:cNvSpPr>
            <a:spLocks noGrp="1"/>
          </p:cNvSpPr>
          <p:nvPr>
            <p:ph idx="1"/>
          </p:nvPr>
        </p:nvSpPr>
        <p:spPr>
          <a:xfrm>
            <a:off x="1359030" y="1972558"/>
            <a:ext cx="9731604" cy="2912883"/>
          </a:xfrm>
          <a:ln w="76200">
            <a:solidFill>
              <a:srgbClr val="002060"/>
            </a:solidFill>
            <a:miter lim="800000"/>
            <a:headEnd/>
            <a:tailEnd/>
          </a:ln>
        </p:spPr>
        <p:txBody>
          <a:bodyPr/>
          <a:lstStyle/>
          <a:p>
            <a:r>
              <a:rPr lang="tr-TR" altLang="tr-TR" dirty="0"/>
              <a:t>Bakteri çubuk şeklinde olup, boyutları 1-2 µm uzunluğunda ve 0.1-0.5 µm çapındadır.</a:t>
            </a:r>
          </a:p>
          <a:p>
            <a:r>
              <a:rPr lang="tr-TR" altLang="tr-TR" dirty="0"/>
              <a:t>Gram-negatif bir bakteri olduğundan </a:t>
            </a:r>
            <a:r>
              <a:rPr lang="tr-TR" altLang="tr-TR" dirty="0" err="1"/>
              <a:t>endospor</a:t>
            </a:r>
            <a:r>
              <a:rPr lang="tr-TR" altLang="tr-TR" dirty="0"/>
              <a:t> oluşturmaz, pastörizasyon veya kaynatma ile ölür. </a:t>
            </a:r>
          </a:p>
          <a:p>
            <a:r>
              <a:rPr lang="tr-TR" altLang="tr-TR" dirty="0"/>
              <a:t>Memeli hayvanların bağırsaklarında büyümeye adapte olmuş olduğu için en iyi vücut sıcaklığında çoğalır.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Unvan 1">
            <a:extLst>
              <a:ext uri="{FF2B5EF4-FFF2-40B4-BE49-F238E27FC236}">
                <a16:creationId xmlns:a16="http://schemas.microsoft.com/office/drawing/2014/main" id="{678947CD-845B-4DD8-9029-F7166FEB6CEB}"/>
              </a:ext>
            </a:extLst>
          </p:cNvPr>
          <p:cNvSpPr>
            <a:spLocks noGrp="1" noChangeArrowheads="1"/>
          </p:cNvSpPr>
          <p:nvPr>
            <p:ph type="title"/>
          </p:nvPr>
        </p:nvSpPr>
        <p:spPr>
          <a:xfrm>
            <a:off x="1981200" y="304801"/>
            <a:ext cx="8229600" cy="715963"/>
          </a:xfrm>
        </p:spPr>
        <p:txBody>
          <a:bodyPr/>
          <a:lstStyle/>
          <a:p>
            <a:r>
              <a:rPr lang="tr-TR" altLang="tr-TR" b="1" i="1"/>
              <a:t>E. coli </a:t>
            </a:r>
          </a:p>
        </p:txBody>
      </p:sp>
      <p:sp>
        <p:nvSpPr>
          <p:cNvPr id="391171" name="İçerik Yer Tutucusu 2">
            <a:extLst>
              <a:ext uri="{FF2B5EF4-FFF2-40B4-BE49-F238E27FC236}">
                <a16:creationId xmlns:a16="http://schemas.microsoft.com/office/drawing/2014/main" id="{D936B69E-F87F-47A5-9A3E-EC085E1D31BC}"/>
              </a:ext>
            </a:extLst>
          </p:cNvPr>
          <p:cNvSpPr>
            <a:spLocks noGrp="1" noChangeArrowheads="1"/>
          </p:cNvSpPr>
          <p:nvPr>
            <p:ph idx="1"/>
          </p:nvPr>
        </p:nvSpPr>
        <p:spPr>
          <a:xfrm>
            <a:off x="206774" y="1410657"/>
            <a:ext cx="11537982" cy="4517069"/>
          </a:xfrm>
        </p:spPr>
        <p:txBody>
          <a:bodyPr/>
          <a:lstStyle/>
          <a:p>
            <a:r>
              <a:rPr lang="tr-TR" altLang="tr-TR" sz="2400" b="1" i="1" dirty="0" err="1"/>
              <a:t>Escherichia</a:t>
            </a:r>
            <a:r>
              <a:rPr lang="tr-TR" altLang="tr-TR" sz="2400" b="1" i="1" dirty="0"/>
              <a:t> </a:t>
            </a:r>
            <a:r>
              <a:rPr lang="tr-TR" altLang="tr-TR" sz="2400" b="1" i="1" dirty="0" err="1"/>
              <a:t>coli</a:t>
            </a:r>
            <a:r>
              <a:rPr lang="tr-TR" altLang="tr-TR" sz="2400" b="1" dirty="0"/>
              <a:t> O157:H7</a:t>
            </a:r>
            <a:r>
              <a:rPr lang="tr-TR" altLang="tr-TR" sz="2400" dirty="0"/>
              <a:t> "koli basili" tabir edilen </a:t>
            </a:r>
            <a:r>
              <a:rPr lang="tr-TR" altLang="tr-TR" sz="2400" i="1" dirty="0">
                <a:hlinkClick r:id="rId2" tooltip="Escherichia coli"/>
              </a:rPr>
              <a:t>E. </a:t>
            </a:r>
            <a:r>
              <a:rPr lang="tr-TR" altLang="tr-TR" sz="2400" i="1" dirty="0" err="1">
                <a:hlinkClick r:id="rId2" tooltip="Escherichia coli"/>
              </a:rPr>
              <a:t>coli</a:t>
            </a:r>
            <a:r>
              <a:rPr lang="tr-TR" altLang="tr-TR" sz="2400" dirty="0"/>
              <a:t> bakterisinin en zararlı </a:t>
            </a:r>
            <a:r>
              <a:rPr lang="tr-TR" altLang="tr-TR" sz="2400" dirty="0" err="1"/>
              <a:t>suşu</a:t>
            </a:r>
            <a:r>
              <a:rPr lang="tr-TR" altLang="tr-TR" sz="2400" dirty="0"/>
              <a:t> sayılır </a:t>
            </a:r>
          </a:p>
          <a:p>
            <a:r>
              <a:rPr lang="tr-TR" altLang="tr-TR" sz="2400" dirty="0"/>
              <a:t>bir </a:t>
            </a:r>
            <a:r>
              <a:rPr lang="tr-TR" altLang="tr-TR" sz="2400" dirty="0">
                <a:hlinkClick r:id="rId3" tooltip="Gıda zehirlenmesi"/>
              </a:rPr>
              <a:t>gıda zehirlenmesi</a:t>
            </a:r>
            <a:r>
              <a:rPr lang="tr-TR" altLang="tr-TR" sz="2400" dirty="0"/>
              <a:t> etmeni olup </a:t>
            </a:r>
            <a:r>
              <a:rPr lang="tr-TR" altLang="tr-TR" sz="2400" i="1" dirty="0" err="1">
                <a:hlinkClick r:id="rId4" tooltip="Hemorajik kolit"/>
              </a:rPr>
              <a:t>hemorajik</a:t>
            </a:r>
            <a:r>
              <a:rPr lang="tr-TR" altLang="tr-TR" sz="2400" i="1" dirty="0">
                <a:hlinkClick r:id="rId4" tooltip="Hemorajik kolit"/>
              </a:rPr>
              <a:t> kolit</a:t>
            </a:r>
            <a:r>
              <a:rPr lang="tr-TR" altLang="tr-TR" sz="2400" dirty="0"/>
              <a:t> denen hastalığa neden olur. </a:t>
            </a:r>
          </a:p>
          <a:p>
            <a:r>
              <a:rPr lang="tr-TR" altLang="tr-TR" sz="2400" dirty="0"/>
              <a:t>Enfeksiyon bağırsak krampları ile başlar, bunu önce sulu ishal, sonra da çoğu zaman kanlı ishal izler. </a:t>
            </a:r>
          </a:p>
          <a:p>
            <a:r>
              <a:rPr lang="tr-TR" altLang="tr-TR" sz="2400" dirty="0"/>
              <a:t>Genelde bu bakteriyi içeren  etin az pişirilerek yenmesi sonucu hasta olunur. </a:t>
            </a:r>
          </a:p>
          <a:p>
            <a:r>
              <a:rPr lang="tr-TR" altLang="tr-TR" sz="2400" dirty="0"/>
              <a:t>Bakteri ayrı</a:t>
            </a:r>
            <a:r>
              <a:rPr lang="tr-TR" altLang="tr-TR" sz="2400" u="sng" dirty="0"/>
              <a:t>ca</a:t>
            </a:r>
            <a:r>
              <a:rPr lang="tr-TR" altLang="tr-TR" sz="2400" dirty="0"/>
              <a:t> kişiden kişiye dokunma yoluyla, </a:t>
            </a:r>
            <a:r>
              <a:rPr lang="tr-TR" altLang="tr-TR" sz="2400" dirty="0">
                <a:hlinkClick r:id="rId5" tooltip="Pastörizasyon"/>
              </a:rPr>
              <a:t>pastörize</a:t>
            </a:r>
            <a:r>
              <a:rPr lang="tr-TR" altLang="tr-TR" sz="2400" dirty="0"/>
              <a:t> edilmemiş süt içmekle, bakterini karıştığı suyla sulanmış sebze veya meyvelerin yenmesiyle, böyle suda yüzmek veya onu içmek yoluyla da </a:t>
            </a:r>
            <a:r>
              <a:rPr lang="tr-TR" altLang="tr-TR" sz="2400" u="sng" dirty="0"/>
              <a:t>bula</a:t>
            </a:r>
            <a:r>
              <a:rPr lang="tr-TR" altLang="tr-TR" sz="2400" dirty="0"/>
              <a:t>şır.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a:extLst>
              <a:ext uri="{FF2B5EF4-FFF2-40B4-BE49-F238E27FC236}">
                <a16:creationId xmlns:a16="http://schemas.microsoft.com/office/drawing/2014/main" id="{6F75D332-1A7D-4C1F-AE11-5A09EBEB87B9}"/>
              </a:ext>
            </a:extLst>
          </p:cNvPr>
          <p:cNvGraphicFramePr>
            <a:graphicFrameLocks noGrp="1"/>
          </p:cNvGraphicFramePr>
          <p:nvPr>
            <p:ph idx="1"/>
            <p:extLst>
              <p:ext uri="{D42A27DB-BD31-4B8C-83A1-F6EECF244321}">
                <p14:modId xmlns:p14="http://schemas.microsoft.com/office/powerpoint/2010/main" val="3395706447"/>
              </p:ext>
            </p:extLst>
          </p:nvPr>
        </p:nvGraphicFramePr>
        <p:xfrm>
          <a:off x="1043058" y="189926"/>
          <a:ext cx="9847032" cy="6478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Unvan 1">
            <a:extLst>
              <a:ext uri="{FF2B5EF4-FFF2-40B4-BE49-F238E27FC236}">
                <a16:creationId xmlns:a16="http://schemas.microsoft.com/office/drawing/2014/main" id="{BC58318E-B079-4ED1-AB09-12C4AD526872}"/>
              </a:ext>
            </a:extLst>
          </p:cNvPr>
          <p:cNvSpPr>
            <a:spLocks noGrp="1" noChangeArrowheads="1"/>
          </p:cNvSpPr>
          <p:nvPr>
            <p:ph type="title"/>
          </p:nvPr>
        </p:nvSpPr>
        <p:spPr/>
        <p:txBody>
          <a:bodyPr/>
          <a:lstStyle/>
          <a:p>
            <a:r>
              <a:rPr lang="tr-TR" altLang="tr-TR" b="1"/>
              <a:t>Serotip</a:t>
            </a:r>
            <a:endParaRPr lang="tr-TR" altLang="tr-TR"/>
          </a:p>
        </p:txBody>
      </p:sp>
      <p:sp>
        <p:nvSpPr>
          <p:cNvPr id="395267" name="İçerik Yer Tutucusu 2">
            <a:extLst>
              <a:ext uri="{FF2B5EF4-FFF2-40B4-BE49-F238E27FC236}">
                <a16:creationId xmlns:a16="http://schemas.microsoft.com/office/drawing/2014/main" id="{75693DD9-6A4C-4415-9AA9-9ECA0335AD4A}"/>
              </a:ext>
            </a:extLst>
          </p:cNvPr>
          <p:cNvSpPr>
            <a:spLocks noGrp="1"/>
          </p:cNvSpPr>
          <p:nvPr>
            <p:ph idx="1"/>
          </p:nvPr>
        </p:nvSpPr>
        <p:spPr>
          <a:xfrm>
            <a:off x="464092" y="1825625"/>
            <a:ext cx="11280664" cy="4351338"/>
          </a:xfrm>
          <a:ln w="76200">
            <a:solidFill>
              <a:srgbClr val="FF0000"/>
            </a:solidFill>
            <a:miter lim="800000"/>
            <a:headEnd/>
            <a:tailEnd/>
          </a:ln>
        </p:spPr>
        <p:txBody>
          <a:bodyPr/>
          <a:lstStyle/>
          <a:p>
            <a:r>
              <a:rPr lang="tr-TR" altLang="tr-TR" dirty="0">
                <a:hlinkClick r:id="rId2" tooltip="Bakteri"/>
              </a:rPr>
              <a:t>Bakteri</a:t>
            </a:r>
            <a:r>
              <a:rPr lang="tr-TR" altLang="tr-TR" dirty="0"/>
              <a:t> ve </a:t>
            </a:r>
            <a:r>
              <a:rPr lang="tr-TR" altLang="tr-TR" dirty="0">
                <a:hlinkClick r:id="rId3" tooltip="Virüs"/>
              </a:rPr>
              <a:t>virüslerin</a:t>
            </a:r>
            <a:r>
              <a:rPr lang="tr-TR" altLang="tr-TR" dirty="0"/>
              <a:t> </a:t>
            </a:r>
            <a:r>
              <a:rPr lang="tr-TR" altLang="tr-TR" dirty="0">
                <a:hlinkClick r:id="rId4" tooltip="Alt tür"/>
              </a:rPr>
              <a:t>alt tür</a:t>
            </a:r>
            <a:r>
              <a:rPr lang="tr-TR" altLang="tr-TR" dirty="0"/>
              <a:t> seviyesindeki birbirinden farklı çeşitlemelerine </a:t>
            </a:r>
          </a:p>
          <a:p>
            <a:r>
              <a:rPr lang="tr-TR" altLang="tr-TR" dirty="0"/>
              <a:t>özellikle </a:t>
            </a:r>
            <a:r>
              <a:rPr lang="tr-TR" altLang="tr-TR" dirty="0">
                <a:hlinkClick r:id="rId5" tooltip="Epidemiyoloji"/>
              </a:rPr>
              <a:t>epidemiyoloji</a:t>
            </a:r>
            <a:r>
              <a:rPr lang="tr-TR" altLang="tr-TR" dirty="0"/>
              <a:t> için önemlidir.</a:t>
            </a:r>
          </a:p>
          <a:p>
            <a:r>
              <a:rPr lang="tr-TR" altLang="tr-TR" dirty="0" err="1"/>
              <a:t>Serotiplerın</a:t>
            </a:r>
            <a:r>
              <a:rPr lang="tr-TR" altLang="tr-TR" dirty="0"/>
              <a:t> belirlenmesinde </a:t>
            </a:r>
            <a:r>
              <a:rPr lang="tr-TR" altLang="tr-TR" dirty="0" err="1">
                <a:hlinkClick r:id="rId6" tooltip="Virülans"/>
              </a:rPr>
              <a:t>virülans</a:t>
            </a:r>
            <a:r>
              <a:rPr lang="tr-TR" altLang="tr-TR" dirty="0"/>
              <a:t> faktörleri, </a:t>
            </a:r>
            <a:r>
              <a:rPr lang="tr-TR" altLang="tr-TR" dirty="0">
                <a:hlinkClick r:id="rId7" tooltip="Gram-negatif"/>
              </a:rPr>
              <a:t>gram-negatif</a:t>
            </a:r>
            <a:r>
              <a:rPr lang="tr-TR" altLang="tr-TR" dirty="0"/>
              <a:t> bakterilerde </a:t>
            </a:r>
            <a:r>
              <a:rPr lang="tr-TR" altLang="tr-TR" dirty="0" err="1">
                <a:hlinkClick r:id="rId8" tooltip="Lipopolisakkarit (sayfa mevcut değil)"/>
              </a:rPr>
              <a:t>lipopolisakkaritler</a:t>
            </a:r>
            <a:r>
              <a:rPr lang="tr-TR" altLang="tr-TR" dirty="0"/>
              <a:t>, </a:t>
            </a:r>
            <a:r>
              <a:rPr lang="tr-TR" altLang="tr-TR" dirty="0" err="1">
                <a:hlinkClick r:id="rId9" tooltip="Toksin"/>
              </a:rPr>
              <a:t>ekzotoksin</a:t>
            </a:r>
            <a:r>
              <a:rPr lang="tr-TR" altLang="tr-TR" dirty="0"/>
              <a:t> varlığı </a:t>
            </a:r>
            <a:r>
              <a:rPr lang="tr-TR" altLang="tr-TR" dirty="0" err="1">
                <a:hlinkClick r:id="rId10" tooltip="Plazmit"/>
              </a:rPr>
              <a:t>plazmitler</a:t>
            </a:r>
            <a:r>
              <a:rPr lang="tr-TR" altLang="tr-TR" dirty="0"/>
              <a:t>, </a:t>
            </a:r>
            <a:r>
              <a:rPr lang="tr-TR" altLang="tr-TR" dirty="0" err="1">
                <a:hlinkClick r:id="rId11" tooltip="Faj"/>
              </a:rPr>
              <a:t>fajlar</a:t>
            </a:r>
            <a:r>
              <a:rPr lang="tr-TR" altLang="tr-TR" dirty="0"/>
              <a:t> ve aynı türün iki üyesini birbirinden </a:t>
            </a:r>
            <a:r>
              <a:rPr lang="tr-TR" altLang="tr-TR" dirty="0" err="1"/>
              <a:t>ayırdetmeye</a:t>
            </a:r>
            <a:r>
              <a:rPr lang="tr-TR" altLang="tr-TR" dirty="0"/>
              <a:t> yarayan başka özellikler kullanılabilir.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Başlık 1">
            <a:extLst>
              <a:ext uri="{FF2B5EF4-FFF2-40B4-BE49-F238E27FC236}">
                <a16:creationId xmlns:a16="http://schemas.microsoft.com/office/drawing/2014/main" id="{B33E0597-4904-490C-9403-F5CC0539228A}"/>
              </a:ext>
            </a:extLst>
          </p:cNvPr>
          <p:cNvSpPr>
            <a:spLocks noGrp="1" noChangeArrowheads="1"/>
          </p:cNvSpPr>
          <p:nvPr>
            <p:ph type="title"/>
          </p:nvPr>
        </p:nvSpPr>
        <p:spPr/>
        <p:txBody>
          <a:bodyPr/>
          <a:lstStyle/>
          <a:p>
            <a:r>
              <a:rPr lang="tr-TR" altLang="tr-TR" b="1"/>
              <a:t>Epidemiyoloji</a:t>
            </a:r>
          </a:p>
        </p:txBody>
      </p:sp>
      <p:sp>
        <p:nvSpPr>
          <p:cNvPr id="396291" name="İçerik Yer Tutucusu 2">
            <a:extLst>
              <a:ext uri="{FF2B5EF4-FFF2-40B4-BE49-F238E27FC236}">
                <a16:creationId xmlns:a16="http://schemas.microsoft.com/office/drawing/2014/main" id="{E5317C63-BEC1-43BD-BAC7-45C1C54A9B64}"/>
              </a:ext>
            </a:extLst>
          </p:cNvPr>
          <p:cNvSpPr>
            <a:spLocks noGrp="1" noChangeArrowheads="1"/>
          </p:cNvSpPr>
          <p:nvPr>
            <p:ph idx="1"/>
          </p:nvPr>
        </p:nvSpPr>
        <p:spPr/>
        <p:txBody>
          <a:bodyPr/>
          <a:lstStyle/>
          <a:p>
            <a:r>
              <a:rPr lang="tr-TR" altLang="tr-TR"/>
              <a:t>toplumdaki hastalık, kaza ve sağlıkla ilgili durumların dağılımını, görülme sıklıklarını ve bunları etkileyen belirteçleri inceleyen bir tıp bilimi dalıdır.</a:t>
            </a:r>
          </a:p>
          <a:p>
            <a:r>
              <a:rPr lang="tr-TR" altLang="tr-TR"/>
              <a:t>Sağlığı geliştirmek ve hastalıkları azaltmak için sağlık bilgilerini toplamak, yorumlamak ve kullanmak bu bilim dalının amaçlarındandır.</a:t>
            </a:r>
          </a:p>
        </p:txBody>
      </p:sp>
      <p:pic>
        <p:nvPicPr>
          <p:cNvPr id="396292" name="Picture 2">
            <a:extLst>
              <a:ext uri="{FF2B5EF4-FFF2-40B4-BE49-F238E27FC236}">
                <a16:creationId xmlns:a16="http://schemas.microsoft.com/office/drawing/2014/main" id="{0A498EE5-2FFE-497F-8BA9-44DECB415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1465" y="4806343"/>
            <a:ext cx="3183606" cy="197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Başlık 1">
            <a:extLst>
              <a:ext uri="{FF2B5EF4-FFF2-40B4-BE49-F238E27FC236}">
                <a16:creationId xmlns:a16="http://schemas.microsoft.com/office/drawing/2014/main" id="{9EEAF02C-E4D8-4459-973F-7129B2AB8094}"/>
              </a:ext>
            </a:extLst>
          </p:cNvPr>
          <p:cNvSpPr>
            <a:spLocks noGrp="1" noChangeArrowheads="1"/>
          </p:cNvSpPr>
          <p:nvPr>
            <p:ph type="title"/>
          </p:nvPr>
        </p:nvSpPr>
        <p:spPr>
          <a:xfrm>
            <a:off x="424653" y="218086"/>
            <a:ext cx="10515600" cy="1325563"/>
          </a:xfrm>
        </p:spPr>
        <p:txBody>
          <a:bodyPr/>
          <a:lstStyle/>
          <a:p>
            <a:r>
              <a:rPr lang="tr-TR" altLang="tr-TR" i="1" dirty="0" err="1"/>
              <a:t>Salmonella</a:t>
            </a:r>
            <a:endParaRPr lang="tr-TR" altLang="tr-TR" i="1" dirty="0"/>
          </a:p>
        </p:txBody>
      </p:sp>
      <p:graphicFrame>
        <p:nvGraphicFramePr>
          <p:cNvPr id="2" name="İçerik Yer Tutucusu 1">
            <a:extLst>
              <a:ext uri="{FF2B5EF4-FFF2-40B4-BE49-F238E27FC236}">
                <a16:creationId xmlns:a16="http://schemas.microsoft.com/office/drawing/2014/main" id="{A89E63DD-D641-4B0F-B1E3-40C5D8BE5D37}"/>
              </a:ext>
            </a:extLst>
          </p:cNvPr>
          <p:cNvGraphicFramePr>
            <a:graphicFrameLocks noGrp="1"/>
          </p:cNvGraphicFramePr>
          <p:nvPr>
            <p:ph idx="1"/>
            <p:extLst>
              <p:ext uri="{D42A27DB-BD31-4B8C-83A1-F6EECF244321}">
                <p14:modId xmlns:p14="http://schemas.microsoft.com/office/powerpoint/2010/main" val="500387012"/>
              </p:ext>
            </p:extLst>
          </p:nvPr>
        </p:nvGraphicFramePr>
        <p:xfrm>
          <a:off x="132105" y="1373897"/>
          <a:ext cx="9025680" cy="5229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7316" name="Picture 2">
            <a:extLst>
              <a:ext uri="{FF2B5EF4-FFF2-40B4-BE49-F238E27FC236}">
                <a16:creationId xmlns:a16="http://schemas.microsoft.com/office/drawing/2014/main" id="{A86FC8E4-3D70-4CE4-B5BE-D53182C9F2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2946" y="2584139"/>
            <a:ext cx="3976157" cy="28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İçerik Yer Tutucusu 2">
            <a:extLst>
              <a:ext uri="{FF2B5EF4-FFF2-40B4-BE49-F238E27FC236}">
                <a16:creationId xmlns:a16="http://schemas.microsoft.com/office/drawing/2014/main" id="{D48CBC54-682A-429D-B3EF-4C7C7B6101BB}"/>
              </a:ext>
            </a:extLst>
          </p:cNvPr>
          <p:cNvSpPr>
            <a:spLocks noGrp="1" noChangeArrowheads="1"/>
          </p:cNvSpPr>
          <p:nvPr>
            <p:ph idx="1"/>
          </p:nvPr>
        </p:nvSpPr>
        <p:spPr>
          <a:xfrm>
            <a:off x="496257" y="703031"/>
            <a:ext cx="10931446" cy="4584933"/>
          </a:xfrm>
        </p:spPr>
        <p:txBody>
          <a:bodyPr/>
          <a:lstStyle/>
          <a:p>
            <a:r>
              <a:rPr lang="tr-TR" altLang="tr-TR" sz="3600" b="1" i="1" dirty="0" err="1"/>
              <a:t>Salmonella</a:t>
            </a:r>
            <a:r>
              <a:rPr lang="tr-TR" altLang="tr-TR" sz="3600" b="1" i="1" dirty="0"/>
              <a:t> </a:t>
            </a:r>
            <a:r>
              <a:rPr lang="tr-TR" altLang="tr-TR" sz="3600" b="1" i="1" dirty="0" err="1"/>
              <a:t>typhi</a:t>
            </a:r>
            <a:r>
              <a:rPr lang="tr-TR" altLang="tr-TR" sz="3600" dirty="0"/>
              <a:t>, </a:t>
            </a:r>
            <a:r>
              <a:rPr lang="tr-TR" altLang="tr-TR" sz="3600" dirty="0" err="1"/>
              <a:t>tifoid</a:t>
            </a:r>
            <a:r>
              <a:rPr lang="tr-TR" altLang="tr-TR" sz="3600" dirty="0"/>
              <a:t> hastalığına </a:t>
            </a:r>
          </a:p>
          <a:p>
            <a:r>
              <a:rPr lang="tr-TR" altLang="tr-TR" sz="3600" b="1" i="1" dirty="0" err="1"/>
              <a:t>Salmonella</a:t>
            </a:r>
            <a:r>
              <a:rPr lang="tr-TR" altLang="tr-TR" sz="3600" b="1" i="1" dirty="0"/>
              <a:t> </a:t>
            </a:r>
            <a:r>
              <a:rPr lang="tr-TR" altLang="tr-TR" sz="3600" b="1" i="1" dirty="0" err="1"/>
              <a:t>enteriditis</a:t>
            </a:r>
            <a:r>
              <a:rPr lang="tr-TR" altLang="tr-TR" sz="3600" b="1" i="1" dirty="0"/>
              <a:t> </a:t>
            </a:r>
            <a:r>
              <a:rPr lang="tr-TR" altLang="tr-TR" sz="3600" dirty="0"/>
              <a:t>ise sıkça görülen basit gıda zehirlenmesine neden olur. </a:t>
            </a:r>
          </a:p>
          <a:p>
            <a:r>
              <a:rPr lang="tr-TR" altLang="tr-TR" sz="3600" dirty="0"/>
              <a:t>Burada rahatsızlığın ana nedeni yüksek sayılarda bulunan bakterilerden ibarettir. </a:t>
            </a:r>
          </a:p>
          <a:p>
            <a:r>
              <a:rPr lang="tr-TR" altLang="tr-TR" sz="3600" dirty="0"/>
              <a:t>Glikoz </a:t>
            </a:r>
            <a:r>
              <a:rPr lang="tr-TR" altLang="tr-TR" sz="3600" dirty="0" err="1"/>
              <a:t>fermentasyonu</a:t>
            </a:r>
            <a:r>
              <a:rPr lang="tr-TR" altLang="tr-TR" sz="3600" dirty="0"/>
              <a:t> ile bu bakteriler büyük miktarda gaz üretirler. </a:t>
            </a:r>
          </a:p>
        </p:txBody>
      </p:sp>
      <p:pic>
        <p:nvPicPr>
          <p:cNvPr id="2" name="Resim 1">
            <a:extLst>
              <a:ext uri="{FF2B5EF4-FFF2-40B4-BE49-F238E27FC236}">
                <a16:creationId xmlns:a16="http://schemas.microsoft.com/office/drawing/2014/main" id="{EB0B3EB1-3BB0-485E-A773-0A2E17898ECC}"/>
              </a:ext>
            </a:extLst>
          </p:cNvPr>
          <p:cNvPicPr>
            <a:picLocks noChangeAspect="1"/>
          </p:cNvPicPr>
          <p:nvPr/>
        </p:nvPicPr>
        <p:blipFill>
          <a:blip r:embed="rId2"/>
          <a:stretch>
            <a:fillRect/>
          </a:stretch>
        </p:blipFill>
        <p:spPr>
          <a:xfrm>
            <a:off x="9899905" y="4147466"/>
            <a:ext cx="2088384" cy="2624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Başlık 1">
            <a:extLst>
              <a:ext uri="{FF2B5EF4-FFF2-40B4-BE49-F238E27FC236}">
                <a16:creationId xmlns:a16="http://schemas.microsoft.com/office/drawing/2014/main" id="{641B4C03-2B95-40A1-8126-832605FB11C6}"/>
              </a:ext>
            </a:extLst>
          </p:cNvPr>
          <p:cNvSpPr>
            <a:spLocks noGrp="1" noChangeArrowheads="1"/>
          </p:cNvSpPr>
          <p:nvPr>
            <p:ph type="title"/>
          </p:nvPr>
        </p:nvSpPr>
        <p:spPr/>
        <p:txBody>
          <a:bodyPr/>
          <a:lstStyle/>
          <a:p>
            <a:r>
              <a:rPr lang="tr-TR" altLang="tr-TR" b="1"/>
              <a:t>Proteus</a:t>
            </a:r>
          </a:p>
        </p:txBody>
      </p:sp>
      <p:sp>
        <p:nvSpPr>
          <p:cNvPr id="403459" name="İçerik Yer Tutucusu 2">
            <a:extLst>
              <a:ext uri="{FF2B5EF4-FFF2-40B4-BE49-F238E27FC236}">
                <a16:creationId xmlns:a16="http://schemas.microsoft.com/office/drawing/2014/main" id="{C80405C4-8DC9-4874-8473-C53CE8980C98}"/>
              </a:ext>
            </a:extLst>
          </p:cNvPr>
          <p:cNvSpPr>
            <a:spLocks noGrp="1" noChangeArrowheads="1"/>
          </p:cNvSpPr>
          <p:nvPr>
            <p:ph idx="1"/>
          </p:nvPr>
        </p:nvSpPr>
        <p:spPr>
          <a:xfrm>
            <a:off x="1905000" y="1600201"/>
            <a:ext cx="8229600" cy="4525963"/>
          </a:xfrm>
        </p:spPr>
        <p:txBody>
          <a:bodyPr/>
          <a:lstStyle/>
          <a:p>
            <a:r>
              <a:rPr lang="tr-TR" altLang="tr-TR" dirty="0"/>
              <a:t>Gram negatif, </a:t>
            </a:r>
            <a:r>
              <a:rPr lang="tr-TR" altLang="tr-TR" dirty="0" err="1"/>
              <a:t>kokobasil</a:t>
            </a:r>
            <a:r>
              <a:rPr lang="tr-TR" altLang="tr-TR" dirty="0"/>
              <a:t> görünümünde </a:t>
            </a:r>
          </a:p>
          <a:p>
            <a:r>
              <a:rPr lang="tr-TR" altLang="tr-TR" dirty="0"/>
              <a:t>sporsuz ve </a:t>
            </a:r>
            <a:r>
              <a:rPr lang="tr-TR" altLang="tr-TR" dirty="0" err="1"/>
              <a:t>kapsülsüz</a:t>
            </a:r>
            <a:r>
              <a:rPr lang="tr-TR" altLang="tr-TR" dirty="0"/>
              <a:t> bakteriler</a:t>
            </a:r>
          </a:p>
          <a:p>
            <a:r>
              <a:rPr lang="tr-TR" altLang="tr-TR" dirty="0"/>
              <a:t>Toprakta, suda ve dışkıyla </a:t>
            </a:r>
            <a:r>
              <a:rPr lang="tr-TR" altLang="tr-TR" dirty="0" err="1"/>
              <a:t>kontamine</a:t>
            </a:r>
            <a:r>
              <a:rPr lang="tr-TR" altLang="tr-TR" dirty="0"/>
              <a:t> materyallerde bulunurlar.</a:t>
            </a:r>
          </a:p>
          <a:p>
            <a:r>
              <a:rPr lang="tr-TR" altLang="tr-TR" dirty="0"/>
              <a:t>İdrar yolu enfeksiyonu</a:t>
            </a:r>
          </a:p>
          <a:p>
            <a:endParaRPr lang="tr-TR" altLang="tr-TR" dirty="0"/>
          </a:p>
          <a:p>
            <a:r>
              <a:rPr lang="tr-TR" altLang="tr-TR" b="1" i="1" dirty="0" err="1"/>
              <a:t>Proteus</a:t>
            </a:r>
            <a:r>
              <a:rPr lang="tr-TR" altLang="tr-TR" b="1" i="1" dirty="0"/>
              <a:t> </a:t>
            </a:r>
            <a:r>
              <a:rPr lang="tr-TR" altLang="tr-TR" b="1" i="1" dirty="0" err="1"/>
              <a:t>vulgaris</a:t>
            </a:r>
            <a:endParaRPr lang="tr-TR" altLang="tr-TR" b="1" i="1" dirty="0"/>
          </a:p>
        </p:txBody>
      </p:sp>
      <p:pic>
        <p:nvPicPr>
          <p:cNvPr id="403460" name="Picture 2">
            <a:extLst>
              <a:ext uri="{FF2B5EF4-FFF2-40B4-BE49-F238E27FC236}">
                <a16:creationId xmlns:a16="http://schemas.microsoft.com/office/drawing/2014/main" id="{78146E7B-4CE5-4493-B992-9227BE87B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1" y="381000"/>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03461" name="Picture 3">
            <a:extLst>
              <a:ext uri="{FF2B5EF4-FFF2-40B4-BE49-F238E27FC236}">
                <a16:creationId xmlns:a16="http://schemas.microsoft.com/office/drawing/2014/main" id="{513B9608-1188-4E4A-A0FC-E030B3E19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4419600"/>
            <a:ext cx="3448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Başlık 1">
            <a:extLst>
              <a:ext uri="{FF2B5EF4-FFF2-40B4-BE49-F238E27FC236}">
                <a16:creationId xmlns:a16="http://schemas.microsoft.com/office/drawing/2014/main" id="{F8D63DE0-024A-4089-9F74-CC31D80FCB63}"/>
              </a:ext>
            </a:extLst>
          </p:cNvPr>
          <p:cNvSpPr>
            <a:spLocks noGrp="1" noChangeArrowheads="1"/>
          </p:cNvSpPr>
          <p:nvPr>
            <p:ph type="title"/>
          </p:nvPr>
        </p:nvSpPr>
        <p:spPr/>
        <p:txBody>
          <a:bodyPr/>
          <a:lstStyle/>
          <a:p>
            <a:r>
              <a:rPr lang="tr-TR" altLang="tr-TR" b="1"/>
              <a:t>Enterobacter</a:t>
            </a:r>
          </a:p>
        </p:txBody>
      </p:sp>
      <p:sp>
        <p:nvSpPr>
          <p:cNvPr id="404483" name="İçerik Yer Tutucusu 2">
            <a:extLst>
              <a:ext uri="{FF2B5EF4-FFF2-40B4-BE49-F238E27FC236}">
                <a16:creationId xmlns:a16="http://schemas.microsoft.com/office/drawing/2014/main" id="{1DEE16BF-AFE2-48A6-86A7-4808F93DEC07}"/>
              </a:ext>
            </a:extLst>
          </p:cNvPr>
          <p:cNvSpPr>
            <a:spLocks noGrp="1" noChangeArrowheads="1"/>
          </p:cNvSpPr>
          <p:nvPr>
            <p:ph idx="1"/>
          </p:nvPr>
        </p:nvSpPr>
        <p:spPr/>
        <p:txBody>
          <a:bodyPr/>
          <a:lstStyle/>
          <a:p>
            <a:r>
              <a:rPr lang="tr-TR" altLang="tr-TR"/>
              <a:t>Toprak, su, kanalizasyon suları, bitkilerde ve insan bağırsağında yaygın olarak bulunur. </a:t>
            </a:r>
          </a:p>
          <a:p>
            <a:r>
              <a:rPr lang="tr-TR" altLang="tr-TR"/>
              <a:t>Fırsatçı patojen</a:t>
            </a:r>
          </a:p>
          <a:p>
            <a:r>
              <a:rPr lang="tr-TR" altLang="tr-TR"/>
              <a:t>İdrar yolu</a:t>
            </a:r>
          </a:p>
          <a:p>
            <a:r>
              <a:rPr lang="tr-TR" altLang="tr-TR"/>
              <a:t>Üst solunum yolu</a:t>
            </a:r>
          </a:p>
          <a:p>
            <a:r>
              <a:rPr lang="tr-TR" altLang="tr-TR"/>
              <a:t>Sepsis</a:t>
            </a:r>
          </a:p>
        </p:txBody>
      </p:sp>
      <p:sp>
        <p:nvSpPr>
          <p:cNvPr id="2" name="Dikdörtgen 1">
            <a:extLst>
              <a:ext uri="{FF2B5EF4-FFF2-40B4-BE49-F238E27FC236}">
                <a16:creationId xmlns:a16="http://schemas.microsoft.com/office/drawing/2014/main" id="{6C7BB954-D1A0-4B1A-B3FD-AA9A417457B9}"/>
              </a:ext>
            </a:extLst>
          </p:cNvPr>
          <p:cNvSpPr/>
          <p:nvPr/>
        </p:nvSpPr>
        <p:spPr>
          <a:xfrm>
            <a:off x="176139" y="6354482"/>
            <a:ext cx="10153363" cy="369332"/>
          </a:xfrm>
          <a:prstGeom prst="rect">
            <a:avLst/>
          </a:prstGeom>
        </p:spPr>
        <p:txBody>
          <a:bodyPr wrap="square">
            <a:spAutoFit/>
          </a:bodyPr>
          <a:lstStyle/>
          <a:p>
            <a:r>
              <a:rPr lang="tr-TR" dirty="0"/>
              <a:t>Septisemi, (Kan zehirlenmesi) kana bakteri ya da toksin karışmasıdır.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07507" y="1103074"/>
            <a:ext cx="9676308" cy="1068625"/>
          </a:xfrm>
        </p:spPr>
        <p:txBody>
          <a:bodyPr/>
          <a:lstStyle/>
          <a:p>
            <a:r>
              <a:rPr lang="tr-TR" sz="3200" dirty="0">
                <a:solidFill>
                  <a:schemeClr val="tx1"/>
                </a:solidFill>
              </a:rPr>
              <a:t>Bağırsak Mikrobiyotası = florası • </a:t>
            </a:r>
          </a:p>
          <a:p>
            <a:r>
              <a:rPr lang="tr-TR" sz="3200" dirty="0">
                <a:solidFill>
                  <a:schemeClr val="tx1"/>
                </a:solidFill>
              </a:rPr>
              <a:t>Mikrobiyota – İnsanın içinde ve üzerinde yaşayan mikrorganizmalar • </a:t>
            </a:r>
          </a:p>
          <a:p>
            <a:r>
              <a:rPr lang="tr-TR" sz="3200" dirty="0">
                <a:solidFill>
                  <a:schemeClr val="tx1"/>
                </a:solidFill>
              </a:rPr>
              <a:t>Mikrobiyom – mikroorganizmaların genomu </a:t>
            </a:r>
          </a:p>
          <a:p>
            <a:r>
              <a:rPr lang="tr-TR" sz="3200" dirty="0">
                <a:solidFill>
                  <a:schemeClr val="tx1"/>
                </a:solidFill>
              </a:rPr>
              <a:t>Parmak izi (Her insanın kendine has</a:t>
            </a:r>
          </a:p>
          <a:p>
            <a:r>
              <a:rPr lang="tr-TR" sz="3200" dirty="0">
                <a:solidFill>
                  <a:schemeClr val="tx1"/>
                </a:solidFill>
              </a:rPr>
              <a:t>mikrobiyota)</a:t>
            </a:r>
          </a:p>
          <a:p>
            <a:r>
              <a:rPr lang="tr-TR" sz="3200" dirty="0">
                <a:solidFill>
                  <a:schemeClr val="tx1"/>
                </a:solidFill>
              </a:rPr>
              <a:t>• İnsan mikrobiyomunda 3.3 milyon gen var ve</a:t>
            </a:r>
          </a:p>
          <a:p>
            <a:r>
              <a:rPr lang="tr-TR" sz="3200" dirty="0">
                <a:solidFill>
                  <a:schemeClr val="tx1"/>
                </a:solidFill>
              </a:rPr>
              <a:t>bunun %99 bakteriyel kökenli</a:t>
            </a:r>
          </a:p>
          <a:p>
            <a:r>
              <a:rPr lang="tr-TR" sz="3200" dirty="0">
                <a:solidFill>
                  <a:schemeClr val="tx1"/>
                </a:solidFill>
              </a:rPr>
              <a:t>• İnsan genomundan 150 kat daha büyük</a:t>
            </a:r>
          </a:p>
          <a:p>
            <a:endParaRPr lang="tr-TR" sz="3200" dirty="0">
              <a:solidFill>
                <a:schemeClr val="tx1"/>
              </a:solidFill>
            </a:endParaRPr>
          </a:p>
        </p:txBody>
      </p:sp>
    </p:spTree>
    <p:extLst>
      <p:ext uri="{BB962C8B-B14F-4D97-AF65-F5344CB8AC3E}">
        <p14:creationId xmlns:p14="http://schemas.microsoft.com/office/powerpoint/2010/main" val="135320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Unvan 1">
            <a:extLst>
              <a:ext uri="{FF2B5EF4-FFF2-40B4-BE49-F238E27FC236}">
                <a16:creationId xmlns:a16="http://schemas.microsoft.com/office/drawing/2014/main" id="{CDECACC0-E83B-4113-8314-3558398CD477}"/>
              </a:ext>
            </a:extLst>
          </p:cNvPr>
          <p:cNvSpPr>
            <a:spLocks noGrp="1" noChangeArrowheads="1"/>
          </p:cNvSpPr>
          <p:nvPr>
            <p:ph type="title"/>
          </p:nvPr>
        </p:nvSpPr>
        <p:spPr/>
        <p:txBody>
          <a:bodyPr/>
          <a:lstStyle/>
          <a:p>
            <a:r>
              <a:rPr lang="tr-TR" altLang="tr-TR" b="1" i="1" dirty="0" err="1"/>
              <a:t>Vibrio</a:t>
            </a:r>
            <a:r>
              <a:rPr lang="tr-TR" altLang="tr-TR" b="1" i="1" dirty="0"/>
              <a:t> </a:t>
            </a:r>
            <a:r>
              <a:rPr lang="tr-TR" altLang="tr-TR" b="1" dirty="0"/>
              <a:t>ve </a:t>
            </a:r>
            <a:r>
              <a:rPr lang="tr-TR" altLang="tr-TR" b="1" i="1" dirty="0" err="1"/>
              <a:t>Photobacterium</a:t>
            </a:r>
            <a:endParaRPr lang="tr-TR" altLang="tr-TR" b="1" i="1" dirty="0"/>
          </a:p>
        </p:txBody>
      </p:sp>
      <p:sp>
        <p:nvSpPr>
          <p:cNvPr id="407555" name="İçerik Yer Tutucusu 2">
            <a:extLst>
              <a:ext uri="{FF2B5EF4-FFF2-40B4-BE49-F238E27FC236}">
                <a16:creationId xmlns:a16="http://schemas.microsoft.com/office/drawing/2014/main" id="{7B7A460C-79A0-444D-8B45-61AF535E42BE}"/>
              </a:ext>
            </a:extLst>
          </p:cNvPr>
          <p:cNvSpPr>
            <a:spLocks noGrp="1" noChangeArrowheads="1"/>
          </p:cNvSpPr>
          <p:nvPr>
            <p:ph idx="1"/>
          </p:nvPr>
        </p:nvSpPr>
        <p:spPr/>
        <p:txBody>
          <a:bodyPr/>
          <a:lstStyle/>
          <a:p>
            <a:r>
              <a:rPr lang="tr-TR" altLang="tr-TR" dirty="0"/>
              <a:t>Anahtar Cinsler: </a:t>
            </a:r>
            <a:r>
              <a:rPr lang="tr-TR" altLang="tr-TR" i="1" dirty="0" err="1"/>
              <a:t>Vibrio</a:t>
            </a:r>
            <a:r>
              <a:rPr lang="tr-TR" altLang="tr-TR" i="1" dirty="0"/>
              <a:t>, </a:t>
            </a:r>
            <a:r>
              <a:rPr lang="tr-TR" altLang="tr-TR" i="1" dirty="0" err="1"/>
              <a:t>Photobacterium</a:t>
            </a:r>
            <a:r>
              <a:rPr lang="tr-TR" altLang="tr-TR" i="1" dirty="0"/>
              <a:t> </a:t>
            </a:r>
          </a:p>
          <a:p>
            <a:r>
              <a:rPr lang="tr-TR" altLang="tr-TR" dirty="0"/>
              <a:t>Gram negatif, </a:t>
            </a:r>
            <a:r>
              <a:rPr lang="tr-TR" altLang="tr-TR" dirty="0" err="1"/>
              <a:t>fermantatif</a:t>
            </a:r>
            <a:r>
              <a:rPr lang="tr-TR" altLang="tr-TR" dirty="0"/>
              <a:t> metabolizmaya sahip, </a:t>
            </a:r>
            <a:r>
              <a:rPr lang="tr-TR" altLang="tr-TR" dirty="0" err="1"/>
              <a:t>fakültatif</a:t>
            </a:r>
            <a:r>
              <a:rPr lang="tr-TR" altLang="tr-TR" dirty="0"/>
              <a:t> aerobik </a:t>
            </a:r>
          </a:p>
          <a:p>
            <a:r>
              <a:rPr lang="tr-TR" altLang="tr-TR" dirty="0"/>
              <a:t>Kıvrımlı çubuklardır (</a:t>
            </a:r>
            <a:r>
              <a:rPr lang="tr-TR" altLang="tr-TR" dirty="0" err="1"/>
              <a:t>vibrio</a:t>
            </a:r>
            <a:r>
              <a:rPr lang="tr-TR" altLang="tr-TR" dirty="0"/>
              <a:t>)</a:t>
            </a:r>
          </a:p>
          <a:p>
            <a:r>
              <a:rPr lang="tr-TR" altLang="tr-TR" dirty="0"/>
              <a:t>Gram negatif polar kamçılı çubukların bir kısmı ışığı yayma </a:t>
            </a:r>
            <a:r>
              <a:rPr lang="tr-TR" altLang="tr-TR" dirty="0" err="1"/>
              <a:t>özelliğne</a:t>
            </a:r>
            <a:r>
              <a:rPr lang="tr-TR" altLang="tr-TR" dirty="0"/>
              <a:t> sahiptir </a:t>
            </a:r>
          </a:p>
          <a:p>
            <a:r>
              <a:rPr lang="tr-TR" altLang="tr-TR" dirty="0" err="1"/>
              <a:t>Luminesent</a:t>
            </a:r>
            <a:r>
              <a:rPr lang="tr-TR" altLang="tr-TR" dirty="0"/>
              <a:t> bakterilerin çoğu denizlerde yaşar ve balıklarla birlikte bulunur </a:t>
            </a:r>
          </a:p>
        </p:txBody>
      </p:sp>
      <p:sp>
        <p:nvSpPr>
          <p:cNvPr id="2" name="Dikdörtgen 1">
            <a:extLst>
              <a:ext uri="{FF2B5EF4-FFF2-40B4-BE49-F238E27FC236}">
                <a16:creationId xmlns:a16="http://schemas.microsoft.com/office/drawing/2014/main" id="{07C0BE27-359E-4861-961F-73325E1EDCBF}"/>
              </a:ext>
            </a:extLst>
          </p:cNvPr>
          <p:cNvSpPr/>
          <p:nvPr/>
        </p:nvSpPr>
        <p:spPr>
          <a:xfrm>
            <a:off x="157761" y="6101925"/>
            <a:ext cx="9928210" cy="646331"/>
          </a:xfrm>
          <a:prstGeom prst="rect">
            <a:avLst/>
          </a:prstGeom>
        </p:spPr>
        <p:txBody>
          <a:bodyPr wrap="square">
            <a:spAutoFit/>
          </a:bodyPr>
          <a:lstStyle/>
          <a:p>
            <a:r>
              <a:rPr lang="tr-TR" b="1" dirty="0">
                <a:solidFill>
                  <a:srgbClr val="FF0000"/>
                </a:solidFill>
              </a:rPr>
              <a:t>Okuma Metni: https://www.nationalgeographic.com/magazine/2015/03/bioluminescent-organisms-scientific-research/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Başlık 1">
            <a:extLst>
              <a:ext uri="{FF2B5EF4-FFF2-40B4-BE49-F238E27FC236}">
                <a16:creationId xmlns:a16="http://schemas.microsoft.com/office/drawing/2014/main" id="{E24978B0-CD65-42DA-BA46-8784400D8831}"/>
              </a:ext>
            </a:extLst>
          </p:cNvPr>
          <p:cNvSpPr>
            <a:spLocks noGrp="1" noChangeArrowheads="1"/>
          </p:cNvSpPr>
          <p:nvPr>
            <p:ph type="title"/>
          </p:nvPr>
        </p:nvSpPr>
        <p:spPr/>
        <p:txBody>
          <a:bodyPr/>
          <a:lstStyle/>
          <a:p>
            <a:r>
              <a:rPr lang="tr-TR" altLang="tr-TR" b="1"/>
              <a:t>Vibrio</a:t>
            </a:r>
          </a:p>
        </p:txBody>
      </p:sp>
      <p:sp>
        <p:nvSpPr>
          <p:cNvPr id="408579" name="İçerik Yer Tutucusu 2">
            <a:extLst>
              <a:ext uri="{FF2B5EF4-FFF2-40B4-BE49-F238E27FC236}">
                <a16:creationId xmlns:a16="http://schemas.microsoft.com/office/drawing/2014/main" id="{1A59C87D-F849-44F0-BCCE-5727790C5B06}"/>
              </a:ext>
            </a:extLst>
          </p:cNvPr>
          <p:cNvSpPr>
            <a:spLocks noGrp="1" noChangeArrowheads="1"/>
          </p:cNvSpPr>
          <p:nvPr>
            <p:ph idx="1"/>
          </p:nvPr>
        </p:nvSpPr>
        <p:spPr/>
        <p:txBody>
          <a:bodyPr/>
          <a:lstStyle/>
          <a:p>
            <a:r>
              <a:rPr lang="tr-TR" altLang="tr-TR" b="1" i="1"/>
              <a:t>Vibrio cholerae</a:t>
            </a:r>
            <a:r>
              <a:rPr lang="tr-TR" altLang="tr-TR"/>
              <a:t> </a:t>
            </a:r>
          </a:p>
          <a:p>
            <a:r>
              <a:rPr lang="tr-TR" altLang="tr-TR"/>
              <a:t>insanlarda </a:t>
            </a:r>
            <a:r>
              <a:rPr lang="tr-TR" altLang="tr-TR">
                <a:hlinkClick r:id="rId2" tooltip="Kolera"/>
              </a:rPr>
              <a:t>koleraya</a:t>
            </a:r>
            <a:r>
              <a:rPr lang="tr-TR" altLang="tr-TR"/>
              <a:t> sebep olan bir eğilmiş-çubuk şekilli </a:t>
            </a:r>
            <a:r>
              <a:rPr lang="tr-TR" altLang="tr-TR" u="sng">
                <a:hlinkClick r:id="rId3" tooltip="Gram negatif bakteri"/>
              </a:rPr>
              <a:t>gram negatif bakteridir</a:t>
            </a:r>
            <a:endParaRPr lang="tr-TR" altLang="tr-TR" baseline="30000"/>
          </a:p>
          <a:p>
            <a:endParaRPr lang="tr-TR" altLang="tr-TR" baseline="30000"/>
          </a:p>
          <a:p>
            <a:endParaRPr lang="tr-TR" altLang="tr-TR"/>
          </a:p>
        </p:txBody>
      </p:sp>
      <p:pic>
        <p:nvPicPr>
          <p:cNvPr id="2" name="Resim 1">
            <a:extLst>
              <a:ext uri="{FF2B5EF4-FFF2-40B4-BE49-F238E27FC236}">
                <a16:creationId xmlns:a16="http://schemas.microsoft.com/office/drawing/2014/main" id="{55AA0B8E-0AA9-4D1A-AFC8-9BDDCE0494FA}"/>
              </a:ext>
            </a:extLst>
          </p:cNvPr>
          <p:cNvPicPr>
            <a:picLocks noChangeAspect="1"/>
          </p:cNvPicPr>
          <p:nvPr/>
        </p:nvPicPr>
        <p:blipFill>
          <a:blip r:embed="rId4"/>
          <a:stretch>
            <a:fillRect/>
          </a:stretch>
        </p:blipFill>
        <p:spPr>
          <a:xfrm>
            <a:off x="4018969" y="3001601"/>
            <a:ext cx="5189362" cy="37461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Başlık 1">
            <a:extLst>
              <a:ext uri="{FF2B5EF4-FFF2-40B4-BE49-F238E27FC236}">
                <a16:creationId xmlns:a16="http://schemas.microsoft.com/office/drawing/2014/main" id="{7B45A87E-F476-4E8A-8BF9-51FE40549BE7}"/>
              </a:ext>
            </a:extLst>
          </p:cNvPr>
          <p:cNvSpPr>
            <a:spLocks noGrp="1" noChangeArrowheads="1"/>
          </p:cNvSpPr>
          <p:nvPr>
            <p:ph type="title"/>
          </p:nvPr>
        </p:nvSpPr>
        <p:spPr>
          <a:xfrm>
            <a:off x="374107" y="401885"/>
            <a:ext cx="10515600" cy="1325563"/>
          </a:xfrm>
        </p:spPr>
        <p:txBody>
          <a:bodyPr/>
          <a:lstStyle/>
          <a:p>
            <a:r>
              <a:rPr lang="tr-TR" altLang="tr-TR" b="1" dirty="0"/>
              <a:t>Kolera</a:t>
            </a:r>
          </a:p>
        </p:txBody>
      </p:sp>
      <p:graphicFrame>
        <p:nvGraphicFramePr>
          <p:cNvPr id="2" name="İçerik Yer Tutucusu 1">
            <a:extLst>
              <a:ext uri="{FF2B5EF4-FFF2-40B4-BE49-F238E27FC236}">
                <a16:creationId xmlns:a16="http://schemas.microsoft.com/office/drawing/2014/main" id="{9E7A8787-8E44-4903-A144-4851835FDB3E}"/>
              </a:ext>
            </a:extLst>
          </p:cNvPr>
          <p:cNvGraphicFramePr>
            <a:graphicFrameLocks noGrp="1"/>
          </p:cNvGraphicFramePr>
          <p:nvPr>
            <p:ph idx="1"/>
            <p:extLst>
              <p:ext uri="{D42A27DB-BD31-4B8C-83A1-F6EECF244321}">
                <p14:modId xmlns:p14="http://schemas.microsoft.com/office/powerpoint/2010/main" val="1626667465"/>
              </p:ext>
            </p:extLst>
          </p:nvPr>
        </p:nvGraphicFramePr>
        <p:xfrm>
          <a:off x="1118494" y="200482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a:extLst>
              <a:ext uri="{FF2B5EF4-FFF2-40B4-BE49-F238E27FC236}">
                <a16:creationId xmlns:a16="http://schemas.microsoft.com/office/drawing/2014/main" id="{5006A8A3-4747-46F7-83A2-E9D7DCF6C85B}"/>
              </a:ext>
            </a:extLst>
          </p:cNvPr>
          <p:cNvPicPr>
            <a:picLocks noChangeAspect="1"/>
          </p:cNvPicPr>
          <p:nvPr/>
        </p:nvPicPr>
        <p:blipFill>
          <a:blip r:embed="rId7"/>
          <a:stretch>
            <a:fillRect/>
          </a:stretch>
        </p:blipFill>
        <p:spPr>
          <a:xfrm>
            <a:off x="121303" y="3216483"/>
            <a:ext cx="3162572" cy="237192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Unvan 1">
            <a:extLst>
              <a:ext uri="{FF2B5EF4-FFF2-40B4-BE49-F238E27FC236}">
                <a16:creationId xmlns:a16="http://schemas.microsoft.com/office/drawing/2014/main" id="{B659A589-9939-4F15-8FAE-331F0B31CD07}"/>
              </a:ext>
            </a:extLst>
          </p:cNvPr>
          <p:cNvSpPr>
            <a:spLocks noGrp="1" noChangeArrowheads="1"/>
          </p:cNvSpPr>
          <p:nvPr>
            <p:ph type="title"/>
          </p:nvPr>
        </p:nvSpPr>
        <p:spPr/>
        <p:txBody>
          <a:bodyPr/>
          <a:lstStyle/>
          <a:p>
            <a:endParaRPr lang="tr-TR" altLang="tr-TR"/>
          </a:p>
        </p:txBody>
      </p:sp>
      <p:sp>
        <p:nvSpPr>
          <p:cNvPr id="415747" name="İçerik Yer Tutucusu 2">
            <a:extLst>
              <a:ext uri="{FF2B5EF4-FFF2-40B4-BE49-F238E27FC236}">
                <a16:creationId xmlns:a16="http://schemas.microsoft.com/office/drawing/2014/main" id="{15B6A7FB-9E64-40BE-8572-C97BD67D985E}"/>
              </a:ext>
            </a:extLst>
          </p:cNvPr>
          <p:cNvSpPr>
            <a:spLocks noGrp="1" noChangeArrowheads="1"/>
          </p:cNvSpPr>
          <p:nvPr>
            <p:ph idx="1"/>
          </p:nvPr>
        </p:nvSpPr>
        <p:spPr/>
        <p:txBody>
          <a:bodyPr/>
          <a:lstStyle/>
          <a:p>
            <a:endParaRPr lang="tr-TR" altLang="tr-TR"/>
          </a:p>
        </p:txBody>
      </p:sp>
      <p:pic>
        <p:nvPicPr>
          <p:cNvPr id="415748" name="Resim 3">
            <a:extLst>
              <a:ext uri="{FF2B5EF4-FFF2-40B4-BE49-F238E27FC236}">
                <a16:creationId xmlns:a16="http://schemas.microsoft.com/office/drawing/2014/main" id="{79D92BD1-5D2A-4EE5-AA08-AE74B859D4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274638"/>
            <a:ext cx="902335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49" name="Resim 4">
            <a:extLst>
              <a:ext uri="{FF2B5EF4-FFF2-40B4-BE49-F238E27FC236}">
                <a16:creationId xmlns:a16="http://schemas.microsoft.com/office/drawing/2014/main" id="{A9DD499A-9478-417D-9861-2341541343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413" y="2514600"/>
            <a:ext cx="5030788"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B168674F-D446-45AF-860A-38A447750794}"/>
              </a:ext>
            </a:extLst>
          </p:cNvPr>
          <p:cNvPicPr>
            <a:picLocks noChangeAspect="1"/>
          </p:cNvPicPr>
          <p:nvPr/>
        </p:nvPicPr>
        <p:blipFill>
          <a:blip r:embed="rId4"/>
          <a:stretch>
            <a:fillRect/>
          </a:stretch>
        </p:blipFill>
        <p:spPr>
          <a:xfrm>
            <a:off x="5868988" y="3109403"/>
            <a:ext cx="3980755" cy="25598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Unvan 1">
            <a:extLst>
              <a:ext uri="{FF2B5EF4-FFF2-40B4-BE49-F238E27FC236}">
                <a16:creationId xmlns:a16="http://schemas.microsoft.com/office/drawing/2014/main" id="{BA525252-0D8A-4AFA-AE77-47C0361C3F0E}"/>
              </a:ext>
            </a:extLst>
          </p:cNvPr>
          <p:cNvSpPr>
            <a:spLocks noGrp="1" noChangeArrowheads="1"/>
          </p:cNvSpPr>
          <p:nvPr>
            <p:ph type="title"/>
          </p:nvPr>
        </p:nvSpPr>
        <p:spPr/>
        <p:txBody>
          <a:bodyPr/>
          <a:lstStyle/>
          <a:p>
            <a:endParaRPr lang="tr-TR" altLang="tr-TR"/>
          </a:p>
        </p:txBody>
      </p:sp>
      <p:sp>
        <p:nvSpPr>
          <p:cNvPr id="418819" name="İçerik Yer Tutucusu 2">
            <a:extLst>
              <a:ext uri="{FF2B5EF4-FFF2-40B4-BE49-F238E27FC236}">
                <a16:creationId xmlns:a16="http://schemas.microsoft.com/office/drawing/2014/main" id="{2682E664-8183-4F9C-B7E7-5BC6E500A560}"/>
              </a:ext>
            </a:extLst>
          </p:cNvPr>
          <p:cNvSpPr>
            <a:spLocks noGrp="1" noChangeArrowheads="1"/>
          </p:cNvSpPr>
          <p:nvPr>
            <p:ph idx="1"/>
          </p:nvPr>
        </p:nvSpPr>
        <p:spPr/>
        <p:txBody>
          <a:bodyPr/>
          <a:lstStyle/>
          <a:p>
            <a:endParaRPr lang="tr-TR" altLang="tr-TR"/>
          </a:p>
        </p:txBody>
      </p:sp>
      <p:pic>
        <p:nvPicPr>
          <p:cNvPr id="418820" name="Resim 3">
            <a:extLst>
              <a:ext uri="{FF2B5EF4-FFF2-40B4-BE49-F238E27FC236}">
                <a16:creationId xmlns:a16="http://schemas.microsoft.com/office/drawing/2014/main" id="{51882774-2E79-420C-9473-4889325CBE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170" y="239712"/>
            <a:ext cx="11260536"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1" name="Resim 5">
            <a:extLst>
              <a:ext uri="{FF2B5EF4-FFF2-40B4-BE49-F238E27FC236}">
                <a16:creationId xmlns:a16="http://schemas.microsoft.com/office/drawing/2014/main" id="{50D8E563-5A5F-4DA1-81E5-154905557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7117" y="3245644"/>
            <a:ext cx="41148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E5659755-ED3B-457F-892C-785A8BC48041}"/>
              </a:ext>
            </a:extLst>
          </p:cNvPr>
          <p:cNvPicPr>
            <a:picLocks noChangeAspect="1"/>
          </p:cNvPicPr>
          <p:nvPr/>
        </p:nvPicPr>
        <p:blipFill rotWithShape="1">
          <a:blip r:embed="rId4"/>
          <a:srcRect r="32052"/>
          <a:stretch/>
        </p:blipFill>
        <p:spPr>
          <a:xfrm>
            <a:off x="1442587" y="3656012"/>
            <a:ext cx="3441871" cy="2696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63" t="20305" r="29513" b="18107"/>
          <a:stretch/>
        </p:blipFill>
        <p:spPr>
          <a:xfrm>
            <a:off x="379127" y="692458"/>
            <a:ext cx="7405061" cy="5561859"/>
          </a:xfrm>
          <a:prstGeom prst="rect">
            <a:avLst/>
          </a:prstGeom>
        </p:spPr>
      </p:pic>
    </p:spTree>
    <p:extLst>
      <p:ext uri="{BB962C8B-B14F-4D97-AF65-F5344CB8AC3E}">
        <p14:creationId xmlns:p14="http://schemas.microsoft.com/office/powerpoint/2010/main" val="295494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4364" y="318702"/>
            <a:ext cx="8133908" cy="6220596"/>
          </a:xfrm>
          <a:prstGeom prst="rect">
            <a:avLst/>
          </a:prstGeom>
        </p:spPr>
      </p:pic>
    </p:spTree>
    <p:extLst>
      <p:ext uri="{BB962C8B-B14F-4D97-AF65-F5344CB8AC3E}">
        <p14:creationId xmlns:p14="http://schemas.microsoft.com/office/powerpoint/2010/main" val="214158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D3136FA-7ACF-4487-942C-EC2766AB1077}"/>
              </a:ext>
            </a:extLst>
          </p:cNvPr>
          <p:cNvPicPr>
            <a:picLocks noChangeAspect="1"/>
          </p:cNvPicPr>
          <p:nvPr/>
        </p:nvPicPr>
        <p:blipFill>
          <a:blip r:embed="rId3"/>
          <a:stretch>
            <a:fillRect/>
          </a:stretch>
        </p:blipFill>
        <p:spPr>
          <a:xfrm>
            <a:off x="241270" y="592753"/>
            <a:ext cx="4509242" cy="5750610"/>
          </a:xfrm>
          <a:prstGeom prst="rect">
            <a:avLst/>
          </a:prstGeom>
        </p:spPr>
      </p:pic>
      <p:sp>
        <p:nvSpPr>
          <p:cNvPr id="3" name="Dikdörtgen 2">
            <a:extLst>
              <a:ext uri="{FF2B5EF4-FFF2-40B4-BE49-F238E27FC236}">
                <a16:creationId xmlns:a16="http://schemas.microsoft.com/office/drawing/2014/main" id="{D8E5E5C9-3E4D-4194-8A0D-D5C58D2326B0}"/>
              </a:ext>
            </a:extLst>
          </p:cNvPr>
          <p:cNvSpPr/>
          <p:nvPr/>
        </p:nvSpPr>
        <p:spPr>
          <a:xfrm>
            <a:off x="5348552" y="1590621"/>
            <a:ext cx="6331875" cy="375487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tr-TR" sz="2000" dirty="0">
                <a:solidFill>
                  <a:srgbClr val="353535"/>
                </a:solidFill>
                <a:latin typeface="Poppins"/>
              </a:rPr>
              <a:t>Hücrelerimizdeki genlerin birçoğu milyarlarca yıl önce evrimleşti ve bunlardan birkaçına dair izler dünyadaki bütün yaşamın "</a:t>
            </a:r>
            <a:r>
              <a:rPr lang="tr-TR" sz="2000" b="1" dirty="0">
                <a:solidFill>
                  <a:srgbClr val="353535"/>
                </a:solidFill>
                <a:latin typeface="Poppins-SemiBold"/>
              </a:rPr>
              <a:t>Son Evrensel Ortak </a:t>
            </a:r>
            <a:r>
              <a:rPr lang="tr-TR" sz="2000" b="1" dirty="0" err="1">
                <a:solidFill>
                  <a:srgbClr val="353535"/>
                </a:solidFill>
                <a:latin typeface="Poppins-SemiBold"/>
              </a:rPr>
              <a:t>Ata</a:t>
            </a:r>
            <a:r>
              <a:rPr lang="tr-TR" sz="2000" dirty="0" err="1">
                <a:solidFill>
                  <a:srgbClr val="353535"/>
                </a:solidFill>
                <a:latin typeface="Poppins"/>
              </a:rPr>
              <a:t>"sına</a:t>
            </a:r>
            <a:r>
              <a:rPr lang="tr-TR" sz="2000" dirty="0">
                <a:solidFill>
                  <a:srgbClr val="353535"/>
                </a:solidFill>
                <a:latin typeface="Poppins"/>
              </a:rPr>
              <a:t> (İng. </a:t>
            </a:r>
            <a:r>
              <a:rPr lang="tr-TR" sz="2000" i="1" dirty="0" err="1">
                <a:solidFill>
                  <a:srgbClr val="353535"/>
                </a:solidFill>
                <a:latin typeface="Poppins"/>
              </a:rPr>
              <a:t>Last</a:t>
            </a:r>
            <a:r>
              <a:rPr lang="tr-TR" sz="2000" i="1" dirty="0">
                <a:solidFill>
                  <a:srgbClr val="353535"/>
                </a:solidFill>
                <a:latin typeface="Poppins"/>
              </a:rPr>
              <a:t> Universal </a:t>
            </a:r>
            <a:r>
              <a:rPr lang="tr-TR" sz="2000" i="1" dirty="0" err="1">
                <a:solidFill>
                  <a:srgbClr val="353535"/>
                </a:solidFill>
                <a:latin typeface="Poppins"/>
              </a:rPr>
              <a:t>Common</a:t>
            </a:r>
            <a:r>
              <a:rPr lang="tr-TR" sz="2000" i="1" dirty="0">
                <a:solidFill>
                  <a:srgbClr val="353535"/>
                </a:solidFill>
                <a:latin typeface="Poppins"/>
              </a:rPr>
              <a:t> </a:t>
            </a:r>
            <a:r>
              <a:rPr lang="tr-TR" sz="2000" i="1" dirty="0" err="1">
                <a:solidFill>
                  <a:srgbClr val="353535"/>
                </a:solidFill>
                <a:latin typeface="Poppins"/>
              </a:rPr>
              <a:t>Ancestor</a:t>
            </a:r>
            <a:r>
              <a:rPr lang="tr-TR" sz="2000" i="1" dirty="0">
                <a:solidFill>
                  <a:srgbClr val="353535"/>
                </a:solidFill>
                <a:latin typeface="Poppins"/>
              </a:rPr>
              <a:t> - LUCA</a:t>
            </a:r>
            <a:r>
              <a:rPr lang="tr-TR" sz="2000" dirty="0">
                <a:solidFill>
                  <a:srgbClr val="353535"/>
                </a:solidFill>
                <a:latin typeface="Poppins"/>
              </a:rPr>
              <a:t>) kadar takip edilebiliyor. </a:t>
            </a:r>
          </a:p>
          <a:p>
            <a:pPr algn="ctr"/>
            <a:endParaRPr lang="tr-TR" sz="2000" dirty="0">
              <a:solidFill>
                <a:srgbClr val="353535"/>
              </a:solidFill>
              <a:latin typeface="Poppins"/>
            </a:endParaRPr>
          </a:p>
          <a:p>
            <a:pPr algn="ctr"/>
            <a:r>
              <a:rPr lang="tr-TR" sz="2000" dirty="0">
                <a:solidFill>
                  <a:srgbClr val="353535"/>
                </a:solidFill>
                <a:latin typeface="Poppins"/>
              </a:rPr>
              <a:t>355 adet gen tanımlaması yapan ve Temmuz 2016`da </a:t>
            </a:r>
            <a:r>
              <a:rPr lang="tr-TR" sz="2000" i="1" dirty="0" err="1">
                <a:solidFill>
                  <a:srgbClr val="353535"/>
                </a:solidFill>
                <a:latin typeface="Poppins"/>
              </a:rPr>
              <a:t>Nature</a:t>
            </a:r>
            <a:r>
              <a:rPr lang="tr-TR" sz="2000" dirty="0" err="1">
                <a:solidFill>
                  <a:srgbClr val="353535"/>
                </a:solidFill>
                <a:latin typeface="Poppins"/>
              </a:rPr>
              <a:t>'da</a:t>
            </a:r>
            <a:r>
              <a:rPr lang="tr-TR" sz="2000" dirty="0">
                <a:solidFill>
                  <a:srgbClr val="353535"/>
                </a:solidFill>
                <a:latin typeface="Poppins"/>
              </a:rPr>
              <a:t> yayımlanan bir </a:t>
            </a:r>
            <a:r>
              <a:rPr lang="tr-TR" sz="2000" b="1" u="sng" dirty="0">
                <a:solidFill>
                  <a:srgbClr val="EE4A43"/>
                </a:solidFill>
                <a:latin typeface="Poppins"/>
                <a:hlinkClick r:id="rId4"/>
              </a:rPr>
              <a:t>araştırma</a:t>
            </a:r>
            <a:r>
              <a:rPr lang="tr-TR" sz="2000" dirty="0">
                <a:solidFill>
                  <a:srgbClr val="353535"/>
                </a:solidFill>
                <a:latin typeface="Poppins"/>
              </a:rPr>
              <a:t> sayesinde, kısaca </a:t>
            </a:r>
            <a:r>
              <a:rPr lang="tr-TR" sz="2000" b="1" dirty="0">
                <a:solidFill>
                  <a:srgbClr val="353535"/>
                </a:solidFill>
                <a:latin typeface="Poppins-SemiBold"/>
              </a:rPr>
              <a:t>SEOA</a:t>
            </a:r>
            <a:r>
              <a:rPr lang="tr-TR" sz="2000" dirty="0">
                <a:solidFill>
                  <a:srgbClr val="353535"/>
                </a:solidFill>
                <a:latin typeface="Poppins"/>
              </a:rPr>
              <a:t> olarak anacağımız  ortak atamızın , artık neye benzediğine ve nerede yaşadığına dair bugüne kadarki en net resmi elde ettik.</a:t>
            </a:r>
            <a:br>
              <a:rPr lang="tr-TR" dirty="0"/>
            </a:br>
            <a:endParaRPr lang="tr-TR" dirty="0"/>
          </a:p>
        </p:txBody>
      </p:sp>
    </p:spTree>
    <p:extLst>
      <p:ext uri="{BB962C8B-B14F-4D97-AF65-F5344CB8AC3E}">
        <p14:creationId xmlns:p14="http://schemas.microsoft.com/office/powerpoint/2010/main" val="7376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1 Başlık"/>
          <p:cNvSpPr>
            <a:spLocks noGrp="1" noChangeArrowheads="1"/>
          </p:cNvSpPr>
          <p:nvPr>
            <p:ph type="title"/>
          </p:nvPr>
        </p:nvSpPr>
        <p:spPr/>
        <p:txBody>
          <a:bodyPr/>
          <a:lstStyle/>
          <a:p>
            <a:endParaRPr lang="tr-TR" altLang="tr-TR"/>
          </a:p>
        </p:txBody>
      </p:sp>
      <p:sp>
        <p:nvSpPr>
          <p:cNvPr id="340995" name="2 İçerik Yer Tutucusu"/>
          <p:cNvSpPr>
            <a:spLocks noGrp="1" noChangeArrowheads="1"/>
          </p:cNvSpPr>
          <p:nvPr>
            <p:ph idx="1"/>
          </p:nvPr>
        </p:nvSpPr>
        <p:spPr/>
        <p:txBody>
          <a:bodyPr/>
          <a:lstStyle/>
          <a:p>
            <a:endParaRPr lang="tr-TR" altLang="tr-TR"/>
          </a:p>
        </p:txBody>
      </p:sp>
      <p:pic>
        <p:nvPicPr>
          <p:cNvPr id="617474" name="Picture 2"/>
          <p:cNvPicPr>
            <a:picLocks noChangeAspect="1" noChangeArrowheads="1"/>
          </p:cNvPicPr>
          <p:nvPr/>
        </p:nvPicPr>
        <p:blipFill rotWithShape="1">
          <a:blip r:embed="rId2" cstate="print"/>
          <a:srcRect l="17018" t="49417" r="4831"/>
          <a:stretch/>
        </p:blipFill>
        <p:spPr bwMode="auto">
          <a:xfrm>
            <a:off x="2025161" y="3429000"/>
            <a:ext cx="8141677" cy="3152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a:extLst>
              <a:ext uri="{FF2B5EF4-FFF2-40B4-BE49-F238E27FC236}">
                <a16:creationId xmlns:a16="http://schemas.microsoft.com/office/drawing/2014/main" id="{7D04883B-E020-4992-8493-E94B03CA4C93}"/>
              </a:ext>
            </a:extLst>
          </p:cNvPr>
          <p:cNvPicPr>
            <a:picLocks noChangeAspect="1" noChangeArrowheads="1"/>
          </p:cNvPicPr>
          <p:nvPr/>
        </p:nvPicPr>
        <p:blipFill rotWithShape="1">
          <a:blip r:embed="rId2" cstate="print"/>
          <a:srcRect l="19633" r="7062" b="53136"/>
          <a:stretch/>
        </p:blipFill>
        <p:spPr bwMode="auto">
          <a:xfrm>
            <a:off x="2256520" y="276207"/>
            <a:ext cx="7511733" cy="2873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8699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1 Başlık"/>
          <p:cNvSpPr>
            <a:spLocks noGrp="1" noChangeArrowheads="1"/>
          </p:cNvSpPr>
          <p:nvPr>
            <p:ph type="title"/>
          </p:nvPr>
        </p:nvSpPr>
        <p:spPr/>
        <p:txBody>
          <a:bodyPr/>
          <a:lstStyle/>
          <a:p>
            <a:endParaRPr lang="tr-TR" altLang="tr-TR"/>
          </a:p>
        </p:txBody>
      </p:sp>
      <p:sp>
        <p:nvSpPr>
          <p:cNvPr id="342019" name="2 İçerik Yer Tutucusu"/>
          <p:cNvSpPr>
            <a:spLocks noGrp="1" noChangeArrowheads="1"/>
          </p:cNvSpPr>
          <p:nvPr>
            <p:ph idx="1"/>
          </p:nvPr>
        </p:nvSpPr>
        <p:spPr/>
        <p:txBody>
          <a:bodyPr/>
          <a:lstStyle/>
          <a:p>
            <a:endParaRPr lang="tr-TR" altLang="tr-TR"/>
          </a:p>
        </p:txBody>
      </p:sp>
      <p:pic>
        <p:nvPicPr>
          <p:cNvPr id="618498" name="Picture 2"/>
          <p:cNvPicPr>
            <a:picLocks noChangeAspect="1" noChangeArrowheads="1"/>
          </p:cNvPicPr>
          <p:nvPr/>
        </p:nvPicPr>
        <p:blipFill>
          <a:blip r:embed="rId2"/>
          <a:srcRect/>
          <a:stretch>
            <a:fillRect/>
          </a:stretch>
        </p:blipFill>
        <p:spPr bwMode="auto">
          <a:xfrm>
            <a:off x="1175067" y="717543"/>
            <a:ext cx="10317444" cy="5561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959711"/>
      </p:ext>
    </p:extLst>
  </p:cSld>
  <p:clrMapOvr>
    <a:masterClrMapping/>
  </p:clrMapOvr>
</p:sld>
</file>

<file path=ppt/theme/theme1.xml><?xml version="1.0" encoding="utf-8"?>
<a:theme xmlns:a="http://schemas.openxmlformats.org/drawingml/2006/main" name="Lady Mortimer template">
  <a:themeElements>
    <a:clrScheme name="Custom 347">
      <a:dk1>
        <a:srgbClr val="2B2F4C"/>
      </a:dk1>
      <a:lt1>
        <a:srgbClr val="FFFFFF"/>
      </a:lt1>
      <a:dk2>
        <a:srgbClr val="5D5F74"/>
      </a:dk2>
      <a:lt2>
        <a:srgbClr val="F0F0F0"/>
      </a:lt2>
      <a:accent1>
        <a:srgbClr val="2B2F4C"/>
      </a:accent1>
      <a:accent2>
        <a:srgbClr val="AFACC9"/>
      </a:accent2>
      <a:accent3>
        <a:srgbClr val="D8D6F1"/>
      </a:accent3>
      <a:accent4>
        <a:srgbClr val="BD4796"/>
      </a:accent4>
      <a:accent5>
        <a:srgbClr val="D68CBE"/>
      </a:accent5>
      <a:accent6>
        <a:srgbClr val="E0BFD6"/>
      </a:accent6>
      <a:hlink>
        <a:srgbClr val="2B2F4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TotalTime>
  <Words>1885</Words>
  <Application>Microsoft Office PowerPoint</Application>
  <PresentationFormat>Geniş ekran</PresentationFormat>
  <Paragraphs>174</Paragraphs>
  <Slides>44</Slides>
  <Notes>4</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44</vt:i4>
      </vt:variant>
    </vt:vector>
  </HeadingPairs>
  <TitlesOfParts>
    <vt:vector size="54" baseType="lpstr">
      <vt:lpstr>Abril Fatface</vt:lpstr>
      <vt:lpstr>Arial</vt:lpstr>
      <vt:lpstr>Calibri</vt:lpstr>
      <vt:lpstr>Calibri Light</vt:lpstr>
      <vt:lpstr>Poppins</vt:lpstr>
      <vt:lpstr>Poppins-SemiBold</vt:lpstr>
      <vt:lpstr>Proxima Nova</vt:lpstr>
      <vt:lpstr>Work Sans Light</vt:lpstr>
      <vt:lpstr>Lady Mortimer template</vt:lpstr>
      <vt:lpstr>Office Teması</vt:lpstr>
      <vt:lpstr>Mikrobiyel Çeşitlilik</vt:lpstr>
      <vt:lpstr>PowerPoint Sunusu</vt:lpstr>
      <vt:lpstr>Mikrobiyota</vt:lpstr>
      <vt:lpstr>PowerPoint Sunusu</vt:lpstr>
      <vt:lpstr>PowerPoint Sunusu</vt:lpstr>
      <vt:lpstr>PowerPoint Sunusu</vt:lpstr>
      <vt:lpstr>PowerPoint Sunusu</vt:lpstr>
      <vt:lpstr>PowerPoint Sunusu</vt:lpstr>
      <vt:lpstr>PowerPoint Sunusu</vt:lpstr>
      <vt:lpstr>PowerPoint Sunusu</vt:lpstr>
      <vt:lpstr>PowerPoint Sunusu</vt:lpstr>
      <vt:lpstr>Ekstremofiller</vt:lpstr>
      <vt:lpstr>PowerPoint Sunusu</vt:lpstr>
      <vt:lpstr>PowerPoint Sunusu</vt:lpstr>
      <vt:lpstr>PowerPoint Sunusu</vt:lpstr>
      <vt:lpstr>Crenarchaeota: tüm canlılardan daha yüksek sıcaklıklarda yaşayan türleri içerse de, toprağın içinde ve daha ılımlı sıcaklıklarda birçok türü keşfedildi. Kültüre alınmış çoğu hipertermofiliktir.           https://en.wikipedia.org/wiki/Crenarchaeota  Korarchaepta: bildiğimiz anlamda herhangi bir üyesi daha henüz canlı olarak izole edilememiştir.  Sadece arkelerin habitatlarından izole edilen nükleik asit dizileri (PCR metoduyla amplifiye edilip, elektroforez yöntemiyle jelde yürütülerek) ve aminoasit dizilerine göre farklı bir grup oluşturulmuş ve korarkeota adını almıştır.  Bu grubun işaret ettiği en önemli nokta ise, artık canlıları sınıflandırmak için canlının izole edilmese de, o canlıya ait bulunan moleküllerinin yetebilecegidir!</vt:lpstr>
      <vt:lpstr>PowerPoint Sunusu</vt:lpstr>
      <vt:lpstr>1. Şube: Proteobacteria  gram-negatif bakterilerin en büyük şubelerinden birisidir.   Escherichia, Salmonella, Vibrio, Helicobacter, Yersinia ve Legionellales gibi birçok meşhur hastalık yapıcı (patojen) bakteri, bu şube altında yer alır.   Ancak bunun haricinde parazitik olmayan, özellikle de azot bağlayıcı bakterilerin de bir kısmı bu şube altında bulunmaktadır. </vt:lpstr>
      <vt:lpstr>PowerPoint Sunusu</vt:lpstr>
      <vt:lpstr>PowerPoint Sunusu</vt:lpstr>
      <vt:lpstr>Karotenoid pigmentler</vt:lpstr>
      <vt:lpstr>Nitrifikasyon Bakterileri</vt:lpstr>
      <vt:lpstr>Kükürt ve Demir Oksitleyici Bakteriler</vt:lpstr>
      <vt:lpstr>Pseudomonas ve Pseudomonadlar</vt:lpstr>
      <vt:lpstr>Pseudomonas aeruginosa</vt:lpstr>
      <vt:lpstr>Serbest Yaşayan Azot Fikse Eden Bakteriler  </vt:lpstr>
      <vt:lpstr>PowerPoint Sunusu</vt:lpstr>
      <vt:lpstr>Neisseria gonorrhoeae</vt:lpstr>
      <vt:lpstr>Enterik Bakteriler</vt:lpstr>
      <vt:lpstr>Escherichia coli</vt:lpstr>
      <vt:lpstr>E. coli, </vt:lpstr>
      <vt:lpstr>E. coli </vt:lpstr>
      <vt:lpstr>PowerPoint Sunusu</vt:lpstr>
      <vt:lpstr>Serotip</vt:lpstr>
      <vt:lpstr>Epidemiyoloji</vt:lpstr>
      <vt:lpstr>Salmonella</vt:lpstr>
      <vt:lpstr>PowerPoint Sunusu</vt:lpstr>
      <vt:lpstr>Proteus</vt:lpstr>
      <vt:lpstr>Enterobacter</vt:lpstr>
      <vt:lpstr>Vibrio ve Photobacterium</vt:lpstr>
      <vt:lpstr>Vibrio</vt:lpstr>
      <vt:lpstr>Kolera</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Mikrobiyel Çeşitlilik</dc:title>
  <dc:creator>nalan oya  san keskin</dc:creator>
  <cp:lastModifiedBy> </cp:lastModifiedBy>
  <cp:revision>23</cp:revision>
  <dcterms:created xsi:type="dcterms:W3CDTF">2020-03-09T09:11:57Z</dcterms:created>
  <dcterms:modified xsi:type="dcterms:W3CDTF">2024-04-21T09:18:34Z</dcterms:modified>
</cp:coreProperties>
</file>