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308" r:id="rId4"/>
    <p:sldId id="258" r:id="rId5"/>
    <p:sldId id="259" r:id="rId6"/>
    <p:sldId id="260" r:id="rId7"/>
    <p:sldId id="303" r:id="rId8"/>
    <p:sldId id="301" r:id="rId9"/>
    <p:sldId id="264" r:id="rId10"/>
    <p:sldId id="304" r:id="rId11"/>
    <p:sldId id="265" r:id="rId12"/>
    <p:sldId id="305" r:id="rId13"/>
    <p:sldId id="266" r:id="rId14"/>
    <p:sldId id="267" r:id="rId15"/>
    <p:sldId id="268" r:id="rId16"/>
    <p:sldId id="270" r:id="rId17"/>
    <p:sldId id="271" r:id="rId18"/>
    <p:sldId id="272" r:id="rId19"/>
    <p:sldId id="309" r:id="rId20"/>
    <p:sldId id="273" r:id="rId21"/>
    <p:sldId id="275" r:id="rId22"/>
    <p:sldId id="276" r:id="rId23"/>
    <p:sldId id="311" r:id="rId24"/>
    <p:sldId id="310" r:id="rId25"/>
    <p:sldId id="277" r:id="rId26"/>
    <p:sldId id="278" r:id="rId27"/>
    <p:sldId id="306" r:id="rId28"/>
    <p:sldId id="307" r:id="rId29"/>
    <p:sldId id="279" r:id="rId30"/>
    <p:sldId id="280" r:id="rId31"/>
    <p:sldId id="322" r:id="rId32"/>
    <p:sldId id="326" r:id="rId33"/>
    <p:sldId id="327" r:id="rId34"/>
    <p:sldId id="324" r:id="rId35"/>
    <p:sldId id="323" r:id="rId36"/>
    <p:sldId id="325" r:id="rId37"/>
    <p:sldId id="281" r:id="rId38"/>
    <p:sldId id="282" r:id="rId39"/>
    <p:sldId id="284" r:id="rId40"/>
    <p:sldId id="285" r:id="rId41"/>
    <p:sldId id="288" r:id="rId42"/>
    <p:sldId id="289" r:id="rId43"/>
    <p:sldId id="312" r:id="rId44"/>
    <p:sldId id="313" r:id="rId45"/>
    <p:sldId id="314" r:id="rId46"/>
    <p:sldId id="315" r:id="rId47"/>
    <p:sldId id="316" r:id="rId48"/>
    <p:sldId id="290" r:id="rId49"/>
    <p:sldId id="292" r:id="rId50"/>
    <p:sldId id="317" r:id="rId51"/>
    <p:sldId id="318" r:id="rId52"/>
    <p:sldId id="321" r:id="rId53"/>
    <p:sldId id="319" r:id="rId54"/>
    <p:sldId id="320" r:id="rId55"/>
    <p:sldId id="293" r:id="rId56"/>
    <p:sldId id="295" r:id="rId57"/>
    <p:sldId id="296" r:id="rId58"/>
    <p:sldId id="297" r:id="rId59"/>
    <p:sldId id="298" r:id="rId60"/>
    <p:sldId id="299" r:id="rId61"/>
    <p:sldId id="300" r:id="rId62"/>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7" autoAdjust="0"/>
    <p:restoredTop sz="94660"/>
  </p:normalViewPr>
  <p:slideViewPr>
    <p:cSldViewPr>
      <p:cViewPr varScale="1">
        <p:scale>
          <a:sx n="135" d="100"/>
          <a:sy n="135" d="100"/>
        </p:scale>
        <p:origin x="2052" y="1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0136AF-FA84-4477-9B82-3A40878C8E33}" type="doc">
      <dgm:prSet loTypeId="urn:microsoft.com/office/officeart/2005/8/layout/vList2" loCatId="list" qsTypeId="urn:microsoft.com/office/officeart/2005/8/quickstyle/3d4" qsCatId="3D" csTypeId="urn:microsoft.com/office/officeart/2005/8/colors/accent1_2" csCatId="accent1"/>
      <dgm:spPr/>
      <dgm:t>
        <a:bodyPr/>
        <a:lstStyle/>
        <a:p>
          <a:endParaRPr lang="en-US"/>
        </a:p>
      </dgm:t>
    </dgm:pt>
    <dgm:pt modelId="{B7D70FFE-C918-4F0D-89F3-E5ED494AAAED}">
      <dgm:prSet/>
      <dgm:spPr/>
      <dgm:t>
        <a:bodyPr/>
        <a:lstStyle/>
        <a:p>
          <a:r>
            <a:rPr lang="en-US"/>
            <a:t>cDNA, bir hücredeki olgun mRNA’dan (yani intronları çıkarılmış RNA’dan) ters transkripsiyon yoluyla sentezlenen DNA’dır.Yani cDNA, bir genin sadece ekson (kodlayan) bölgelerini içerir.</a:t>
          </a:r>
        </a:p>
      </dgm:t>
    </dgm:pt>
    <dgm:pt modelId="{015155AD-8385-4144-89AB-56836D88D146}" type="parTrans" cxnId="{0079219A-EC16-4E7B-B6DB-BCD8E02129C9}">
      <dgm:prSet/>
      <dgm:spPr/>
      <dgm:t>
        <a:bodyPr/>
        <a:lstStyle/>
        <a:p>
          <a:endParaRPr lang="en-US"/>
        </a:p>
      </dgm:t>
    </dgm:pt>
    <dgm:pt modelId="{743601D4-A665-4A89-99BF-B171C3B1C63A}" type="sibTrans" cxnId="{0079219A-EC16-4E7B-B6DB-BCD8E02129C9}">
      <dgm:prSet/>
      <dgm:spPr/>
      <dgm:t>
        <a:bodyPr/>
        <a:lstStyle/>
        <a:p>
          <a:endParaRPr lang="en-US"/>
        </a:p>
      </dgm:t>
    </dgm:pt>
    <dgm:pt modelId="{3A1FEEC1-8E3E-404D-B0E7-6508645F9513}">
      <dgm:prSet/>
      <dgm:spPr/>
      <dgm:t>
        <a:bodyPr/>
        <a:lstStyle/>
        <a:p>
          <a:r>
            <a:rPr lang="en-US"/>
            <a:t>cDNA = mRNA’nın DNA kopyasıdır.</a:t>
          </a:r>
        </a:p>
      </dgm:t>
    </dgm:pt>
    <dgm:pt modelId="{D41FA478-91EE-433E-8A5F-27CD84E4D8B6}" type="parTrans" cxnId="{1474AA51-CDF1-4FCE-9A7B-CF3C2FFF5D1B}">
      <dgm:prSet/>
      <dgm:spPr/>
      <dgm:t>
        <a:bodyPr/>
        <a:lstStyle/>
        <a:p>
          <a:endParaRPr lang="en-US"/>
        </a:p>
      </dgm:t>
    </dgm:pt>
    <dgm:pt modelId="{8486BA2A-D47E-4923-AF4D-843040FA5134}" type="sibTrans" cxnId="{1474AA51-CDF1-4FCE-9A7B-CF3C2FFF5D1B}">
      <dgm:prSet/>
      <dgm:spPr/>
      <dgm:t>
        <a:bodyPr/>
        <a:lstStyle/>
        <a:p>
          <a:endParaRPr lang="en-US"/>
        </a:p>
      </dgm:t>
    </dgm:pt>
    <dgm:pt modelId="{C57BB682-5FCF-4659-8E23-E2359470E016}" type="pres">
      <dgm:prSet presAssocID="{670136AF-FA84-4477-9B82-3A40878C8E33}" presName="linear" presStyleCnt="0">
        <dgm:presLayoutVars>
          <dgm:animLvl val="lvl"/>
          <dgm:resizeHandles val="exact"/>
        </dgm:presLayoutVars>
      </dgm:prSet>
      <dgm:spPr/>
    </dgm:pt>
    <dgm:pt modelId="{5CC63D10-B1E6-4FF6-94D2-83D2B1C52D26}" type="pres">
      <dgm:prSet presAssocID="{B7D70FFE-C918-4F0D-89F3-E5ED494AAAED}" presName="parentText" presStyleLbl="node1" presStyleIdx="0" presStyleCnt="2">
        <dgm:presLayoutVars>
          <dgm:chMax val="0"/>
          <dgm:bulletEnabled val="1"/>
        </dgm:presLayoutVars>
      </dgm:prSet>
      <dgm:spPr/>
    </dgm:pt>
    <dgm:pt modelId="{111BCB99-706D-4ACD-8173-DF3030F60C6A}" type="pres">
      <dgm:prSet presAssocID="{743601D4-A665-4A89-99BF-B171C3B1C63A}" presName="spacer" presStyleCnt="0"/>
      <dgm:spPr/>
    </dgm:pt>
    <dgm:pt modelId="{349DC99F-C647-4FC0-A415-1125CDE4B837}" type="pres">
      <dgm:prSet presAssocID="{3A1FEEC1-8E3E-404D-B0E7-6508645F9513}" presName="parentText" presStyleLbl="node1" presStyleIdx="1" presStyleCnt="2">
        <dgm:presLayoutVars>
          <dgm:chMax val="0"/>
          <dgm:bulletEnabled val="1"/>
        </dgm:presLayoutVars>
      </dgm:prSet>
      <dgm:spPr/>
    </dgm:pt>
  </dgm:ptLst>
  <dgm:cxnLst>
    <dgm:cxn modelId="{D57FC022-2A23-4EDA-BDB5-F75869C9D81A}" type="presOf" srcId="{670136AF-FA84-4477-9B82-3A40878C8E33}" destId="{C57BB682-5FCF-4659-8E23-E2359470E016}" srcOrd="0" destOrd="0" presId="urn:microsoft.com/office/officeart/2005/8/layout/vList2"/>
    <dgm:cxn modelId="{1474AA51-CDF1-4FCE-9A7B-CF3C2FFF5D1B}" srcId="{670136AF-FA84-4477-9B82-3A40878C8E33}" destId="{3A1FEEC1-8E3E-404D-B0E7-6508645F9513}" srcOrd="1" destOrd="0" parTransId="{D41FA478-91EE-433E-8A5F-27CD84E4D8B6}" sibTransId="{8486BA2A-D47E-4923-AF4D-843040FA5134}"/>
    <dgm:cxn modelId="{03111D89-8B4D-4968-934C-C04EE289561F}" type="presOf" srcId="{3A1FEEC1-8E3E-404D-B0E7-6508645F9513}" destId="{349DC99F-C647-4FC0-A415-1125CDE4B837}" srcOrd="0" destOrd="0" presId="urn:microsoft.com/office/officeart/2005/8/layout/vList2"/>
    <dgm:cxn modelId="{0079219A-EC16-4E7B-B6DB-BCD8E02129C9}" srcId="{670136AF-FA84-4477-9B82-3A40878C8E33}" destId="{B7D70FFE-C918-4F0D-89F3-E5ED494AAAED}" srcOrd="0" destOrd="0" parTransId="{015155AD-8385-4144-89AB-56836D88D146}" sibTransId="{743601D4-A665-4A89-99BF-B171C3B1C63A}"/>
    <dgm:cxn modelId="{5E4B2FCD-A206-4273-AD77-4D0327C09957}" type="presOf" srcId="{B7D70FFE-C918-4F0D-89F3-E5ED494AAAED}" destId="{5CC63D10-B1E6-4FF6-94D2-83D2B1C52D26}" srcOrd="0" destOrd="0" presId="urn:microsoft.com/office/officeart/2005/8/layout/vList2"/>
    <dgm:cxn modelId="{A9DB6E01-AD6C-4F69-A2DA-F906F637DAE0}" type="presParOf" srcId="{C57BB682-5FCF-4659-8E23-E2359470E016}" destId="{5CC63D10-B1E6-4FF6-94D2-83D2B1C52D26}" srcOrd="0" destOrd="0" presId="urn:microsoft.com/office/officeart/2005/8/layout/vList2"/>
    <dgm:cxn modelId="{D42151CF-4C15-4EE4-98D0-A13BB1670373}" type="presParOf" srcId="{C57BB682-5FCF-4659-8E23-E2359470E016}" destId="{111BCB99-706D-4ACD-8173-DF3030F60C6A}" srcOrd="1" destOrd="0" presId="urn:microsoft.com/office/officeart/2005/8/layout/vList2"/>
    <dgm:cxn modelId="{31309B54-D59B-408A-A028-E8F9BA434AEA}" type="presParOf" srcId="{C57BB682-5FCF-4659-8E23-E2359470E016}" destId="{349DC99F-C647-4FC0-A415-1125CDE4B83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A23180-5B2A-45D7-81CC-F81156118DD0}"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EB8DA9F0-2144-4D31-B40E-71AD6AB51159}">
      <dgm:prSet/>
      <dgm:spPr/>
      <dgm:t>
        <a:bodyPr/>
        <a:lstStyle/>
        <a:p>
          <a:r>
            <a:rPr lang="tr-TR" b="1" dirty="0" err="1"/>
            <a:t>Tris</a:t>
          </a:r>
          <a:r>
            <a:rPr lang="tr-TR" b="1" dirty="0"/>
            <a:t> </a:t>
          </a:r>
          <a:r>
            <a:rPr lang="tr-TR" b="1" dirty="0" err="1"/>
            <a:t>HCl</a:t>
          </a:r>
          <a:r>
            <a:rPr lang="tr-TR" b="1" dirty="0"/>
            <a:t> </a:t>
          </a:r>
          <a:r>
            <a:rPr lang="en-US" b="1" dirty="0"/>
            <a:t>(pH 8.3–8.8)</a:t>
          </a:r>
          <a:r>
            <a:rPr lang="en-US" dirty="0"/>
            <a:t>	</a:t>
          </a:r>
          <a:endParaRPr lang="tr-TR" dirty="0"/>
        </a:p>
        <a:p>
          <a:r>
            <a:rPr lang="en-US" dirty="0" err="1"/>
            <a:t>Reaksiyonun</a:t>
          </a:r>
          <a:r>
            <a:rPr lang="en-US" dirty="0"/>
            <a:t> </a:t>
          </a:r>
          <a:r>
            <a:rPr lang="en-US" dirty="0" err="1"/>
            <a:t>pH’sını</a:t>
          </a:r>
          <a:r>
            <a:rPr lang="en-US" dirty="0"/>
            <a:t> </a:t>
          </a:r>
          <a:r>
            <a:rPr lang="en-US" dirty="0" err="1"/>
            <a:t>sabit</a:t>
          </a:r>
          <a:r>
            <a:rPr lang="en-US" dirty="0"/>
            <a:t> </a:t>
          </a:r>
          <a:r>
            <a:rPr lang="en-US" dirty="0" err="1"/>
            <a:t>tutar</a:t>
          </a:r>
          <a:r>
            <a:rPr lang="en-US" dirty="0"/>
            <a:t>. </a:t>
          </a:r>
          <a:endParaRPr lang="tr-TR" dirty="0"/>
        </a:p>
        <a:p>
          <a:r>
            <a:rPr lang="en-US" b="1" dirty="0" err="1"/>
            <a:t>KCl</a:t>
          </a:r>
          <a:r>
            <a:rPr lang="en-US" b="1" dirty="0"/>
            <a:t> (</a:t>
          </a:r>
          <a:r>
            <a:rPr lang="en-US" b="1" dirty="0" err="1"/>
            <a:t>veya</a:t>
          </a:r>
          <a:r>
            <a:rPr lang="en-US" b="1" dirty="0"/>
            <a:t> NaCl)</a:t>
          </a:r>
          <a:r>
            <a:rPr lang="tr-TR" b="1" dirty="0"/>
            <a:t> </a:t>
          </a:r>
        </a:p>
        <a:p>
          <a:r>
            <a:rPr lang="en-US" dirty="0" err="1"/>
            <a:t>Primerlerin</a:t>
          </a:r>
          <a:r>
            <a:rPr lang="en-US" dirty="0"/>
            <a:t> </a:t>
          </a:r>
          <a:r>
            <a:rPr lang="en-US" dirty="0" err="1"/>
            <a:t>hedef</a:t>
          </a:r>
          <a:r>
            <a:rPr lang="en-US" dirty="0"/>
            <a:t> </a:t>
          </a:r>
          <a:r>
            <a:rPr lang="en-US" dirty="0" err="1"/>
            <a:t>DNA’ya</a:t>
          </a:r>
          <a:r>
            <a:rPr lang="en-US" dirty="0"/>
            <a:t> </a:t>
          </a:r>
          <a:r>
            <a:rPr lang="en-US" dirty="0" err="1"/>
            <a:t>özgül</a:t>
          </a:r>
          <a:r>
            <a:rPr lang="en-US" dirty="0"/>
            <a:t> </a:t>
          </a:r>
          <a:r>
            <a:rPr lang="en-US" dirty="0" err="1"/>
            <a:t>şekilde</a:t>
          </a:r>
          <a:r>
            <a:rPr lang="en-US" dirty="0"/>
            <a:t> </a:t>
          </a:r>
          <a:r>
            <a:rPr lang="en-US" dirty="0" err="1"/>
            <a:t>bağlanmasını</a:t>
          </a:r>
          <a:r>
            <a:rPr lang="en-US" dirty="0"/>
            <a:t> </a:t>
          </a:r>
          <a:r>
            <a:rPr lang="en-US" dirty="0" err="1"/>
            <a:t>kolaylaştırır</a:t>
          </a:r>
          <a:r>
            <a:rPr lang="en-US" dirty="0"/>
            <a:t> (</a:t>
          </a:r>
          <a:r>
            <a:rPr lang="en-US" dirty="0" err="1"/>
            <a:t>iyonik</a:t>
          </a:r>
          <a:r>
            <a:rPr lang="en-US" dirty="0"/>
            <a:t> </a:t>
          </a:r>
          <a:r>
            <a:rPr lang="en-US" dirty="0" err="1"/>
            <a:t>denge</a:t>
          </a:r>
          <a:r>
            <a:rPr lang="en-US" dirty="0"/>
            <a:t>).</a:t>
          </a:r>
          <a:endParaRPr lang="tr-TR" dirty="0"/>
        </a:p>
        <a:p>
          <a:r>
            <a:rPr lang="en-US" b="1" dirty="0" err="1"/>
            <a:t>MgCl</a:t>
          </a:r>
          <a:r>
            <a:rPr lang="en-US" b="1" dirty="0"/>
            <a:t>₂</a:t>
          </a:r>
          <a:r>
            <a:rPr lang="en-US" dirty="0"/>
            <a:t>	</a:t>
          </a:r>
          <a:endParaRPr lang="tr-TR" dirty="0"/>
        </a:p>
        <a:p>
          <a:r>
            <a:rPr lang="en-US" dirty="0"/>
            <a:t>DNA </a:t>
          </a:r>
          <a:r>
            <a:rPr lang="en-US" dirty="0" err="1"/>
            <a:t>polimerazın</a:t>
          </a:r>
          <a:r>
            <a:rPr lang="en-US" dirty="0"/>
            <a:t> </a:t>
          </a:r>
          <a:r>
            <a:rPr lang="en-US" dirty="0" err="1"/>
            <a:t>çalışması</a:t>
          </a:r>
          <a:r>
            <a:rPr lang="en-US" dirty="0"/>
            <a:t> </a:t>
          </a:r>
          <a:r>
            <a:rPr lang="en-US" dirty="0" err="1"/>
            <a:t>için</a:t>
          </a:r>
          <a:r>
            <a:rPr lang="en-US" dirty="0"/>
            <a:t> </a:t>
          </a:r>
          <a:r>
            <a:rPr lang="en-US" dirty="0" err="1"/>
            <a:t>zorunlu</a:t>
          </a:r>
          <a:r>
            <a:rPr lang="en-US" dirty="0"/>
            <a:t> </a:t>
          </a:r>
          <a:r>
            <a:rPr lang="en-US" dirty="0" err="1"/>
            <a:t>kofaktördür</a:t>
          </a:r>
          <a:r>
            <a:rPr lang="en-US" dirty="0"/>
            <a:t>. Mg²⁺ </a:t>
          </a:r>
          <a:r>
            <a:rPr lang="en-US" dirty="0" err="1"/>
            <a:t>iyonu</a:t>
          </a:r>
          <a:r>
            <a:rPr lang="en-US" dirty="0"/>
            <a:t> </a:t>
          </a:r>
          <a:r>
            <a:rPr lang="en-US" dirty="0" err="1"/>
            <a:t>olmazsa</a:t>
          </a:r>
          <a:r>
            <a:rPr lang="en-US" dirty="0"/>
            <a:t> </a:t>
          </a:r>
          <a:r>
            <a:rPr lang="en-US" dirty="0" err="1"/>
            <a:t>polimeraz</a:t>
          </a:r>
          <a:r>
            <a:rPr lang="en-US" dirty="0"/>
            <a:t> DNA </a:t>
          </a:r>
          <a:r>
            <a:rPr lang="en-US" dirty="0" err="1"/>
            <a:t>sentezi</a:t>
          </a:r>
          <a:r>
            <a:rPr lang="en-US" dirty="0"/>
            <a:t> </a:t>
          </a:r>
          <a:r>
            <a:rPr lang="en-US" dirty="0" err="1"/>
            <a:t>yapamaz</a:t>
          </a:r>
          <a:r>
            <a:rPr lang="en-US" dirty="0"/>
            <a:t>.</a:t>
          </a:r>
        </a:p>
      </dgm:t>
    </dgm:pt>
    <dgm:pt modelId="{8EC66425-A233-4959-96E7-FDE19F98E9E4}" type="parTrans" cxnId="{984C50A4-46A7-497C-9D60-B9556D58EDD7}">
      <dgm:prSet/>
      <dgm:spPr/>
      <dgm:t>
        <a:bodyPr/>
        <a:lstStyle/>
        <a:p>
          <a:endParaRPr lang="en-US"/>
        </a:p>
      </dgm:t>
    </dgm:pt>
    <dgm:pt modelId="{C0DAE680-1998-4B5B-A0D9-B406D150F093}" type="sibTrans" cxnId="{984C50A4-46A7-497C-9D60-B9556D58EDD7}">
      <dgm:prSet/>
      <dgm:spPr/>
      <dgm:t>
        <a:bodyPr/>
        <a:lstStyle/>
        <a:p>
          <a:endParaRPr lang="en-US"/>
        </a:p>
      </dgm:t>
    </dgm:pt>
    <dgm:pt modelId="{82878C15-1D78-4588-84EE-B3989E6EEB33}" type="pres">
      <dgm:prSet presAssocID="{1CA23180-5B2A-45D7-81CC-F81156118DD0}" presName="compositeShape" presStyleCnt="0">
        <dgm:presLayoutVars>
          <dgm:dir/>
          <dgm:resizeHandles/>
        </dgm:presLayoutVars>
      </dgm:prSet>
      <dgm:spPr/>
    </dgm:pt>
    <dgm:pt modelId="{397A9C57-5730-4980-A322-076960060BF7}" type="pres">
      <dgm:prSet presAssocID="{1CA23180-5B2A-45D7-81CC-F81156118DD0}" presName="pyramid" presStyleLbl="node1" presStyleIdx="0" presStyleCnt="1"/>
      <dgm:spPr/>
    </dgm:pt>
    <dgm:pt modelId="{BB11CE15-0927-4C0F-B246-D189FCB84C43}" type="pres">
      <dgm:prSet presAssocID="{1CA23180-5B2A-45D7-81CC-F81156118DD0}" presName="theList" presStyleCnt="0"/>
      <dgm:spPr/>
    </dgm:pt>
    <dgm:pt modelId="{18DBF36D-556A-4A55-87CE-E9FB67B11CD5}" type="pres">
      <dgm:prSet presAssocID="{EB8DA9F0-2144-4D31-B40E-71AD6AB51159}" presName="aNode" presStyleLbl="fgAcc1" presStyleIdx="0" presStyleCnt="1">
        <dgm:presLayoutVars>
          <dgm:bulletEnabled val="1"/>
        </dgm:presLayoutVars>
      </dgm:prSet>
      <dgm:spPr/>
    </dgm:pt>
    <dgm:pt modelId="{843C41D9-12AB-40EB-80A3-1F0B8D452CF2}" type="pres">
      <dgm:prSet presAssocID="{EB8DA9F0-2144-4D31-B40E-71AD6AB51159}" presName="aSpace" presStyleCnt="0"/>
      <dgm:spPr/>
    </dgm:pt>
  </dgm:ptLst>
  <dgm:cxnLst>
    <dgm:cxn modelId="{75635A47-C8B2-4150-AF21-A6DB656048FD}" type="presOf" srcId="{1CA23180-5B2A-45D7-81CC-F81156118DD0}" destId="{82878C15-1D78-4588-84EE-B3989E6EEB33}" srcOrd="0" destOrd="0" presId="urn:microsoft.com/office/officeart/2005/8/layout/pyramid2"/>
    <dgm:cxn modelId="{984C50A4-46A7-497C-9D60-B9556D58EDD7}" srcId="{1CA23180-5B2A-45D7-81CC-F81156118DD0}" destId="{EB8DA9F0-2144-4D31-B40E-71AD6AB51159}" srcOrd="0" destOrd="0" parTransId="{8EC66425-A233-4959-96E7-FDE19F98E9E4}" sibTransId="{C0DAE680-1998-4B5B-A0D9-B406D150F093}"/>
    <dgm:cxn modelId="{3CD744FB-BFEF-4E64-8EE8-D1A0DE81BF84}" type="presOf" srcId="{EB8DA9F0-2144-4D31-B40E-71AD6AB51159}" destId="{18DBF36D-556A-4A55-87CE-E9FB67B11CD5}" srcOrd="0" destOrd="0" presId="urn:microsoft.com/office/officeart/2005/8/layout/pyramid2"/>
    <dgm:cxn modelId="{1DD07A37-50F7-4BE9-A450-2E4058817D4F}" type="presParOf" srcId="{82878C15-1D78-4588-84EE-B3989E6EEB33}" destId="{397A9C57-5730-4980-A322-076960060BF7}" srcOrd="0" destOrd="0" presId="urn:microsoft.com/office/officeart/2005/8/layout/pyramid2"/>
    <dgm:cxn modelId="{F2F944DF-E678-4DB8-B26D-72CCC0EE4AAD}" type="presParOf" srcId="{82878C15-1D78-4588-84EE-B3989E6EEB33}" destId="{BB11CE15-0927-4C0F-B246-D189FCB84C43}" srcOrd="1" destOrd="0" presId="urn:microsoft.com/office/officeart/2005/8/layout/pyramid2"/>
    <dgm:cxn modelId="{0472D4DC-A5FC-47F9-9108-376E49E2FCDB}" type="presParOf" srcId="{BB11CE15-0927-4C0F-B246-D189FCB84C43}" destId="{18DBF36D-556A-4A55-87CE-E9FB67B11CD5}" srcOrd="0" destOrd="0" presId="urn:microsoft.com/office/officeart/2005/8/layout/pyramid2"/>
    <dgm:cxn modelId="{154DF2EB-B352-4310-ADF7-C346030B13B3}" type="presParOf" srcId="{BB11CE15-0927-4C0F-B246-D189FCB84C43}" destId="{843C41D9-12AB-40EB-80A3-1F0B8D452CF2}" srcOrd="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DD1E18-DD4B-482C-8746-FC201EF5EA25}"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5A6F38EA-9528-4E58-B19E-D6F486D2E212}">
      <dgm:prSet/>
      <dgm:spPr/>
      <dgm:t>
        <a:bodyPr/>
        <a:lstStyle/>
        <a:p>
          <a:r>
            <a:rPr lang="en-US" b="0" i="0"/>
            <a:t>Tipi: Tek iplikli RNA (+ sense)</a:t>
          </a:r>
          <a:endParaRPr lang="en-US"/>
        </a:p>
      </dgm:t>
    </dgm:pt>
    <dgm:pt modelId="{64BA36EC-73F0-41BB-A332-F390650EF892}" type="parTrans" cxnId="{256BE1E3-F7FC-4346-ACFB-920989E66D4E}">
      <dgm:prSet/>
      <dgm:spPr/>
      <dgm:t>
        <a:bodyPr/>
        <a:lstStyle/>
        <a:p>
          <a:endParaRPr lang="en-US"/>
        </a:p>
      </dgm:t>
    </dgm:pt>
    <dgm:pt modelId="{B39F312C-A77A-4CAD-B756-BA92E732FD90}" type="sibTrans" cxnId="{256BE1E3-F7FC-4346-ACFB-920989E66D4E}">
      <dgm:prSet/>
      <dgm:spPr/>
      <dgm:t>
        <a:bodyPr/>
        <a:lstStyle/>
        <a:p>
          <a:endParaRPr lang="en-US"/>
        </a:p>
      </dgm:t>
    </dgm:pt>
    <dgm:pt modelId="{2FDB73AA-2EC0-458C-98F5-6B3B1A8076E1}">
      <dgm:prSet/>
      <dgm:spPr/>
      <dgm:t>
        <a:bodyPr/>
        <a:lstStyle/>
        <a:p>
          <a:r>
            <a:rPr lang="en-US" b="0" i="0"/>
            <a:t>Uzunluğu: Yaklaşık 29.903 nükleotid (≈ 30 kilobaz)</a:t>
          </a:r>
          <a:endParaRPr lang="en-US"/>
        </a:p>
      </dgm:t>
    </dgm:pt>
    <dgm:pt modelId="{D61DEE33-76C6-4FD6-BA21-CE308200EBDC}" type="parTrans" cxnId="{E94E323C-6D51-4787-A2AC-4105CBE0ED11}">
      <dgm:prSet/>
      <dgm:spPr/>
      <dgm:t>
        <a:bodyPr/>
        <a:lstStyle/>
        <a:p>
          <a:endParaRPr lang="en-US"/>
        </a:p>
      </dgm:t>
    </dgm:pt>
    <dgm:pt modelId="{205D5971-A38C-48D0-8250-A752BA2783E7}" type="sibTrans" cxnId="{E94E323C-6D51-4787-A2AC-4105CBE0ED11}">
      <dgm:prSet/>
      <dgm:spPr/>
      <dgm:t>
        <a:bodyPr/>
        <a:lstStyle/>
        <a:p>
          <a:endParaRPr lang="en-US"/>
        </a:p>
      </dgm:t>
    </dgm:pt>
    <dgm:pt modelId="{90109CC6-DA9A-485E-A5E7-18BDF5558763}">
      <dgm:prSet/>
      <dgm:spPr/>
      <dgm:t>
        <a:bodyPr/>
        <a:lstStyle/>
        <a:p>
          <a:r>
            <a:rPr lang="en-US" b="0" i="0"/>
            <a:t>Karşılaştırma: İnsan genomu ~3 milyar baz çifti → SARS-CoV-2 genomu bunun 100.000 kat daha küçüktür.</a:t>
          </a:r>
          <a:endParaRPr lang="en-US"/>
        </a:p>
      </dgm:t>
    </dgm:pt>
    <dgm:pt modelId="{3AED711A-3F30-480B-A80A-E44F4636361A}" type="parTrans" cxnId="{B4B015CE-676C-419E-9DD9-C9A24D39E77A}">
      <dgm:prSet/>
      <dgm:spPr/>
      <dgm:t>
        <a:bodyPr/>
        <a:lstStyle/>
        <a:p>
          <a:endParaRPr lang="en-US"/>
        </a:p>
      </dgm:t>
    </dgm:pt>
    <dgm:pt modelId="{2895E781-A678-4182-8D36-BC5BCBDF17BA}" type="sibTrans" cxnId="{B4B015CE-676C-419E-9DD9-C9A24D39E77A}">
      <dgm:prSet/>
      <dgm:spPr/>
      <dgm:t>
        <a:bodyPr/>
        <a:lstStyle/>
        <a:p>
          <a:endParaRPr lang="en-US"/>
        </a:p>
      </dgm:t>
    </dgm:pt>
    <dgm:pt modelId="{91A81D55-49F7-4F89-91D8-B99CE1EFAFBC}" type="pres">
      <dgm:prSet presAssocID="{00DD1E18-DD4B-482C-8746-FC201EF5EA25}" presName="linear" presStyleCnt="0">
        <dgm:presLayoutVars>
          <dgm:animLvl val="lvl"/>
          <dgm:resizeHandles val="exact"/>
        </dgm:presLayoutVars>
      </dgm:prSet>
      <dgm:spPr/>
    </dgm:pt>
    <dgm:pt modelId="{97EA4402-EE87-49A7-917A-1354161BE38B}" type="pres">
      <dgm:prSet presAssocID="{5A6F38EA-9528-4E58-B19E-D6F486D2E212}" presName="parentText" presStyleLbl="node1" presStyleIdx="0" presStyleCnt="3" custLinFactY="-239266" custLinFactNeighborY="-300000">
        <dgm:presLayoutVars>
          <dgm:chMax val="0"/>
          <dgm:bulletEnabled val="1"/>
        </dgm:presLayoutVars>
      </dgm:prSet>
      <dgm:spPr/>
    </dgm:pt>
    <dgm:pt modelId="{6EEC5A3F-5705-480A-84C2-EBD483C8F85C}" type="pres">
      <dgm:prSet presAssocID="{B39F312C-A77A-4CAD-B756-BA92E732FD90}" presName="spacer" presStyleCnt="0"/>
      <dgm:spPr/>
    </dgm:pt>
    <dgm:pt modelId="{6533433E-E7D1-4C96-8C5A-7F6DC984707F}" type="pres">
      <dgm:prSet presAssocID="{2FDB73AA-2EC0-458C-98F5-6B3B1A8076E1}" presName="parentText" presStyleLbl="node1" presStyleIdx="1" presStyleCnt="3">
        <dgm:presLayoutVars>
          <dgm:chMax val="0"/>
          <dgm:bulletEnabled val="1"/>
        </dgm:presLayoutVars>
      </dgm:prSet>
      <dgm:spPr/>
    </dgm:pt>
    <dgm:pt modelId="{CFDECEEB-45CA-49DB-AF46-9CE80371B5C4}" type="pres">
      <dgm:prSet presAssocID="{205D5971-A38C-48D0-8250-A752BA2783E7}" presName="spacer" presStyleCnt="0"/>
      <dgm:spPr/>
    </dgm:pt>
    <dgm:pt modelId="{018D88E4-D38F-4E7A-AB35-55D7E9B4D5AD}" type="pres">
      <dgm:prSet presAssocID="{90109CC6-DA9A-485E-A5E7-18BDF5558763}" presName="parentText" presStyleLbl="node1" presStyleIdx="2" presStyleCnt="3">
        <dgm:presLayoutVars>
          <dgm:chMax val="0"/>
          <dgm:bulletEnabled val="1"/>
        </dgm:presLayoutVars>
      </dgm:prSet>
      <dgm:spPr/>
    </dgm:pt>
  </dgm:ptLst>
  <dgm:cxnLst>
    <dgm:cxn modelId="{E94E323C-6D51-4787-A2AC-4105CBE0ED11}" srcId="{00DD1E18-DD4B-482C-8746-FC201EF5EA25}" destId="{2FDB73AA-2EC0-458C-98F5-6B3B1A8076E1}" srcOrd="1" destOrd="0" parTransId="{D61DEE33-76C6-4FD6-BA21-CE308200EBDC}" sibTransId="{205D5971-A38C-48D0-8250-A752BA2783E7}"/>
    <dgm:cxn modelId="{2C3ADC5F-1134-4BA2-9CE3-192750E0CD80}" type="presOf" srcId="{00DD1E18-DD4B-482C-8746-FC201EF5EA25}" destId="{91A81D55-49F7-4F89-91D8-B99CE1EFAFBC}" srcOrd="0" destOrd="0" presId="urn:microsoft.com/office/officeart/2005/8/layout/vList2"/>
    <dgm:cxn modelId="{66604478-DF7D-40E6-9EC4-A3B0150200B2}" type="presOf" srcId="{5A6F38EA-9528-4E58-B19E-D6F486D2E212}" destId="{97EA4402-EE87-49A7-917A-1354161BE38B}" srcOrd="0" destOrd="0" presId="urn:microsoft.com/office/officeart/2005/8/layout/vList2"/>
    <dgm:cxn modelId="{B4B015CE-676C-419E-9DD9-C9A24D39E77A}" srcId="{00DD1E18-DD4B-482C-8746-FC201EF5EA25}" destId="{90109CC6-DA9A-485E-A5E7-18BDF5558763}" srcOrd="2" destOrd="0" parTransId="{3AED711A-3F30-480B-A80A-E44F4636361A}" sibTransId="{2895E781-A678-4182-8D36-BC5BCBDF17BA}"/>
    <dgm:cxn modelId="{256BE1E3-F7FC-4346-ACFB-920989E66D4E}" srcId="{00DD1E18-DD4B-482C-8746-FC201EF5EA25}" destId="{5A6F38EA-9528-4E58-B19E-D6F486D2E212}" srcOrd="0" destOrd="0" parTransId="{64BA36EC-73F0-41BB-A332-F390650EF892}" sibTransId="{B39F312C-A77A-4CAD-B756-BA92E732FD90}"/>
    <dgm:cxn modelId="{6E8033F2-90C7-4231-960C-5EF3787FB811}" type="presOf" srcId="{90109CC6-DA9A-485E-A5E7-18BDF5558763}" destId="{018D88E4-D38F-4E7A-AB35-55D7E9B4D5AD}" srcOrd="0" destOrd="0" presId="urn:microsoft.com/office/officeart/2005/8/layout/vList2"/>
    <dgm:cxn modelId="{B1A05FFE-F0CA-44EE-B111-ED27BB8BEC73}" type="presOf" srcId="{2FDB73AA-2EC0-458C-98F5-6B3B1A8076E1}" destId="{6533433E-E7D1-4C96-8C5A-7F6DC984707F}" srcOrd="0" destOrd="0" presId="urn:microsoft.com/office/officeart/2005/8/layout/vList2"/>
    <dgm:cxn modelId="{77035052-CA28-478C-857B-BD67C95A919E}" type="presParOf" srcId="{91A81D55-49F7-4F89-91D8-B99CE1EFAFBC}" destId="{97EA4402-EE87-49A7-917A-1354161BE38B}" srcOrd="0" destOrd="0" presId="urn:microsoft.com/office/officeart/2005/8/layout/vList2"/>
    <dgm:cxn modelId="{C7B52CC8-162C-4377-9A69-978B9923A3A2}" type="presParOf" srcId="{91A81D55-49F7-4F89-91D8-B99CE1EFAFBC}" destId="{6EEC5A3F-5705-480A-84C2-EBD483C8F85C}" srcOrd="1" destOrd="0" presId="urn:microsoft.com/office/officeart/2005/8/layout/vList2"/>
    <dgm:cxn modelId="{0CD617E1-F39D-4D68-92DE-89E296EABBF8}" type="presParOf" srcId="{91A81D55-49F7-4F89-91D8-B99CE1EFAFBC}" destId="{6533433E-E7D1-4C96-8C5A-7F6DC984707F}" srcOrd="2" destOrd="0" presId="urn:microsoft.com/office/officeart/2005/8/layout/vList2"/>
    <dgm:cxn modelId="{2AA39DB6-C382-4F33-A2D1-60C7B3359B61}" type="presParOf" srcId="{91A81D55-49F7-4F89-91D8-B99CE1EFAFBC}" destId="{CFDECEEB-45CA-49DB-AF46-9CE80371B5C4}" srcOrd="3" destOrd="0" presId="urn:microsoft.com/office/officeart/2005/8/layout/vList2"/>
    <dgm:cxn modelId="{43E4CE0B-399A-45C1-BB6F-C08A561489EF}" type="presParOf" srcId="{91A81D55-49F7-4F89-91D8-B99CE1EFAFBC}" destId="{018D88E4-D38F-4E7A-AB35-55D7E9B4D5A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771AD4-FE38-4B64-A578-0983701DE3A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536646B8-E687-45BD-BB3C-8CFEFCAB5538}">
      <dgm:prSet/>
      <dgm:spPr/>
      <dgm:t>
        <a:bodyPr/>
        <a:lstStyle/>
        <a:p>
          <a:r>
            <a:rPr lang="en-US"/>
            <a:t>Sanger sekans yöntemi (veya Zincir Sonlandırma Yöntemi / Chain-Termination Method)</a:t>
          </a:r>
        </a:p>
      </dgm:t>
    </dgm:pt>
    <dgm:pt modelId="{51C170A6-7676-4F44-B96A-6E9D866A716F}" type="parTrans" cxnId="{5A86BBB3-4B1C-4022-8B35-99C3AD1CC984}">
      <dgm:prSet/>
      <dgm:spPr/>
      <dgm:t>
        <a:bodyPr/>
        <a:lstStyle/>
        <a:p>
          <a:endParaRPr lang="en-US"/>
        </a:p>
      </dgm:t>
    </dgm:pt>
    <dgm:pt modelId="{BD196C2C-DF02-4E88-BBC5-AC9D77A28423}" type="sibTrans" cxnId="{5A86BBB3-4B1C-4022-8B35-99C3AD1CC984}">
      <dgm:prSet/>
      <dgm:spPr/>
      <dgm:t>
        <a:bodyPr/>
        <a:lstStyle/>
        <a:p>
          <a:endParaRPr lang="en-US"/>
        </a:p>
      </dgm:t>
    </dgm:pt>
    <dgm:pt modelId="{E3F305C4-7204-4CE6-AE13-3D02FD92C4F2}">
      <dgm:prSet/>
      <dgm:spPr/>
      <dgm:t>
        <a:bodyPr/>
        <a:lstStyle/>
        <a:p>
          <a:r>
            <a:rPr lang="en-US"/>
            <a:t>DNA zincirinin belirli noktalarda durdurularak sentez edilmesi prensibine dayanır</a:t>
          </a:r>
        </a:p>
      </dgm:t>
    </dgm:pt>
    <dgm:pt modelId="{49BC93FD-F12A-46A3-9DF1-C23E92571E4D}" type="parTrans" cxnId="{414536E3-6C94-4E7A-BE8E-AC3C32D467C7}">
      <dgm:prSet/>
      <dgm:spPr/>
      <dgm:t>
        <a:bodyPr/>
        <a:lstStyle/>
        <a:p>
          <a:endParaRPr lang="en-US"/>
        </a:p>
      </dgm:t>
    </dgm:pt>
    <dgm:pt modelId="{C6808734-C2CC-459B-9793-F7234982B1BF}" type="sibTrans" cxnId="{414536E3-6C94-4E7A-BE8E-AC3C32D467C7}">
      <dgm:prSet/>
      <dgm:spPr/>
      <dgm:t>
        <a:bodyPr/>
        <a:lstStyle/>
        <a:p>
          <a:endParaRPr lang="en-US"/>
        </a:p>
      </dgm:t>
    </dgm:pt>
    <dgm:pt modelId="{91402746-31D8-43EB-8E3F-E417233011EF}">
      <dgm:prSet/>
      <dgm:spPr/>
      <dgm:t>
        <a:bodyPr/>
        <a:lstStyle/>
        <a:p>
          <a:r>
            <a:rPr lang="en-US"/>
            <a:t>Sonuçta farklı uzunluklarda DNA fragmanları elde edilir ve bu fragmanlar elektroforezle ayrılıp okunur.</a:t>
          </a:r>
        </a:p>
      </dgm:t>
    </dgm:pt>
    <dgm:pt modelId="{8120FEAC-9C40-48DE-BF82-62DF5002740D}" type="parTrans" cxnId="{638ACCCF-9C1B-4D77-9B9E-ED0B45D6767C}">
      <dgm:prSet/>
      <dgm:spPr/>
      <dgm:t>
        <a:bodyPr/>
        <a:lstStyle/>
        <a:p>
          <a:endParaRPr lang="en-US"/>
        </a:p>
      </dgm:t>
    </dgm:pt>
    <dgm:pt modelId="{7BBB37CC-BE55-4355-B2A3-8099C224993C}" type="sibTrans" cxnId="{638ACCCF-9C1B-4D77-9B9E-ED0B45D6767C}">
      <dgm:prSet/>
      <dgm:spPr/>
      <dgm:t>
        <a:bodyPr/>
        <a:lstStyle/>
        <a:p>
          <a:endParaRPr lang="en-US"/>
        </a:p>
      </dgm:t>
    </dgm:pt>
    <dgm:pt modelId="{D613C446-9D1B-4820-B451-D149A270CF92}">
      <dgm:prSet/>
      <dgm:spPr/>
      <dgm:t>
        <a:bodyPr/>
        <a:lstStyle/>
        <a:p>
          <a:r>
            <a:rPr lang="en-US"/>
            <a:t>Frederick Sanger, 1977📍 Nobel Ödülü: 1980 (DNA sekanslama yöntemini geliştirdiği için)</a:t>
          </a:r>
        </a:p>
      </dgm:t>
    </dgm:pt>
    <dgm:pt modelId="{FE524CC3-1C5A-43B1-88F8-929ED90C6BC3}" type="parTrans" cxnId="{5BE9B8AE-926A-4BFA-8C72-370BF4C11A2F}">
      <dgm:prSet/>
      <dgm:spPr/>
      <dgm:t>
        <a:bodyPr/>
        <a:lstStyle/>
        <a:p>
          <a:endParaRPr lang="en-US"/>
        </a:p>
      </dgm:t>
    </dgm:pt>
    <dgm:pt modelId="{DF2DA8F7-1F98-4762-93CD-29C89213212F}" type="sibTrans" cxnId="{5BE9B8AE-926A-4BFA-8C72-370BF4C11A2F}">
      <dgm:prSet/>
      <dgm:spPr/>
      <dgm:t>
        <a:bodyPr/>
        <a:lstStyle/>
        <a:p>
          <a:endParaRPr lang="en-US"/>
        </a:p>
      </dgm:t>
    </dgm:pt>
    <dgm:pt modelId="{3BA40D43-56E0-4D36-BA9D-B153D173FE1C}" type="pres">
      <dgm:prSet presAssocID="{EF771AD4-FE38-4B64-A578-0983701DE3A7}" presName="Name0" presStyleCnt="0">
        <dgm:presLayoutVars>
          <dgm:chMax val="7"/>
          <dgm:dir/>
          <dgm:animLvl val="lvl"/>
          <dgm:resizeHandles val="exact"/>
        </dgm:presLayoutVars>
      </dgm:prSet>
      <dgm:spPr/>
    </dgm:pt>
    <dgm:pt modelId="{86BFD692-146E-4B6C-AB26-F02E9BAB6222}" type="pres">
      <dgm:prSet presAssocID="{536646B8-E687-45BD-BB3C-8CFEFCAB5538}" presName="circle1" presStyleLbl="node1" presStyleIdx="0" presStyleCnt="4"/>
      <dgm:spPr/>
    </dgm:pt>
    <dgm:pt modelId="{D7AEBC75-950C-40BB-91C8-C24276E4E695}" type="pres">
      <dgm:prSet presAssocID="{536646B8-E687-45BD-BB3C-8CFEFCAB5538}" presName="space" presStyleCnt="0"/>
      <dgm:spPr/>
    </dgm:pt>
    <dgm:pt modelId="{64B5716B-89B2-42E3-A555-E1080D7140E6}" type="pres">
      <dgm:prSet presAssocID="{536646B8-E687-45BD-BB3C-8CFEFCAB5538}" presName="rect1" presStyleLbl="alignAcc1" presStyleIdx="0" presStyleCnt="4"/>
      <dgm:spPr/>
    </dgm:pt>
    <dgm:pt modelId="{8C4B6160-2A72-4BA4-A576-C079B17369AD}" type="pres">
      <dgm:prSet presAssocID="{E3F305C4-7204-4CE6-AE13-3D02FD92C4F2}" presName="vertSpace2" presStyleLbl="node1" presStyleIdx="0" presStyleCnt="4"/>
      <dgm:spPr/>
    </dgm:pt>
    <dgm:pt modelId="{AFFC6564-E8B1-4018-B4D6-28A76CEF08AD}" type="pres">
      <dgm:prSet presAssocID="{E3F305C4-7204-4CE6-AE13-3D02FD92C4F2}" presName="circle2" presStyleLbl="node1" presStyleIdx="1" presStyleCnt="4"/>
      <dgm:spPr/>
    </dgm:pt>
    <dgm:pt modelId="{4A344C46-22AA-41DD-9A30-C2D1CC511A9A}" type="pres">
      <dgm:prSet presAssocID="{E3F305C4-7204-4CE6-AE13-3D02FD92C4F2}" presName="rect2" presStyleLbl="alignAcc1" presStyleIdx="1" presStyleCnt="4"/>
      <dgm:spPr/>
    </dgm:pt>
    <dgm:pt modelId="{5183908A-009D-454C-A72E-372D10ACF25D}" type="pres">
      <dgm:prSet presAssocID="{91402746-31D8-43EB-8E3F-E417233011EF}" presName="vertSpace3" presStyleLbl="node1" presStyleIdx="1" presStyleCnt="4"/>
      <dgm:spPr/>
    </dgm:pt>
    <dgm:pt modelId="{6DF46E4F-D484-4B00-9EDB-99AB2DF4CB07}" type="pres">
      <dgm:prSet presAssocID="{91402746-31D8-43EB-8E3F-E417233011EF}" presName="circle3" presStyleLbl="node1" presStyleIdx="2" presStyleCnt="4"/>
      <dgm:spPr/>
    </dgm:pt>
    <dgm:pt modelId="{BAF4E5B1-0A2B-4EC3-9CEA-90C0F11D4E9B}" type="pres">
      <dgm:prSet presAssocID="{91402746-31D8-43EB-8E3F-E417233011EF}" presName="rect3" presStyleLbl="alignAcc1" presStyleIdx="2" presStyleCnt="4"/>
      <dgm:spPr/>
    </dgm:pt>
    <dgm:pt modelId="{FC56E1FC-EF90-423A-9CFB-2B616C7EE659}" type="pres">
      <dgm:prSet presAssocID="{D613C446-9D1B-4820-B451-D149A270CF92}" presName="vertSpace4" presStyleLbl="node1" presStyleIdx="2" presStyleCnt="4"/>
      <dgm:spPr/>
    </dgm:pt>
    <dgm:pt modelId="{CB4DF4C2-77CB-409E-AE39-94B28D3D80AF}" type="pres">
      <dgm:prSet presAssocID="{D613C446-9D1B-4820-B451-D149A270CF92}" presName="circle4" presStyleLbl="node1" presStyleIdx="3" presStyleCnt="4"/>
      <dgm:spPr/>
    </dgm:pt>
    <dgm:pt modelId="{60B2C0E0-5EC1-4560-BA42-64E760DEB295}" type="pres">
      <dgm:prSet presAssocID="{D613C446-9D1B-4820-B451-D149A270CF92}" presName="rect4" presStyleLbl="alignAcc1" presStyleIdx="3" presStyleCnt="4"/>
      <dgm:spPr/>
    </dgm:pt>
    <dgm:pt modelId="{AB4F4785-F0D7-412C-8FFE-F40517C18807}" type="pres">
      <dgm:prSet presAssocID="{536646B8-E687-45BD-BB3C-8CFEFCAB5538}" presName="rect1ParTxNoCh" presStyleLbl="alignAcc1" presStyleIdx="3" presStyleCnt="4">
        <dgm:presLayoutVars>
          <dgm:chMax val="1"/>
          <dgm:bulletEnabled val="1"/>
        </dgm:presLayoutVars>
      </dgm:prSet>
      <dgm:spPr/>
    </dgm:pt>
    <dgm:pt modelId="{5E4EC58D-9DF4-4F68-B0AA-78F64FE9028A}" type="pres">
      <dgm:prSet presAssocID="{E3F305C4-7204-4CE6-AE13-3D02FD92C4F2}" presName="rect2ParTxNoCh" presStyleLbl="alignAcc1" presStyleIdx="3" presStyleCnt="4">
        <dgm:presLayoutVars>
          <dgm:chMax val="1"/>
          <dgm:bulletEnabled val="1"/>
        </dgm:presLayoutVars>
      </dgm:prSet>
      <dgm:spPr/>
    </dgm:pt>
    <dgm:pt modelId="{9434E036-1A79-430A-999B-AC715EFD93B6}" type="pres">
      <dgm:prSet presAssocID="{91402746-31D8-43EB-8E3F-E417233011EF}" presName="rect3ParTxNoCh" presStyleLbl="alignAcc1" presStyleIdx="3" presStyleCnt="4">
        <dgm:presLayoutVars>
          <dgm:chMax val="1"/>
          <dgm:bulletEnabled val="1"/>
        </dgm:presLayoutVars>
      </dgm:prSet>
      <dgm:spPr/>
    </dgm:pt>
    <dgm:pt modelId="{09127DD1-5BF8-4621-8189-D3BF1B7FEDA2}" type="pres">
      <dgm:prSet presAssocID="{D613C446-9D1B-4820-B451-D149A270CF92}" presName="rect4ParTxNoCh" presStyleLbl="alignAcc1" presStyleIdx="3" presStyleCnt="4">
        <dgm:presLayoutVars>
          <dgm:chMax val="1"/>
          <dgm:bulletEnabled val="1"/>
        </dgm:presLayoutVars>
      </dgm:prSet>
      <dgm:spPr/>
    </dgm:pt>
  </dgm:ptLst>
  <dgm:cxnLst>
    <dgm:cxn modelId="{8DCF3916-6BB8-4E77-A2A5-8DB15D4A43F9}" type="presOf" srcId="{E3F305C4-7204-4CE6-AE13-3D02FD92C4F2}" destId="{4A344C46-22AA-41DD-9A30-C2D1CC511A9A}" srcOrd="0" destOrd="0" presId="urn:microsoft.com/office/officeart/2005/8/layout/target3"/>
    <dgm:cxn modelId="{29F4F955-4A6F-4D22-A5E1-B90933E43DD8}" type="presOf" srcId="{D613C446-9D1B-4820-B451-D149A270CF92}" destId="{09127DD1-5BF8-4621-8189-D3BF1B7FEDA2}" srcOrd="1" destOrd="0" presId="urn:microsoft.com/office/officeart/2005/8/layout/target3"/>
    <dgm:cxn modelId="{0F1BC58A-2F37-4A46-A5B9-8EE6DE16E121}" type="presOf" srcId="{D613C446-9D1B-4820-B451-D149A270CF92}" destId="{60B2C0E0-5EC1-4560-BA42-64E760DEB295}" srcOrd="0" destOrd="0" presId="urn:microsoft.com/office/officeart/2005/8/layout/target3"/>
    <dgm:cxn modelId="{5BE9B8AE-926A-4BFA-8C72-370BF4C11A2F}" srcId="{EF771AD4-FE38-4B64-A578-0983701DE3A7}" destId="{D613C446-9D1B-4820-B451-D149A270CF92}" srcOrd="3" destOrd="0" parTransId="{FE524CC3-1C5A-43B1-88F8-929ED90C6BC3}" sibTransId="{DF2DA8F7-1F98-4762-93CD-29C89213212F}"/>
    <dgm:cxn modelId="{5A86BBB3-4B1C-4022-8B35-99C3AD1CC984}" srcId="{EF771AD4-FE38-4B64-A578-0983701DE3A7}" destId="{536646B8-E687-45BD-BB3C-8CFEFCAB5538}" srcOrd="0" destOrd="0" parTransId="{51C170A6-7676-4F44-B96A-6E9D866A716F}" sibTransId="{BD196C2C-DF02-4E88-BBC5-AC9D77A28423}"/>
    <dgm:cxn modelId="{392FE1B5-C99F-449A-BD5B-553AA93BEC81}" type="presOf" srcId="{91402746-31D8-43EB-8E3F-E417233011EF}" destId="{BAF4E5B1-0A2B-4EC3-9CEA-90C0F11D4E9B}" srcOrd="0" destOrd="0" presId="urn:microsoft.com/office/officeart/2005/8/layout/target3"/>
    <dgm:cxn modelId="{5604B9BF-90C9-4526-91FB-E0ACD3B3498E}" type="presOf" srcId="{EF771AD4-FE38-4B64-A578-0983701DE3A7}" destId="{3BA40D43-56E0-4D36-BA9D-B153D173FE1C}" srcOrd="0" destOrd="0" presId="urn:microsoft.com/office/officeart/2005/8/layout/target3"/>
    <dgm:cxn modelId="{E94466CE-BA69-447C-9914-03356A1BA3EA}" type="presOf" srcId="{91402746-31D8-43EB-8E3F-E417233011EF}" destId="{9434E036-1A79-430A-999B-AC715EFD93B6}" srcOrd="1" destOrd="0" presId="urn:microsoft.com/office/officeart/2005/8/layout/target3"/>
    <dgm:cxn modelId="{638ACCCF-9C1B-4D77-9B9E-ED0B45D6767C}" srcId="{EF771AD4-FE38-4B64-A578-0983701DE3A7}" destId="{91402746-31D8-43EB-8E3F-E417233011EF}" srcOrd="2" destOrd="0" parTransId="{8120FEAC-9C40-48DE-BF82-62DF5002740D}" sibTransId="{7BBB37CC-BE55-4355-B2A3-8099C224993C}"/>
    <dgm:cxn modelId="{81F153D5-8D62-4A11-910C-A01066641642}" type="presOf" srcId="{E3F305C4-7204-4CE6-AE13-3D02FD92C4F2}" destId="{5E4EC58D-9DF4-4F68-B0AA-78F64FE9028A}" srcOrd="1" destOrd="0" presId="urn:microsoft.com/office/officeart/2005/8/layout/target3"/>
    <dgm:cxn modelId="{414536E3-6C94-4E7A-BE8E-AC3C32D467C7}" srcId="{EF771AD4-FE38-4B64-A578-0983701DE3A7}" destId="{E3F305C4-7204-4CE6-AE13-3D02FD92C4F2}" srcOrd="1" destOrd="0" parTransId="{49BC93FD-F12A-46A3-9DF1-C23E92571E4D}" sibTransId="{C6808734-C2CC-459B-9793-F7234982B1BF}"/>
    <dgm:cxn modelId="{E02AFBEA-E7D3-4019-B621-3A833B6CA61A}" type="presOf" srcId="{536646B8-E687-45BD-BB3C-8CFEFCAB5538}" destId="{64B5716B-89B2-42E3-A555-E1080D7140E6}" srcOrd="0" destOrd="0" presId="urn:microsoft.com/office/officeart/2005/8/layout/target3"/>
    <dgm:cxn modelId="{C7721FF0-0AB1-47B6-AB3E-4756B26F9BD3}" type="presOf" srcId="{536646B8-E687-45BD-BB3C-8CFEFCAB5538}" destId="{AB4F4785-F0D7-412C-8FFE-F40517C18807}" srcOrd="1" destOrd="0" presId="urn:microsoft.com/office/officeart/2005/8/layout/target3"/>
    <dgm:cxn modelId="{DD45628F-CD0B-422B-B753-A04E74C03662}" type="presParOf" srcId="{3BA40D43-56E0-4D36-BA9D-B153D173FE1C}" destId="{86BFD692-146E-4B6C-AB26-F02E9BAB6222}" srcOrd="0" destOrd="0" presId="urn:microsoft.com/office/officeart/2005/8/layout/target3"/>
    <dgm:cxn modelId="{6254C8FA-8557-45A9-8A95-38A39F2CBF87}" type="presParOf" srcId="{3BA40D43-56E0-4D36-BA9D-B153D173FE1C}" destId="{D7AEBC75-950C-40BB-91C8-C24276E4E695}" srcOrd="1" destOrd="0" presId="urn:microsoft.com/office/officeart/2005/8/layout/target3"/>
    <dgm:cxn modelId="{EEE59075-43C4-4D5E-AA16-FC874C44778F}" type="presParOf" srcId="{3BA40D43-56E0-4D36-BA9D-B153D173FE1C}" destId="{64B5716B-89B2-42E3-A555-E1080D7140E6}" srcOrd="2" destOrd="0" presId="urn:microsoft.com/office/officeart/2005/8/layout/target3"/>
    <dgm:cxn modelId="{B942AC37-3E38-4F8A-9342-EC9AF8C72343}" type="presParOf" srcId="{3BA40D43-56E0-4D36-BA9D-B153D173FE1C}" destId="{8C4B6160-2A72-4BA4-A576-C079B17369AD}" srcOrd="3" destOrd="0" presId="urn:microsoft.com/office/officeart/2005/8/layout/target3"/>
    <dgm:cxn modelId="{1C5C7B9D-3B19-4F16-B02D-3DCA12946657}" type="presParOf" srcId="{3BA40D43-56E0-4D36-BA9D-B153D173FE1C}" destId="{AFFC6564-E8B1-4018-B4D6-28A76CEF08AD}" srcOrd="4" destOrd="0" presId="urn:microsoft.com/office/officeart/2005/8/layout/target3"/>
    <dgm:cxn modelId="{DD82C49A-E69A-46BE-B969-88A3DB4E8648}" type="presParOf" srcId="{3BA40D43-56E0-4D36-BA9D-B153D173FE1C}" destId="{4A344C46-22AA-41DD-9A30-C2D1CC511A9A}" srcOrd="5" destOrd="0" presId="urn:microsoft.com/office/officeart/2005/8/layout/target3"/>
    <dgm:cxn modelId="{4EF8FD42-63DB-44D1-982A-2F669AAF74B4}" type="presParOf" srcId="{3BA40D43-56E0-4D36-BA9D-B153D173FE1C}" destId="{5183908A-009D-454C-A72E-372D10ACF25D}" srcOrd="6" destOrd="0" presId="urn:microsoft.com/office/officeart/2005/8/layout/target3"/>
    <dgm:cxn modelId="{2A4A7215-8E3C-4313-8565-B33D447321F1}" type="presParOf" srcId="{3BA40D43-56E0-4D36-BA9D-B153D173FE1C}" destId="{6DF46E4F-D484-4B00-9EDB-99AB2DF4CB07}" srcOrd="7" destOrd="0" presId="urn:microsoft.com/office/officeart/2005/8/layout/target3"/>
    <dgm:cxn modelId="{ED2336D9-6B0D-4472-B12E-23F17BC473CA}" type="presParOf" srcId="{3BA40D43-56E0-4D36-BA9D-B153D173FE1C}" destId="{BAF4E5B1-0A2B-4EC3-9CEA-90C0F11D4E9B}" srcOrd="8" destOrd="0" presId="urn:microsoft.com/office/officeart/2005/8/layout/target3"/>
    <dgm:cxn modelId="{7248EEF0-FD34-4B03-AFA2-DA095719D93B}" type="presParOf" srcId="{3BA40D43-56E0-4D36-BA9D-B153D173FE1C}" destId="{FC56E1FC-EF90-423A-9CFB-2B616C7EE659}" srcOrd="9" destOrd="0" presId="urn:microsoft.com/office/officeart/2005/8/layout/target3"/>
    <dgm:cxn modelId="{EBD4E5F7-115C-41F5-8570-D30D03C77081}" type="presParOf" srcId="{3BA40D43-56E0-4D36-BA9D-B153D173FE1C}" destId="{CB4DF4C2-77CB-409E-AE39-94B28D3D80AF}" srcOrd="10" destOrd="0" presId="urn:microsoft.com/office/officeart/2005/8/layout/target3"/>
    <dgm:cxn modelId="{BC52823F-6191-47AA-A05B-5E253F4B5FF1}" type="presParOf" srcId="{3BA40D43-56E0-4D36-BA9D-B153D173FE1C}" destId="{60B2C0E0-5EC1-4560-BA42-64E760DEB295}" srcOrd="11" destOrd="0" presId="urn:microsoft.com/office/officeart/2005/8/layout/target3"/>
    <dgm:cxn modelId="{FE004FBC-F68E-4180-A191-9DA42B36DECF}" type="presParOf" srcId="{3BA40D43-56E0-4D36-BA9D-B153D173FE1C}" destId="{AB4F4785-F0D7-412C-8FFE-F40517C18807}" srcOrd="12" destOrd="0" presId="urn:microsoft.com/office/officeart/2005/8/layout/target3"/>
    <dgm:cxn modelId="{D63DFC15-CBF3-42A2-8E89-F83783DD914E}" type="presParOf" srcId="{3BA40D43-56E0-4D36-BA9D-B153D173FE1C}" destId="{5E4EC58D-9DF4-4F68-B0AA-78F64FE9028A}" srcOrd="13" destOrd="0" presId="urn:microsoft.com/office/officeart/2005/8/layout/target3"/>
    <dgm:cxn modelId="{F44F9085-5920-4150-BEFA-B85F96D69172}" type="presParOf" srcId="{3BA40D43-56E0-4D36-BA9D-B153D173FE1C}" destId="{9434E036-1A79-430A-999B-AC715EFD93B6}" srcOrd="14" destOrd="0" presId="urn:microsoft.com/office/officeart/2005/8/layout/target3"/>
    <dgm:cxn modelId="{E0266E48-B6E4-4736-9747-1C6AC484623F}" type="presParOf" srcId="{3BA40D43-56E0-4D36-BA9D-B153D173FE1C}" destId="{09127DD1-5BF8-4621-8189-D3BF1B7FEDA2}"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85D440-6BE9-4E6B-B6C5-F8A3203E40E6}"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en-US"/>
        </a:p>
      </dgm:t>
    </dgm:pt>
    <dgm:pt modelId="{468F5C95-1F55-4FD5-BE0A-A784EB63B5ED}">
      <dgm:prSet/>
      <dgm:spPr/>
      <dgm:t>
        <a:bodyPr/>
        <a:lstStyle/>
        <a:p>
          <a:r>
            <a:rPr lang="en-US" dirty="0"/>
            <a:t>Normal DNA </a:t>
          </a:r>
          <a:r>
            <a:rPr lang="en-US" dirty="0" err="1"/>
            <a:t>sentezinde</a:t>
          </a:r>
          <a:r>
            <a:rPr lang="en-US" dirty="0"/>
            <a:t> </a:t>
          </a:r>
          <a:r>
            <a:rPr lang="en-US" dirty="0" err="1"/>
            <a:t>kullanılan</a:t>
          </a:r>
          <a:r>
            <a:rPr lang="en-US" dirty="0"/>
            <a:t> </a:t>
          </a:r>
          <a:r>
            <a:rPr lang="en-US" dirty="0" err="1"/>
            <a:t>nükleotidler</a:t>
          </a:r>
          <a:r>
            <a:rPr lang="en-US" dirty="0"/>
            <a:t> (</a:t>
          </a:r>
          <a:r>
            <a:rPr lang="en-US" dirty="0" err="1"/>
            <a:t>dATP</a:t>
          </a:r>
          <a:r>
            <a:rPr lang="en-US" dirty="0"/>
            <a:t>, dTTP, </a:t>
          </a:r>
          <a:r>
            <a:rPr lang="en-US" dirty="0" err="1"/>
            <a:t>dGTP</a:t>
          </a:r>
          <a:r>
            <a:rPr lang="en-US" dirty="0"/>
            <a:t>, </a:t>
          </a:r>
          <a:r>
            <a:rPr lang="en-US" dirty="0" err="1"/>
            <a:t>dCTP</a:t>
          </a:r>
          <a:r>
            <a:rPr lang="en-US" dirty="0"/>
            <a:t>) </a:t>
          </a:r>
          <a:r>
            <a:rPr lang="en-US" dirty="0" err="1"/>
            <a:t>yerine</a:t>
          </a:r>
          <a:r>
            <a:rPr lang="en-US" dirty="0"/>
            <a:t>,</a:t>
          </a:r>
          <a:endParaRPr lang="tr-TR" dirty="0"/>
        </a:p>
        <a:p>
          <a:r>
            <a:rPr lang="en-US" dirty="0"/>
            <a:t>Sanger </a:t>
          </a:r>
          <a:r>
            <a:rPr lang="en-US" dirty="0" err="1"/>
            <a:t>yöntemi</a:t>
          </a:r>
          <a:r>
            <a:rPr lang="en-US" dirty="0"/>
            <a:t> ek </a:t>
          </a:r>
          <a:r>
            <a:rPr lang="en-US" dirty="0" err="1"/>
            <a:t>olarak</a:t>
          </a:r>
          <a:r>
            <a:rPr lang="en-US" dirty="0"/>
            <a:t> </a:t>
          </a:r>
          <a:r>
            <a:rPr lang="en-US" dirty="0" err="1"/>
            <a:t>dideoksinükleotid</a:t>
          </a:r>
          <a:r>
            <a:rPr lang="en-US" dirty="0"/>
            <a:t> </a:t>
          </a:r>
          <a:r>
            <a:rPr lang="en-US" dirty="0" err="1"/>
            <a:t>trifosfat</a:t>
          </a:r>
          <a:r>
            <a:rPr lang="en-US" dirty="0"/>
            <a:t> (</a:t>
          </a:r>
          <a:r>
            <a:rPr lang="en-US" dirty="0" err="1"/>
            <a:t>ddNTP</a:t>
          </a:r>
          <a:r>
            <a:rPr lang="en-US" dirty="0"/>
            <a:t>) </a:t>
          </a:r>
          <a:r>
            <a:rPr lang="en-US" dirty="0" err="1"/>
            <a:t>denilen</a:t>
          </a:r>
          <a:r>
            <a:rPr lang="en-US" dirty="0"/>
            <a:t> </a:t>
          </a:r>
          <a:r>
            <a:rPr lang="en-US" dirty="0" err="1"/>
            <a:t>özel</a:t>
          </a:r>
          <a:r>
            <a:rPr lang="en-US" dirty="0"/>
            <a:t> </a:t>
          </a:r>
          <a:r>
            <a:rPr lang="en-US" dirty="0" err="1"/>
            <a:t>durdurucu</a:t>
          </a:r>
          <a:r>
            <a:rPr lang="en-US" dirty="0"/>
            <a:t> </a:t>
          </a:r>
          <a:r>
            <a:rPr lang="en-US" dirty="0" err="1"/>
            <a:t>nükleotidler</a:t>
          </a:r>
          <a:r>
            <a:rPr lang="en-US" dirty="0"/>
            <a:t> </a:t>
          </a:r>
          <a:r>
            <a:rPr lang="en-US" dirty="0" err="1"/>
            <a:t>kullanır</a:t>
          </a:r>
          <a:r>
            <a:rPr lang="en-US" dirty="0"/>
            <a:t>.</a:t>
          </a:r>
        </a:p>
      </dgm:t>
    </dgm:pt>
    <dgm:pt modelId="{49E4089D-8DBE-4BDE-A1FC-8189A61CC484}" type="parTrans" cxnId="{18CD0049-7C55-4B1D-9B17-952140546B6F}">
      <dgm:prSet/>
      <dgm:spPr/>
      <dgm:t>
        <a:bodyPr/>
        <a:lstStyle/>
        <a:p>
          <a:endParaRPr lang="en-US"/>
        </a:p>
      </dgm:t>
    </dgm:pt>
    <dgm:pt modelId="{F4D8B3C0-3825-43E9-8E65-6CD08D5AE91E}" type="sibTrans" cxnId="{18CD0049-7C55-4B1D-9B17-952140546B6F}">
      <dgm:prSet/>
      <dgm:spPr/>
      <dgm:t>
        <a:bodyPr/>
        <a:lstStyle/>
        <a:p>
          <a:endParaRPr lang="en-US"/>
        </a:p>
      </dgm:t>
    </dgm:pt>
    <dgm:pt modelId="{89394161-B190-45AB-90DC-A433F6536592}" type="pres">
      <dgm:prSet presAssocID="{6385D440-6BE9-4E6B-B6C5-F8A3203E40E6}" presName="compositeShape" presStyleCnt="0">
        <dgm:presLayoutVars>
          <dgm:chMax val="7"/>
          <dgm:dir/>
          <dgm:resizeHandles val="exact"/>
        </dgm:presLayoutVars>
      </dgm:prSet>
      <dgm:spPr/>
    </dgm:pt>
    <dgm:pt modelId="{011EA5D3-FF92-49B9-922A-FBA7AF0429FD}" type="pres">
      <dgm:prSet presAssocID="{468F5C95-1F55-4FD5-BE0A-A784EB63B5ED}" presName="circ1TxSh" presStyleLbl="vennNode1" presStyleIdx="0" presStyleCnt="1"/>
      <dgm:spPr/>
    </dgm:pt>
  </dgm:ptLst>
  <dgm:cxnLst>
    <dgm:cxn modelId="{86584C26-A233-437D-B707-A08F8F3DBF44}" type="presOf" srcId="{6385D440-6BE9-4E6B-B6C5-F8A3203E40E6}" destId="{89394161-B190-45AB-90DC-A433F6536592}" srcOrd="0" destOrd="0" presId="urn:microsoft.com/office/officeart/2005/8/layout/venn1"/>
    <dgm:cxn modelId="{18CD0049-7C55-4B1D-9B17-952140546B6F}" srcId="{6385D440-6BE9-4E6B-B6C5-F8A3203E40E6}" destId="{468F5C95-1F55-4FD5-BE0A-A784EB63B5ED}" srcOrd="0" destOrd="0" parTransId="{49E4089D-8DBE-4BDE-A1FC-8189A61CC484}" sibTransId="{F4D8B3C0-3825-43E9-8E65-6CD08D5AE91E}"/>
    <dgm:cxn modelId="{D181BF58-9063-4C60-9E29-682A5F05258E}" type="presOf" srcId="{468F5C95-1F55-4FD5-BE0A-A784EB63B5ED}" destId="{011EA5D3-FF92-49B9-922A-FBA7AF0429FD}" srcOrd="0" destOrd="0" presId="urn:microsoft.com/office/officeart/2005/8/layout/venn1"/>
    <dgm:cxn modelId="{C9FF4C48-3BE5-4026-A198-2C30616CD911}" type="presParOf" srcId="{89394161-B190-45AB-90DC-A433F6536592}" destId="{011EA5D3-FF92-49B9-922A-FBA7AF0429FD}"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73A5D6-65C2-404F-A9B0-37E7A48A6806}" type="doc">
      <dgm:prSet loTypeId="urn:microsoft.com/office/officeart/2005/8/layout/hList1" loCatId="list" qsTypeId="urn:microsoft.com/office/officeart/2005/8/quickstyle/3d1" qsCatId="3D" csTypeId="urn:microsoft.com/office/officeart/2005/8/colors/accent1_2" csCatId="accent1"/>
      <dgm:spPr/>
      <dgm:t>
        <a:bodyPr/>
        <a:lstStyle/>
        <a:p>
          <a:endParaRPr lang="en-US"/>
        </a:p>
      </dgm:t>
    </dgm:pt>
    <dgm:pt modelId="{06EFAB65-61A0-40BD-AE7C-1FBC7AD2B6D6}">
      <dgm:prSet/>
      <dgm:spPr/>
      <dgm:t>
        <a:bodyPr/>
        <a:lstStyle/>
        <a:p>
          <a:r>
            <a:rPr lang="en-US"/>
            <a:t>Yeni Nesil Dizileme (NGS) teknolojisi, DNA veya RNA dizilerini çok kısa sürede ve yüksek hassasiyetle okuyabilen modern bir yöntemdir. Klasik Sanger dizilemeden farklı olarak NGS, DNA’yı küçük parçalara ayırarak milyonlarca parçayı aynı anda diziler; bu da bir organizmanın tüm genetik bilgisinin (genomu) birkaç günde çözülebilmesini sağlar. Elde edilen veriler bilgisayar ortamında analiz edilerek gen dizisi belirlenir ve mutasyonlar, genetik hastalıklar ya da mikroorganizmaların türleri tespit edilir.</a:t>
          </a:r>
        </a:p>
      </dgm:t>
    </dgm:pt>
    <dgm:pt modelId="{96CE29FB-3D3C-4EAB-944D-5891F169B08E}" type="parTrans" cxnId="{3F86C1AA-F51A-4F79-AF53-D8C86F2AD020}">
      <dgm:prSet/>
      <dgm:spPr/>
      <dgm:t>
        <a:bodyPr/>
        <a:lstStyle/>
        <a:p>
          <a:endParaRPr lang="en-US"/>
        </a:p>
      </dgm:t>
    </dgm:pt>
    <dgm:pt modelId="{E06598DD-6FC8-4BFE-A989-D9A25AA9ADC5}" type="sibTrans" cxnId="{3F86C1AA-F51A-4F79-AF53-D8C86F2AD020}">
      <dgm:prSet/>
      <dgm:spPr/>
      <dgm:t>
        <a:bodyPr/>
        <a:lstStyle/>
        <a:p>
          <a:endParaRPr lang="en-US"/>
        </a:p>
      </dgm:t>
    </dgm:pt>
    <dgm:pt modelId="{AB621C7B-4173-4AB7-8BAC-1F79F9F6F1EB}" type="pres">
      <dgm:prSet presAssocID="{FF73A5D6-65C2-404F-A9B0-37E7A48A6806}" presName="Name0" presStyleCnt="0">
        <dgm:presLayoutVars>
          <dgm:dir/>
          <dgm:animLvl val="lvl"/>
          <dgm:resizeHandles val="exact"/>
        </dgm:presLayoutVars>
      </dgm:prSet>
      <dgm:spPr/>
    </dgm:pt>
    <dgm:pt modelId="{C250667D-3F02-466B-85A6-AB79284CCD92}" type="pres">
      <dgm:prSet presAssocID="{06EFAB65-61A0-40BD-AE7C-1FBC7AD2B6D6}" presName="composite" presStyleCnt="0"/>
      <dgm:spPr/>
    </dgm:pt>
    <dgm:pt modelId="{93AB15E2-75CB-47A1-90B1-DA83DDBAFA3D}" type="pres">
      <dgm:prSet presAssocID="{06EFAB65-61A0-40BD-AE7C-1FBC7AD2B6D6}" presName="parTx" presStyleLbl="alignNode1" presStyleIdx="0" presStyleCnt="1">
        <dgm:presLayoutVars>
          <dgm:chMax val="0"/>
          <dgm:chPref val="0"/>
          <dgm:bulletEnabled val="1"/>
        </dgm:presLayoutVars>
      </dgm:prSet>
      <dgm:spPr/>
    </dgm:pt>
    <dgm:pt modelId="{A8D3D6BE-75AD-448D-AD4C-30BDFA8089CA}" type="pres">
      <dgm:prSet presAssocID="{06EFAB65-61A0-40BD-AE7C-1FBC7AD2B6D6}" presName="desTx" presStyleLbl="alignAccFollowNode1" presStyleIdx="0" presStyleCnt="1">
        <dgm:presLayoutVars>
          <dgm:bulletEnabled val="1"/>
        </dgm:presLayoutVars>
      </dgm:prSet>
      <dgm:spPr/>
    </dgm:pt>
  </dgm:ptLst>
  <dgm:cxnLst>
    <dgm:cxn modelId="{B244870A-4174-41A5-95D9-586988F9D110}" type="presOf" srcId="{FF73A5D6-65C2-404F-A9B0-37E7A48A6806}" destId="{AB621C7B-4173-4AB7-8BAC-1F79F9F6F1EB}" srcOrd="0" destOrd="0" presId="urn:microsoft.com/office/officeart/2005/8/layout/hList1"/>
    <dgm:cxn modelId="{3C9DCE32-BF1C-447D-A7D4-1211A7761134}" type="presOf" srcId="{06EFAB65-61A0-40BD-AE7C-1FBC7AD2B6D6}" destId="{93AB15E2-75CB-47A1-90B1-DA83DDBAFA3D}" srcOrd="0" destOrd="0" presId="urn:microsoft.com/office/officeart/2005/8/layout/hList1"/>
    <dgm:cxn modelId="{3F86C1AA-F51A-4F79-AF53-D8C86F2AD020}" srcId="{FF73A5D6-65C2-404F-A9B0-37E7A48A6806}" destId="{06EFAB65-61A0-40BD-AE7C-1FBC7AD2B6D6}" srcOrd="0" destOrd="0" parTransId="{96CE29FB-3D3C-4EAB-944D-5891F169B08E}" sibTransId="{E06598DD-6FC8-4BFE-A989-D9A25AA9ADC5}"/>
    <dgm:cxn modelId="{16A3D364-C32B-4A08-BC7E-59232FA5387C}" type="presParOf" srcId="{AB621C7B-4173-4AB7-8BAC-1F79F9F6F1EB}" destId="{C250667D-3F02-466B-85A6-AB79284CCD92}" srcOrd="0" destOrd="0" presId="urn:microsoft.com/office/officeart/2005/8/layout/hList1"/>
    <dgm:cxn modelId="{1BA43B29-06CD-423B-8C8E-3E7ECDA5B3E9}" type="presParOf" srcId="{C250667D-3F02-466B-85A6-AB79284CCD92}" destId="{93AB15E2-75CB-47A1-90B1-DA83DDBAFA3D}" srcOrd="0" destOrd="0" presId="urn:microsoft.com/office/officeart/2005/8/layout/hList1"/>
    <dgm:cxn modelId="{C7FCD1F5-8386-4E6E-9839-BF5C0D52A5B5}" type="presParOf" srcId="{C250667D-3F02-466B-85A6-AB79284CCD92}" destId="{A8D3D6BE-75AD-448D-AD4C-30BDFA8089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63D10-B1E6-4FF6-94D2-83D2B1C52D26}">
      <dsp:nvSpPr>
        <dsp:cNvPr id="0" name=""/>
        <dsp:cNvSpPr/>
      </dsp:nvSpPr>
      <dsp:spPr>
        <a:xfrm>
          <a:off x="0" y="352940"/>
          <a:ext cx="7772400" cy="126477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cDNA, bir hücredeki olgun mRNA’dan (yani intronları çıkarılmış RNA’dan) ters transkripsiyon yoluyla sentezlenen DNA’dır.Yani cDNA, bir genin sadece ekson (kodlayan) bölgelerini içerir.</a:t>
          </a:r>
        </a:p>
      </dsp:txBody>
      <dsp:txXfrm>
        <a:off x="61741" y="414681"/>
        <a:ext cx="7648918" cy="1141288"/>
      </dsp:txXfrm>
    </dsp:sp>
    <dsp:sp modelId="{349DC99F-C647-4FC0-A415-1125CDE4B837}">
      <dsp:nvSpPr>
        <dsp:cNvPr id="0" name=""/>
        <dsp:cNvSpPr/>
      </dsp:nvSpPr>
      <dsp:spPr>
        <a:xfrm>
          <a:off x="0" y="1683951"/>
          <a:ext cx="7772400" cy="126477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cDNA = mRNA’nın DNA kopyasıdır.</a:t>
          </a:r>
        </a:p>
      </dsp:txBody>
      <dsp:txXfrm>
        <a:off x="61741" y="1745692"/>
        <a:ext cx="7648918" cy="1141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A9C57-5730-4980-A322-076960060BF7}">
      <dsp:nvSpPr>
        <dsp:cNvPr id="0" name=""/>
        <dsp:cNvSpPr/>
      </dsp:nvSpPr>
      <dsp:spPr>
        <a:xfrm>
          <a:off x="321945" y="0"/>
          <a:ext cx="5867399" cy="586739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DBF36D-556A-4A55-87CE-E9FB67B11CD5}">
      <dsp:nvSpPr>
        <dsp:cNvPr id="0" name=""/>
        <dsp:cNvSpPr/>
      </dsp:nvSpPr>
      <dsp:spPr>
        <a:xfrm>
          <a:off x="3255645" y="587312"/>
          <a:ext cx="3813809" cy="417135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dirty="0" err="1"/>
            <a:t>Tris</a:t>
          </a:r>
          <a:r>
            <a:rPr lang="tr-TR" sz="2000" b="1" kern="1200" dirty="0"/>
            <a:t> </a:t>
          </a:r>
          <a:r>
            <a:rPr lang="tr-TR" sz="2000" b="1" kern="1200" dirty="0" err="1"/>
            <a:t>HCl</a:t>
          </a:r>
          <a:r>
            <a:rPr lang="tr-TR" sz="2000" b="1" kern="1200" dirty="0"/>
            <a:t> </a:t>
          </a:r>
          <a:r>
            <a:rPr lang="en-US" sz="2000" b="1" kern="1200" dirty="0"/>
            <a:t>(pH 8.3–8.8)</a:t>
          </a:r>
          <a:r>
            <a:rPr lang="en-US" sz="2000" kern="1200" dirty="0"/>
            <a:t>	</a:t>
          </a:r>
          <a:endParaRPr lang="tr-TR" sz="2000" kern="1200" dirty="0"/>
        </a:p>
        <a:p>
          <a:pPr marL="0" lvl="0" indent="0" algn="ctr" defTabSz="889000">
            <a:lnSpc>
              <a:spcPct val="90000"/>
            </a:lnSpc>
            <a:spcBef>
              <a:spcPct val="0"/>
            </a:spcBef>
            <a:spcAft>
              <a:spcPct val="35000"/>
            </a:spcAft>
            <a:buNone/>
          </a:pPr>
          <a:r>
            <a:rPr lang="en-US" sz="2000" kern="1200" dirty="0" err="1"/>
            <a:t>Reaksiyonun</a:t>
          </a:r>
          <a:r>
            <a:rPr lang="en-US" sz="2000" kern="1200" dirty="0"/>
            <a:t> </a:t>
          </a:r>
          <a:r>
            <a:rPr lang="en-US" sz="2000" kern="1200" dirty="0" err="1"/>
            <a:t>pH’sını</a:t>
          </a:r>
          <a:r>
            <a:rPr lang="en-US" sz="2000" kern="1200" dirty="0"/>
            <a:t> </a:t>
          </a:r>
          <a:r>
            <a:rPr lang="en-US" sz="2000" kern="1200" dirty="0" err="1"/>
            <a:t>sabit</a:t>
          </a:r>
          <a:r>
            <a:rPr lang="en-US" sz="2000" kern="1200" dirty="0"/>
            <a:t> </a:t>
          </a:r>
          <a:r>
            <a:rPr lang="en-US" sz="2000" kern="1200" dirty="0" err="1"/>
            <a:t>tutar</a:t>
          </a:r>
          <a:r>
            <a:rPr lang="en-US" sz="2000" kern="1200" dirty="0"/>
            <a:t>. </a:t>
          </a:r>
          <a:endParaRPr lang="tr-TR" sz="2000" kern="1200" dirty="0"/>
        </a:p>
        <a:p>
          <a:pPr marL="0" lvl="0" indent="0" algn="ctr" defTabSz="889000">
            <a:lnSpc>
              <a:spcPct val="90000"/>
            </a:lnSpc>
            <a:spcBef>
              <a:spcPct val="0"/>
            </a:spcBef>
            <a:spcAft>
              <a:spcPct val="35000"/>
            </a:spcAft>
            <a:buNone/>
          </a:pPr>
          <a:r>
            <a:rPr lang="en-US" sz="2000" b="1" kern="1200" dirty="0" err="1"/>
            <a:t>KCl</a:t>
          </a:r>
          <a:r>
            <a:rPr lang="en-US" sz="2000" b="1" kern="1200" dirty="0"/>
            <a:t> (</a:t>
          </a:r>
          <a:r>
            <a:rPr lang="en-US" sz="2000" b="1" kern="1200" dirty="0" err="1"/>
            <a:t>veya</a:t>
          </a:r>
          <a:r>
            <a:rPr lang="en-US" sz="2000" b="1" kern="1200" dirty="0"/>
            <a:t> NaCl)</a:t>
          </a:r>
          <a:r>
            <a:rPr lang="tr-TR" sz="2000" b="1" kern="1200" dirty="0"/>
            <a:t> </a:t>
          </a:r>
        </a:p>
        <a:p>
          <a:pPr marL="0" lvl="0" indent="0" algn="ctr" defTabSz="889000">
            <a:lnSpc>
              <a:spcPct val="90000"/>
            </a:lnSpc>
            <a:spcBef>
              <a:spcPct val="0"/>
            </a:spcBef>
            <a:spcAft>
              <a:spcPct val="35000"/>
            </a:spcAft>
            <a:buNone/>
          </a:pPr>
          <a:r>
            <a:rPr lang="en-US" sz="2000" kern="1200" dirty="0" err="1"/>
            <a:t>Primerlerin</a:t>
          </a:r>
          <a:r>
            <a:rPr lang="en-US" sz="2000" kern="1200" dirty="0"/>
            <a:t> </a:t>
          </a:r>
          <a:r>
            <a:rPr lang="en-US" sz="2000" kern="1200" dirty="0" err="1"/>
            <a:t>hedef</a:t>
          </a:r>
          <a:r>
            <a:rPr lang="en-US" sz="2000" kern="1200" dirty="0"/>
            <a:t> </a:t>
          </a:r>
          <a:r>
            <a:rPr lang="en-US" sz="2000" kern="1200" dirty="0" err="1"/>
            <a:t>DNA’ya</a:t>
          </a:r>
          <a:r>
            <a:rPr lang="en-US" sz="2000" kern="1200" dirty="0"/>
            <a:t> </a:t>
          </a:r>
          <a:r>
            <a:rPr lang="en-US" sz="2000" kern="1200" dirty="0" err="1"/>
            <a:t>özgül</a:t>
          </a:r>
          <a:r>
            <a:rPr lang="en-US" sz="2000" kern="1200" dirty="0"/>
            <a:t> </a:t>
          </a:r>
          <a:r>
            <a:rPr lang="en-US" sz="2000" kern="1200" dirty="0" err="1"/>
            <a:t>şekilde</a:t>
          </a:r>
          <a:r>
            <a:rPr lang="en-US" sz="2000" kern="1200" dirty="0"/>
            <a:t> </a:t>
          </a:r>
          <a:r>
            <a:rPr lang="en-US" sz="2000" kern="1200" dirty="0" err="1"/>
            <a:t>bağlanmasını</a:t>
          </a:r>
          <a:r>
            <a:rPr lang="en-US" sz="2000" kern="1200" dirty="0"/>
            <a:t> </a:t>
          </a:r>
          <a:r>
            <a:rPr lang="en-US" sz="2000" kern="1200" dirty="0" err="1"/>
            <a:t>kolaylaştırır</a:t>
          </a:r>
          <a:r>
            <a:rPr lang="en-US" sz="2000" kern="1200" dirty="0"/>
            <a:t> (</a:t>
          </a:r>
          <a:r>
            <a:rPr lang="en-US" sz="2000" kern="1200" dirty="0" err="1"/>
            <a:t>iyonik</a:t>
          </a:r>
          <a:r>
            <a:rPr lang="en-US" sz="2000" kern="1200" dirty="0"/>
            <a:t> </a:t>
          </a:r>
          <a:r>
            <a:rPr lang="en-US" sz="2000" kern="1200" dirty="0" err="1"/>
            <a:t>denge</a:t>
          </a:r>
          <a:r>
            <a:rPr lang="en-US" sz="2000" kern="1200" dirty="0"/>
            <a:t>).</a:t>
          </a:r>
          <a:endParaRPr lang="tr-TR" sz="2000" kern="1200" dirty="0"/>
        </a:p>
        <a:p>
          <a:pPr marL="0" lvl="0" indent="0" algn="ctr" defTabSz="889000">
            <a:lnSpc>
              <a:spcPct val="90000"/>
            </a:lnSpc>
            <a:spcBef>
              <a:spcPct val="0"/>
            </a:spcBef>
            <a:spcAft>
              <a:spcPct val="35000"/>
            </a:spcAft>
            <a:buNone/>
          </a:pPr>
          <a:r>
            <a:rPr lang="en-US" sz="2000" b="1" kern="1200" dirty="0" err="1"/>
            <a:t>MgCl</a:t>
          </a:r>
          <a:r>
            <a:rPr lang="en-US" sz="2000" b="1" kern="1200" dirty="0"/>
            <a:t>₂</a:t>
          </a:r>
          <a:r>
            <a:rPr lang="en-US" sz="2000" kern="1200" dirty="0"/>
            <a:t>	</a:t>
          </a:r>
          <a:endParaRPr lang="tr-TR" sz="2000" kern="1200" dirty="0"/>
        </a:p>
        <a:p>
          <a:pPr marL="0" lvl="0" indent="0" algn="ctr" defTabSz="889000">
            <a:lnSpc>
              <a:spcPct val="90000"/>
            </a:lnSpc>
            <a:spcBef>
              <a:spcPct val="0"/>
            </a:spcBef>
            <a:spcAft>
              <a:spcPct val="35000"/>
            </a:spcAft>
            <a:buNone/>
          </a:pPr>
          <a:r>
            <a:rPr lang="en-US" sz="2000" kern="1200" dirty="0"/>
            <a:t>DNA </a:t>
          </a:r>
          <a:r>
            <a:rPr lang="en-US" sz="2000" kern="1200" dirty="0" err="1"/>
            <a:t>polimerazın</a:t>
          </a:r>
          <a:r>
            <a:rPr lang="en-US" sz="2000" kern="1200" dirty="0"/>
            <a:t> </a:t>
          </a:r>
          <a:r>
            <a:rPr lang="en-US" sz="2000" kern="1200" dirty="0" err="1"/>
            <a:t>çalışması</a:t>
          </a:r>
          <a:r>
            <a:rPr lang="en-US" sz="2000" kern="1200" dirty="0"/>
            <a:t> </a:t>
          </a:r>
          <a:r>
            <a:rPr lang="en-US" sz="2000" kern="1200" dirty="0" err="1"/>
            <a:t>için</a:t>
          </a:r>
          <a:r>
            <a:rPr lang="en-US" sz="2000" kern="1200" dirty="0"/>
            <a:t> </a:t>
          </a:r>
          <a:r>
            <a:rPr lang="en-US" sz="2000" kern="1200" dirty="0" err="1"/>
            <a:t>zorunlu</a:t>
          </a:r>
          <a:r>
            <a:rPr lang="en-US" sz="2000" kern="1200" dirty="0"/>
            <a:t> </a:t>
          </a:r>
          <a:r>
            <a:rPr lang="en-US" sz="2000" kern="1200" dirty="0" err="1"/>
            <a:t>kofaktördür</a:t>
          </a:r>
          <a:r>
            <a:rPr lang="en-US" sz="2000" kern="1200" dirty="0"/>
            <a:t>. Mg²⁺ </a:t>
          </a:r>
          <a:r>
            <a:rPr lang="en-US" sz="2000" kern="1200" dirty="0" err="1"/>
            <a:t>iyonu</a:t>
          </a:r>
          <a:r>
            <a:rPr lang="en-US" sz="2000" kern="1200" dirty="0"/>
            <a:t> </a:t>
          </a:r>
          <a:r>
            <a:rPr lang="en-US" sz="2000" kern="1200" dirty="0" err="1"/>
            <a:t>olmazsa</a:t>
          </a:r>
          <a:r>
            <a:rPr lang="en-US" sz="2000" kern="1200" dirty="0"/>
            <a:t> </a:t>
          </a:r>
          <a:r>
            <a:rPr lang="en-US" sz="2000" kern="1200" dirty="0" err="1"/>
            <a:t>polimeraz</a:t>
          </a:r>
          <a:r>
            <a:rPr lang="en-US" sz="2000" kern="1200" dirty="0"/>
            <a:t> DNA </a:t>
          </a:r>
          <a:r>
            <a:rPr lang="en-US" sz="2000" kern="1200" dirty="0" err="1"/>
            <a:t>sentezi</a:t>
          </a:r>
          <a:r>
            <a:rPr lang="en-US" sz="2000" kern="1200" dirty="0"/>
            <a:t> </a:t>
          </a:r>
          <a:r>
            <a:rPr lang="en-US" sz="2000" kern="1200" dirty="0" err="1"/>
            <a:t>yapamaz</a:t>
          </a:r>
          <a:r>
            <a:rPr lang="en-US" sz="2000" kern="1200" dirty="0"/>
            <a:t>.</a:t>
          </a:r>
        </a:p>
      </dsp:txBody>
      <dsp:txXfrm>
        <a:off x="3441820" y="773487"/>
        <a:ext cx="3441459" cy="3799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A4402-EE87-49A7-917A-1354161BE38B}">
      <dsp:nvSpPr>
        <dsp:cNvPr id="0" name=""/>
        <dsp:cNvSpPr/>
      </dsp:nvSpPr>
      <dsp:spPr>
        <a:xfrm>
          <a:off x="0" y="0"/>
          <a:ext cx="8229600" cy="67532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Tipi: Tek iplikli RNA (+ sense)</a:t>
          </a:r>
          <a:endParaRPr lang="en-US" sz="1700" kern="1200"/>
        </a:p>
      </dsp:txBody>
      <dsp:txXfrm>
        <a:off x="32967" y="32967"/>
        <a:ext cx="8163666" cy="609393"/>
      </dsp:txXfrm>
    </dsp:sp>
    <dsp:sp modelId="{6533433E-E7D1-4C96-8C5A-7F6DC984707F}">
      <dsp:nvSpPr>
        <dsp:cNvPr id="0" name=""/>
        <dsp:cNvSpPr/>
      </dsp:nvSpPr>
      <dsp:spPr>
        <a:xfrm>
          <a:off x="0" y="767236"/>
          <a:ext cx="8229600" cy="675327"/>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Uzunluğu: Yaklaşık 29.903 nükleotid (≈ 30 kilobaz)</a:t>
          </a:r>
          <a:endParaRPr lang="en-US" sz="1700" kern="1200"/>
        </a:p>
      </dsp:txBody>
      <dsp:txXfrm>
        <a:off x="32967" y="800203"/>
        <a:ext cx="8163666" cy="609393"/>
      </dsp:txXfrm>
    </dsp:sp>
    <dsp:sp modelId="{018D88E4-D38F-4E7A-AB35-55D7E9B4D5AD}">
      <dsp:nvSpPr>
        <dsp:cNvPr id="0" name=""/>
        <dsp:cNvSpPr/>
      </dsp:nvSpPr>
      <dsp:spPr>
        <a:xfrm>
          <a:off x="0" y="1491523"/>
          <a:ext cx="8229600" cy="675327"/>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Karşılaştırma: İnsan genomu ~3 milyar baz çifti → SARS-CoV-2 genomu bunun 100.000 kat daha küçüktür.</a:t>
          </a:r>
          <a:endParaRPr lang="en-US" sz="1700" kern="1200"/>
        </a:p>
      </dsp:txBody>
      <dsp:txXfrm>
        <a:off x="32967" y="1524490"/>
        <a:ext cx="8163666"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FD692-146E-4B6C-AB26-F02E9BAB6222}">
      <dsp:nvSpPr>
        <dsp:cNvPr id="0" name=""/>
        <dsp:cNvSpPr/>
      </dsp:nvSpPr>
      <dsp:spPr>
        <a:xfrm>
          <a:off x="0" y="0"/>
          <a:ext cx="2308324" cy="230832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5716B-89B2-42E3-A555-E1080D7140E6}">
      <dsp:nvSpPr>
        <dsp:cNvPr id="0" name=""/>
        <dsp:cNvSpPr/>
      </dsp:nvSpPr>
      <dsp:spPr>
        <a:xfrm>
          <a:off x="1154162" y="0"/>
          <a:ext cx="7151637" cy="230832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Sanger sekans yöntemi (veya Zincir Sonlandırma Yöntemi / Chain-Termination Method)</a:t>
          </a:r>
        </a:p>
      </dsp:txBody>
      <dsp:txXfrm>
        <a:off x="1154162" y="0"/>
        <a:ext cx="7151637" cy="490518"/>
      </dsp:txXfrm>
    </dsp:sp>
    <dsp:sp modelId="{AFFC6564-E8B1-4018-B4D6-28A76CEF08AD}">
      <dsp:nvSpPr>
        <dsp:cNvPr id="0" name=""/>
        <dsp:cNvSpPr/>
      </dsp:nvSpPr>
      <dsp:spPr>
        <a:xfrm>
          <a:off x="302967" y="490518"/>
          <a:ext cx="1702388" cy="170238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344C46-22AA-41DD-9A30-C2D1CC511A9A}">
      <dsp:nvSpPr>
        <dsp:cNvPr id="0" name=""/>
        <dsp:cNvSpPr/>
      </dsp:nvSpPr>
      <dsp:spPr>
        <a:xfrm>
          <a:off x="1154162" y="490518"/>
          <a:ext cx="7151637" cy="170238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DNA zincirinin belirli noktalarda durdurularak sentez edilmesi prensibine dayanır</a:t>
          </a:r>
        </a:p>
      </dsp:txBody>
      <dsp:txXfrm>
        <a:off x="1154162" y="490518"/>
        <a:ext cx="7151637" cy="490518"/>
      </dsp:txXfrm>
    </dsp:sp>
    <dsp:sp modelId="{6DF46E4F-D484-4B00-9EDB-99AB2DF4CB07}">
      <dsp:nvSpPr>
        <dsp:cNvPr id="0" name=""/>
        <dsp:cNvSpPr/>
      </dsp:nvSpPr>
      <dsp:spPr>
        <a:xfrm>
          <a:off x="605935" y="981037"/>
          <a:ext cx="1096453" cy="109645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4E5B1-0A2B-4EC3-9CEA-90C0F11D4E9B}">
      <dsp:nvSpPr>
        <dsp:cNvPr id="0" name=""/>
        <dsp:cNvSpPr/>
      </dsp:nvSpPr>
      <dsp:spPr>
        <a:xfrm>
          <a:off x="1154162" y="981037"/>
          <a:ext cx="7151637" cy="109645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Sonuçta farklı uzunluklarda DNA fragmanları elde edilir ve bu fragmanlar elektroforezle ayrılıp okunur.</a:t>
          </a:r>
        </a:p>
      </dsp:txBody>
      <dsp:txXfrm>
        <a:off x="1154162" y="981037"/>
        <a:ext cx="7151637" cy="490518"/>
      </dsp:txXfrm>
    </dsp:sp>
    <dsp:sp modelId="{CB4DF4C2-77CB-409E-AE39-94B28D3D80AF}">
      <dsp:nvSpPr>
        <dsp:cNvPr id="0" name=""/>
        <dsp:cNvSpPr/>
      </dsp:nvSpPr>
      <dsp:spPr>
        <a:xfrm>
          <a:off x="908902" y="1471556"/>
          <a:ext cx="490518" cy="49051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B2C0E0-5EC1-4560-BA42-64E760DEB295}">
      <dsp:nvSpPr>
        <dsp:cNvPr id="0" name=""/>
        <dsp:cNvSpPr/>
      </dsp:nvSpPr>
      <dsp:spPr>
        <a:xfrm>
          <a:off x="1154162" y="1471556"/>
          <a:ext cx="7151637" cy="49051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Frederick Sanger, 1977📍 Nobel Ödülü: 1980 (DNA sekanslama yöntemini geliştirdiği için)</a:t>
          </a:r>
        </a:p>
      </dsp:txBody>
      <dsp:txXfrm>
        <a:off x="1154162" y="1471556"/>
        <a:ext cx="7151637" cy="490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EA5D3-FF92-49B9-922A-FBA7AF0429FD}">
      <dsp:nvSpPr>
        <dsp:cNvPr id="0" name=""/>
        <dsp:cNvSpPr/>
      </dsp:nvSpPr>
      <dsp:spPr>
        <a:xfrm>
          <a:off x="1828800" y="0"/>
          <a:ext cx="2667000" cy="26670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Normal DNA </a:t>
          </a:r>
          <a:r>
            <a:rPr lang="en-US" sz="1400" kern="1200" dirty="0" err="1"/>
            <a:t>sentezinde</a:t>
          </a:r>
          <a:r>
            <a:rPr lang="en-US" sz="1400" kern="1200" dirty="0"/>
            <a:t> </a:t>
          </a:r>
          <a:r>
            <a:rPr lang="en-US" sz="1400" kern="1200" dirty="0" err="1"/>
            <a:t>kullanılan</a:t>
          </a:r>
          <a:r>
            <a:rPr lang="en-US" sz="1400" kern="1200" dirty="0"/>
            <a:t> </a:t>
          </a:r>
          <a:r>
            <a:rPr lang="en-US" sz="1400" kern="1200" dirty="0" err="1"/>
            <a:t>nükleotidler</a:t>
          </a:r>
          <a:r>
            <a:rPr lang="en-US" sz="1400" kern="1200" dirty="0"/>
            <a:t> (</a:t>
          </a:r>
          <a:r>
            <a:rPr lang="en-US" sz="1400" kern="1200" dirty="0" err="1"/>
            <a:t>dATP</a:t>
          </a:r>
          <a:r>
            <a:rPr lang="en-US" sz="1400" kern="1200" dirty="0"/>
            <a:t>, dTTP, </a:t>
          </a:r>
          <a:r>
            <a:rPr lang="en-US" sz="1400" kern="1200" dirty="0" err="1"/>
            <a:t>dGTP</a:t>
          </a:r>
          <a:r>
            <a:rPr lang="en-US" sz="1400" kern="1200" dirty="0"/>
            <a:t>, </a:t>
          </a:r>
          <a:r>
            <a:rPr lang="en-US" sz="1400" kern="1200" dirty="0" err="1"/>
            <a:t>dCTP</a:t>
          </a:r>
          <a:r>
            <a:rPr lang="en-US" sz="1400" kern="1200" dirty="0"/>
            <a:t>) </a:t>
          </a:r>
          <a:r>
            <a:rPr lang="en-US" sz="1400" kern="1200" dirty="0" err="1"/>
            <a:t>yerine</a:t>
          </a:r>
          <a:r>
            <a:rPr lang="en-US" sz="1400" kern="1200" dirty="0"/>
            <a:t>,</a:t>
          </a:r>
          <a:endParaRPr lang="tr-TR" sz="1400" kern="1200" dirty="0"/>
        </a:p>
        <a:p>
          <a:pPr marL="0" lvl="0" indent="0" algn="ctr" defTabSz="622300">
            <a:lnSpc>
              <a:spcPct val="90000"/>
            </a:lnSpc>
            <a:spcBef>
              <a:spcPct val="0"/>
            </a:spcBef>
            <a:spcAft>
              <a:spcPct val="35000"/>
            </a:spcAft>
            <a:buNone/>
          </a:pPr>
          <a:r>
            <a:rPr lang="en-US" sz="1400" kern="1200" dirty="0"/>
            <a:t>Sanger </a:t>
          </a:r>
          <a:r>
            <a:rPr lang="en-US" sz="1400" kern="1200" dirty="0" err="1"/>
            <a:t>yöntemi</a:t>
          </a:r>
          <a:r>
            <a:rPr lang="en-US" sz="1400" kern="1200" dirty="0"/>
            <a:t> ek </a:t>
          </a:r>
          <a:r>
            <a:rPr lang="en-US" sz="1400" kern="1200" dirty="0" err="1"/>
            <a:t>olarak</a:t>
          </a:r>
          <a:r>
            <a:rPr lang="en-US" sz="1400" kern="1200" dirty="0"/>
            <a:t> </a:t>
          </a:r>
          <a:r>
            <a:rPr lang="en-US" sz="1400" kern="1200" dirty="0" err="1"/>
            <a:t>dideoksinükleotid</a:t>
          </a:r>
          <a:r>
            <a:rPr lang="en-US" sz="1400" kern="1200" dirty="0"/>
            <a:t> </a:t>
          </a:r>
          <a:r>
            <a:rPr lang="en-US" sz="1400" kern="1200" dirty="0" err="1"/>
            <a:t>trifosfat</a:t>
          </a:r>
          <a:r>
            <a:rPr lang="en-US" sz="1400" kern="1200" dirty="0"/>
            <a:t> (</a:t>
          </a:r>
          <a:r>
            <a:rPr lang="en-US" sz="1400" kern="1200" dirty="0" err="1"/>
            <a:t>ddNTP</a:t>
          </a:r>
          <a:r>
            <a:rPr lang="en-US" sz="1400" kern="1200" dirty="0"/>
            <a:t>) </a:t>
          </a:r>
          <a:r>
            <a:rPr lang="en-US" sz="1400" kern="1200" dirty="0" err="1"/>
            <a:t>denilen</a:t>
          </a:r>
          <a:r>
            <a:rPr lang="en-US" sz="1400" kern="1200" dirty="0"/>
            <a:t> </a:t>
          </a:r>
          <a:r>
            <a:rPr lang="en-US" sz="1400" kern="1200" dirty="0" err="1"/>
            <a:t>özel</a:t>
          </a:r>
          <a:r>
            <a:rPr lang="en-US" sz="1400" kern="1200" dirty="0"/>
            <a:t> </a:t>
          </a:r>
          <a:r>
            <a:rPr lang="en-US" sz="1400" kern="1200" dirty="0" err="1"/>
            <a:t>durdurucu</a:t>
          </a:r>
          <a:r>
            <a:rPr lang="en-US" sz="1400" kern="1200" dirty="0"/>
            <a:t> </a:t>
          </a:r>
          <a:r>
            <a:rPr lang="en-US" sz="1400" kern="1200" dirty="0" err="1"/>
            <a:t>nükleotidler</a:t>
          </a:r>
          <a:r>
            <a:rPr lang="en-US" sz="1400" kern="1200" dirty="0"/>
            <a:t> </a:t>
          </a:r>
          <a:r>
            <a:rPr lang="en-US" sz="1400" kern="1200" dirty="0" err="1"/>
            <a:t>kullanır</a:t>
          </a:r>
          <a:r>
            <a:rPr lang="en-US" sz="1400" kern="1200" dirty="0"/>
            <a:t>.</a:t>
          </a:r>
        </a:p>
      </dsp:txBody>
      <dsp:txXfrm>
        <a:off x="2219373" y="390573"/>
        <a:ext cx="1885854" cy="18858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B15E2-75CB-47A1-90B1-DA83DDBAFA3D}">
      <dsp:nvSpPr>
        <dsp:cNvPr id="0" name=""/>
        <dsp:cNvSpPr/>
      </dsp:nvSpPr>
      <dsp:spPr>
        <a:xfrm>
          <a:off x="0" y="883559"/>
          <a:ext cx="8458200" cy="33832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Yeni Nesil Dizileme (NGS) teknolojisi, DNA veya RNA dizilerini çok kısa sürede ve yüksek hassasiyetle okuyabilen modern bir yöntemdir. Klasik Sanger dizilemeden farklı olarak NGS, DNA’yı küçük parçalara ayırarak milyonlarca parçayı aynı anda diziler; bu da bir organizmanın tüm genetik bilgisinin (genomu) birkaç günde çözülebilmesini sağlar. Elde edilen veriler bilgisayar ortamında analiz edilerek gen dizisi belirlenir ve mutasyonlar, genetik hastalıklar ya da mikroorganizmaların türleri tespit edilir.</a:t>
          </a:r>
        </a:p>
      </dsp:txBody>
      <dsp:txXfrm>
        <a:off x="0" y="883559"/>
        <a:ext cx="8458200" cy="3383280"/>
      </dsp:txXfrm>
    </dsp:sp>
    <dsp:sp modelId="{A8D3D6BE-75AD-448D-AD4C-30BDFA8089CA}">
      <dsp:nvSpPr>
        <dsp:cNvPr id="0" name=""/>
        <dsp:cNvSpPr/>
      </dsp:nvSpPr>
      <dsp:spPr>
        <a:xfrm>
          <a:off x="0" y="4266840"/>
          <a:ext cx="8458200" cy="109800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92C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92C7"/>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92C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20523"/>
            <a:ext cx="8255000" cy="1002030"/>
          </a:xfrm>
          <a:prstGeom prst="rect">
            <a:avLst/>
          </a:prstGeom>
        </p:spPr>
        <p:txBody>
          <a:bodyPr wrap="square" lIns="0" tIns="0" rIns="0" bIns="0">
            <a:spAutoFit/>
          </a:bodyPr>
          <a:lstStyle>
            <a:lvl1pPr>
              <a:defRPr sz="2800" b="1" i="0">
                <a:solidFill>
                  <a:srgbClr val="0092C7"/>
                </a:solidFill>
                <a:latin typeface="Arial"/>
                <a:cs typeface="Arial"/>
              </a:defRPr>
            </a:lvl1pPr>
          </a:lstStyle>
          <a:p>
            <a:endParaRPr/>
          </a:p>
        </p:txBody>
      </p:sp>
      <p:sp>
        <p:nvSpPr>
          <p:cNvPr id="3" name="Holder 3"/>
          <p:cNvSpPr>
            <a:spLocks noGrp="1"/>
          </p:cNvSpPr>
          <p:nvPr>
            <p:ph type="body" idx="1"/>
          </p:nvPr>
        </p:nvSpPr>
        <p:spPr>
          <a:xfrm>
            <a:off x="424840" y="1213803"/>
            <a:ext cx="7817484" cy="36728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74777" y="6549803"/>
            <a:ext cx="1640839" cy="153670"/>
          </a:xfrm>
          <a:prstGeom prst="rect">
            <a:avLst/>
          </a:prstGeom>
        </p:spPr>
        <p:txBody>
          <a:bodyPr wrap="square" lIns="0" tIns="0" rIns="0" bIns="0">
            <a:spAutoFit/>
          </a:bodyPr>
          <a:lstStyle>
            <a:lvl1pPr>
              <a:defRPr sz="900" b="0" i="0">
                <a:solidFill>
                  <a:schemeClr val="tx1"/>
                </a:solidFill>
                <a:latin typeface="Arial"/>
                <a:cs typeface="Arial"/>
              </a:defRPr>
            </a:lvl1p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MIfDx417SD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V2JYy6-DE9c"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hyperlink" Target="https://www.dnalc.org/view/15479-Sanger-method-of-DNA-sequencing-3D-animation-with-narration.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5.pn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4878323" y="457200"/>
              <a:ext cx="0" cy="5943600"/>
            </a:xfrm>
            <a:custGeom>
              <a:avLst/>
              <a:gdLst/>
              <a:ahLst/>
              <a:cxnLst/>
              <a:rect l="l" t="t" r="r" b="b"/>
              <a:pathLst>
                <a:path h="5943600">
                  <a:moveTo>
                    <a:pt x="0" y="0"/>
                  </a:moveTo>
                  <a:lnTo>
                    <a:pt x="0" y="5943600"/>
                  </a:lnTo>
                </a:path>
              </a:pathLst>
            </a:custGeom>
            <a:ln w="39624">
              <a:solidFill>
                <a:srgbClr val="808080"/>
              </a:solidFill>
            </a:ln>
          </p:spPr>
          <p:txBody>
            <a:bodyPr wrap="square" lIns="0" tIns="0" rIns="0" bIns="0" rtlCol="0"/>
            <a:lstStyle/>
            <a:p>
              <a:endParaRPr/>
            </a:p>
          </p:txBody>
        </p:sp>
        <p:sp>
          <p:nvSpPr>
            <p:cNvPr id="4" name="object 4"/>
            <p:cNvSpPr/>
            <p:nvPr/>
          </p:nvSpPr>
          <p:spPr>
            <a:xfrm>
              <a:off x="0" y="0"/>
              <a:ext cx="9144000" cy="6858000"/>
            </a:xfrm>
            <a:custGeom>
              <a:avLst/>
              <a:gdLst/>
              <a:ahLst/>
              <a:cxnLst/>
              <a:rect l="l" t="t" r="r" b="b"/>
              <a:pathLst>
                <a:path w="9144000" h="6858000">
                  <a:moveTo>
                    <a:pt x="9144000" y="6400800"/>
                  </a:moveTo>
                  <a:lnTo>
                    <a:pt x="0" y="6400800"/>
                  </a:lnTo>
                  <a:lnTo>
                    <a:pt x="0" y="6858000"/>
                  </a:lnTo>
                  <a:lnTo>
                    <a:pt x="9144000" y="6858000"/>
                  </a:lnTo>
                  <a:lnTo>
                    <a:pt x="9144000" y="6400800"/>
                  </a:lnTo>
                  <a:close/>
                </a:path>
                <a:path w="9144000" h="6858000">
                  <a:moveTo>
                    <a:pt x="9144000" y="0"/>
                  </a:moveTo>
                  <a:lnTo>
                    <a:pt x="0" y="0"/>
                  </a:lnTo>
                  <a:lnTo>
                    <a:pt x="0" y="457200"/>
                  </a:lnTo>
                  <a:lnTo>
                    <a:pt x="9144000" y="457200"/>
                  </a:lnTo>
                  <a:lnTo>
                    <a:pt x="9144000" y="0"/>
                  </a:lnTo>
                  <a:close/>
                </a:path>
              </a:pathLst>
            </a:custGeom>
            <a:solidFill>
              <a:srgbClr val="0092C7"/>
            </a:solidFill>
          </p:spPr>
          <p:txBody>
            <a:bodyPr wrap="square" lIns="0" tIns="0" rIns="0" bIns="0" rtlCol="0"/>
            <a:lstStyle/>
            <a:p>
              <a:endParaRPr/>
            </a:p>
          </p:txBody>
        </p:sp>
        <p:sp>
          <p:nvSpPr>
            <p:cNvPr id="5" name="object 5"/>
            <p:cNvSpPr/>
            <p:nvPr/>
          </p:nvSpPr>
          <p:spPr>
            <a:xfrm>
              <a:off x="0" y="6397752"/>
              <a:ext cx="9139555" cy="0"/>
            </a:xfrm>
            <a:custGeom>
              <a:avLst/>
              <a:gdLst/>
              <a:ahLst/>
              <a:cxnLst/>
              <a:rect l="l" t="t" r="r" b="b"/>
              <a:pathLst>
                <a:path w="9139555">
                  <a:moveTo>
                    <a:pt x="0" y="0"/>
                  </a:moveTo>
                  <a:lnTo>
                    <a:pt x="9139428" y="0"/>
                  </a:lnTo>
                </a:path>
              </a:pathLst>
            </a:custGeom>
            <a:ln w="6096">
              <a:solidFill>
                <a:srgbClr val="808080"/>
              </a:solidFill>
            </a:ln>
          </p:spPr>
          <p:txBody>
            <a:bodyPr wrap="square" lIns="0" tIns="0" rIns="0" bIns="0" rtlCol="0"/>
            <a:lstStyle/>
            <a:p>
              <a:endParaRPr/>
            </a:p>
          </p:txBody>
        </p:sp>
        <p:sp>
          <p:nvSpPr>
            <p:cNvPr id="6" name="object 6"/>
            <p:cNvSpPr/>
            <p:nvPr/>
          </p:nvSpPr>
          <p:spPr>
            <a:xfrm>
              <a:off x="7791064" y="6503137"/>
              <a:ext cx="1169035" cy="199390"/>
            </a:xfrm>
            <a:custGeom>
              <a:avLst/>
              <a:gdLst/>
              <a:ahLst/>
              <a:cxnLst/>
              <a:rect l="l" t="t" r="r" b="b"/>
              <a:pathLst>
                <a:path w="1169034" h="199390">
                  <a:moveTo>
                    <a:pt x="255956" y="0"/>
                  </a:moveTo>
                  <a:lnTo>
                    <a:pt x="161784" y="0"/>
                  </a:lnTo>
                  <a:lnTo>
                    <a:pt x="163993" y="93216"/>
                  </a:lnTo>
                  <a:lnTo>
                    <a:pt x="164113" y="105660"/>
                  </a:lnTo>
                  <a:lnTo>
                    <a:pt x="161784" y="198890"/>
                  </a:lnTo>
                  <a:lnTo>
                    <a:pt x="212484" y="196273"/>
                  </a:lnTo>
                  <a:lnTo>
                    <a:pt x="255956" y="196273"/>
                  </a:lnTo>
                  <a:lnTo>
                    <a:pt x="255956" y="172724"/>
                  </a:lnTo>
                  <a:lnTo>
                    <a:pt x="193166" y="172724"/>
                  </a:lnTo>
                  <a:lnTo>
                    <a:pt x="193166" y="107300"/>
                  </a:lnTo>
                  <a:lnTo>
                    <a:pt x="253538" y="107300"/>
                  </a:lnTo>
                  <a:lnTo>
                    <a:pt x="253538" y="83750"/>
                  </a:lnTo>
                  <a:lnTo>
                    <a:pt x="193166" y="83750"/>
                  </a:lnTo>
                  <a:lnTo>
                    <a:pt x="193166" y="26169"/>
                  </a:lnTo>
                  <a:lnTo>
                    <a:pt x="255956" y="26169"/>
                  </a:lnTo>
                  <a:lnTo>
                    <a:pt x="255956" y="0"/>
                  </a:lnTo>
                  <a:close/>
                </a:path>
                <a:path w="1169034" h="199390">
                  <a:moveTo>
                    <a:pt x="255956" y="196273"/>
                  </a:moveTo>
                  <a:lnTo>
                    <a:pt x="212484" y="196273"/>
                  </a:lnTo>
                  <a:lnTo>
                    <a:pt x="255956" y="198890"/>
                  </a:lnTo>
                  <a:lnTo>
                    <a:pt x="255956" y="196273"/>
                  </a:lnTo>
                  <a:close/>
                </a:path>
                <a:path w="1169034" h="199390">
                  <a:moveTo>
                    <a:pt x="666444" y="149171"/>
                  </a:moveTo>
                  <a:lnTo>
                    <a:pt x="654380" y="177958"/>
                  </a:lnTo>
                  <a:lnTo>
                    <a:pt x="678507" y="191040"/>
                  </a:lnTo>
                  <a:lnTo>
                    <a:pt x="709916" y="198890"/>
                  </a:lnTo>
                  <a:lnTo>
                    <a:pt x="729234" y="196273"/>
                  </a:lnTo>
                  <a:lnTo>
                    <a:pt x="748552" y="185809"/>
                  </a:lnTo>
                  <a:lnTo>
                    <a:pt x="757169" y="172724"/>
                  </a:lnTo>
                  <a:lnTo>
                    <a:pt x="707498" y="172724"/>
                  </a:lnTo>
                  <a:lnTo>
                    <a:pt x="688180" y="164873"/>
                  </a:lnTo>
                  <a:lnTo>
                    <a:pt x="666444" y="149171"/>
                  </a:lnTo>
                  <a:close/>
                </a:path>
                <a:path w="1169034" h="199390">
                  <a:moveTo>
                    <a:pt x="891005" y="0"/>
                  </a:moveTo>
                  <a:lnTo>
                    <a:pt x="827002" y="34689"/>
                  </a:lnTo>
                  <a:lnTo>
                    <a:pt x="811315" y="60198"/>
                  </a:lnTo>
                  <a:lnTo>
                    <a:pt x="806506" y="78517"/>
                  </a:lnTo>
                  <a:lnTo>
                    <a:pt x="804088" y="96832"/>
                  </a:lnTo>
                  <a:lnTo>
                    <a:pt x="808897" y="138704"/>
                  </a:lnTo>
                  <a:lnTo>
                    <a:pt x="840306" y="183192"/>
                  </a:lnTo>
                  <a:lnTo>
                    <a:pt x="891005" y="198890"/>
                  </a:lnTo>
                  <a:lnTo>
                    <a:pt x="910323" y="196273"/>
                  </a:lnTo>
                  <a:lnTo>
                    <a:pt x="927223" y="191040"/>
                  </a:lnTo>
                  <a:lnTo>
                    <a:pt x="947152" y="175341"/>
                  </a:lnTo>
                  <a:lnTo>
                    <a:pt x="891005" y="175341"/>
                  </a:lnTo>
                  <a:lnTo>
                    <a:pt x="878942" y="172724"/>
                  </a:lnTo>
                  <a:lnTo>
                    <a:pt x="866851" y="167490"/>
                  </a:lnTo>
                  <a:lnTo>
                    <a:pt x="849951" y="149171"/>
                  </a:lnTo>
                  <a:lnTo>
                    <a:pt x="840306" y="123002"/>
                  </a:lnTo>
                  <a:lnTo>
                    <a:pt x="835470" y="96832"/>
                  </a:lnTo>
                  <a:lnTo>
                    <a:pt x="840306" y="73283"/>
                  </a:lnTo>
                  <a:lnTo>
                    <a:pt x="847533" y="49724"/>
                  </a:lnTo>
                  <a:lnTo>
                    <a:pt x="866851" y="31426"/>
                  </a:lnTo>
                  <a:lnTo>
                    <a:pt x="876524" y="26169"/>
                  </a:lnTo>
                  <a:lnTo>
                    <a:pt x="891005" y="26169"/>
                  </a:lnTo>
                  <a:lnTo>
                    <a:pt x="891005" y="0"/>
                  </a:lnTo>
                  <a:close/>
                </a:path>
                <a:path w="1169034" h="199390">
                  <a:moveTo>
                    <a:pt x="0" y="0"/>
                  </a:moveTo>
                  <a:lnTo>
                    <a:pt x="4701" y="96832"/>
                  </a:lnTo>
                  <a:lnTo>
                    <a:pt x="4762" y="102066"/>
                  </a:lnTo>
                  <a:lnTo>
                    <a:pt x="2415" y="196273"/>
                  </a:lnTo>
                  <a:lnTo>
                    <a:pt x="36220" y="196273"/>
                  </a:lnTo>
                  <a:lnTo>
                    <a:pt x="33805" y="23555"/>
                  </a:lnTo>
                  <a:lnTo>
                    <a:pt x="109675" y="23555"/>
                  </a:lnTo>
                  <a:lnTo>
                    <a:pt x="101412" y="13099"/>
                  </a:lnTo>
                  <a:lnTo>
                    <a:pt x="79684" y="2614"/>
                  </a:lnTo>
                  <a:lnTo>
                    <a:pt x="28976" y="2614"/>
                  </a:lnTo>
                  <a:lnTo>
                    <a:pt x="0" y="0"/>
                  </a:lnTo>
                  <a:close/>
                </a:path>
                <a:path w="1169034" h="199390">
                  <a:moveTo>
                    <a:pt x="423641" y="115678"/>
                  </a:moveTo>
                  <a:lnTo>
                    <a:pt x="308753" y="144115"/>
                  </a:lnTo>
                  <a:lnTo>
                    <a:pt x="289756" y="196273"/>
                  </a:lnTo>
                  <a:lnTo>
                    <a:pt x="321138" y="196273"/>
                  </a:lnTo>
                  <a:lnTo>
                    <a:pt x="335646" y="141320"/>
                  </a:lnTo>
                  <a:lnTo>
                    <a:pt x="432513" y="141320"/>
                  </a:lnTo>
                  <a:lnTo>
                    <a:pt x="423641" y="115678"/>
                  </a:lnTo>
                  <a:close/>
                </a:path>
                <a:path w="1169034" h="199390">
                  <a:moveTo>
                    <a:pt x="432513" y="141320"/>
                  </a:moveTo>
                  <a:lnTo>
                    <a:pt x="398410" y="141320"/>
                  </a:lnTo>
                  <a:lnTo>
                    <a:pt x="415310" y="196273"/>
                  </a:lnTo>
                  <a:lnTo>
                    <a:pt x="451528" y="196273"/>
                  </a:lnTo>
                  <a:lnTo>
                    <a:pt x="432513" y="141320"/>
                  </a:lnTo>
                  <a:close/>
                </a:path>
                <a:path w="1169034" h="199390">
                  <a:moveTo>
                    <a:pt x="522497" y="91210"/>
                  </a:moveTo>
                  <a:lnTo>
                    <a:pt x="492538" y="98625"/>
                  </a:lnTo>
                  <a:lnTo>
                    <a:pt x="490164" y="196273"/>
                  </a:lnTo>
                  <a:lnTo>
                    <a:pt x="523990" y="196273"/>
                  </a:lnTo>
                  <a:lnTo>
                    <a:pt x="522497" y="91210"/>
                  </a:lnTo>
                  <a:close/>
                </a:path>
                <a:path w="1169034" h="199390">
                  <a:moveTo>
                    <a:pt x="601446" y="71669"/>
                  </a:moveTo>
                  <a:lnTo>
                    <a:pt x="565200" y="80641"/>
                  </a:lnTo>
                  <a:lnTo>
                    <a:pt x="565018" y="81134"/>
                  </a:lnTo>
                  <a:lnTo>
                    <a:pt x="552954" y="91601"/>
                  </a:lnTo>
                  <a:lnTo>
                    <a:pt x="536054" y="94215"/>
                  </a:lnTo>
                  <a:lnTo>
                    <a:pt x="536054" y="115151"/>
                  </a:lnTo>
                  <a:lnTo>
                    <a:pt x="589172" y="196273"/>
                  </a:lnTo>
                  <a:lnTo>
                    <a:pt x="627808" y="196273"/>
                  </a:lnTo>
                  <a:lnTo>
                    <a:pt x="565018" y="107300"/>
                  </a:lnTo>
                  <a:lnTo>
                    <a:pt x="579526" y="102066"/>
                  </a:lnTo>
                  <a:lnTo>
                    <a:pt x="591590" y="91601"/>
                  </a:lnTo>
                  <a:lnTo>
                    <a:pt x="601262" y="73283"/>
                  </a:lnTo>
                  <a:lnTo>
                    <a:pt x="601446" y="71669"/>
                  </a:lnTo>
                  <a:close/>
                </a:path>
                <a:path w="1169034" h="199390">
                  <a:moveTo>
                    <a:pt x="1023502" y="93216"/>
                  </a:moveTo>
                  <a:lnTo>
                    <a:pt x="1023813" y="99449"/>
                  </a:lnTo>
                  <a:lnTo>
                    <a:pt x="1018977" y="196273"/>
                  </a:lnTo>
                  <a:lnTo>
                    <a:pt x="1047967" y="196273"/>
                  </a:lnTo>
                  <a:lnTo>
                    <a:pt x="1047967" y="110428"/>
                  </a:lnTo>
                  <a:lnTo>
                    <a:pt x="1023502" y="93216"/>
                  </a:lnTo>
                  <a:close/>
                </a:path>
                <a:path w="1169034" h="199390">
                  <a:moveTo>
                    <a:pt x="1112406" y="155763"/>
                  </a:moveTo>
                  <a:lnTo>
                    <a:pt x="1139721" y="196273"/>
                  </a:lnTo>
                  <a:lnTo>
                    <a:pt x="1168685" y="196273"/>
                  </a:lnTo>
                  <a:lnTo>
                    <a:pt x="1166267" y="193657"/>
                  </a:lnTo>
                  <a:lnTo>
                    <a:pt x="1112406" y="155763"/>
                  </a:lnTo>
                  <a:close/>
                </a:path>
                <a:path w="1169034" h="199390">
                  <a:moveTo>
                    <a:pt x="1087553" y="60198"/>
                  </a:moveTo>
                  <a:lnTo>
                    <a:pt x="1047967" y="60198"/>
                  </a:lnTo>
                  <a:lnTo>
                    <a:pt x="1112406" y="155763"/>
                  </a:lnTo>
                  <a:lnTo>
                    <a:pt x="1166267" y="193657"/>
                  </a:lnTo>
                  <a:lnTo>
                    <a:pt x="1164764" y="136087"/>
                  </a:lnTo>
                  <a:lnTo>
                    <a:pt x="1139721" y="136087"/>
                  </a:lnTo>
                  <a:lnTo>
                    <a:pt x="1087553" y="60198"/>
                  </a:lnTo>
                  <a:close/>
                </a:path>
                <a:path w="1169034" h="199390">
                  <a:moveTo>
                    <a:pt x="891005" y="0"/>
                  </a:moveTo>
                  <a:lnTo>
                    <a:pt x="891005" y="26169"/>
                  </a:lnTo>
                  <a:lnTo>
                    <a:pt x="905487" y="26169"/>
                  </a:lnTo>
                  <a:lnTo>
                    <a:pt x="915160" y="31426"/>
                  </a:lnTo>
                  <a:lnTo>
                    <a:pt x="934478" y="49724"/>
                  </a:lnTo>
                  <a:lnTo>
                    <a:pt x="944123" y="73283"/>
                  </a:lnTo>
                  <a:lnTo>
                    <a:pt x="946541" y="96832"/>
                  </a:lnTo>
                  <a:lnTo>
                    <a:pt x="944123" y="125619"/>
                  </a:lnTo>
                  <a:lnTo>
                    <a:pt x="932059" y="151788"/>
                  </a:lnTo>
                  <a:lnTo>
                    <a:pt x="915160" y="167490"/>
                  </a:lnTo>
                  <a:lnTo>
                    <a:pt x="891005" y="175341"/>
                  </a:lnTo>
                  <a:lnTo>
                    <a:pt x="947152" y="175341"/>
                  </a:lnTo>
                  <a:lnTo>
                    <a:pt x="953796" y="170107"/>
                  </a:lnTo>
                  <a:lnTo>
                    <a:pt x="973114" y="136087"/>
                  </a:lnTo>
                  <a:lnTo>
                    <a:pt x="980341" y="96832"/>
                  </a:lnTo>
                  <a:lnTo>
                    <a:pt x="977950" y="78517"/>
                  </a:lnTo>
                  <a:lnTo>
                    <a:pt x="973114" y="60198"/>
                  </a:lnTo>
                  <a:lnTo>
                    <a:pt x="970477" y="55911"/>
                  </a:lnTo>
                  <a:lnTo>
                    <a:pt x="891005" y="0"/>
                  </a:lnTo>
                  <a:close/>
                </a:path>
                <a:path w="1169034" h="199390">
                  <a:moveTo>
                    <a:pt x="255956" y="170107"/>
                  </a:moveTo>
                  <a:lnTo>
                    <a:pt x="193166" y="172724"/>
                  </a:lnTo>
                  <a:lnTo>
                    <a:pt x="255956" y="172724"/>
                  </a:lnTo>
                  <a:lnTo>
                    <a:pt x="255956" y="170107"/>
                  </a:lnTo>
                  <a:close/>
                </a:path>
                <a:path w="1169034" h="199390">
                  <a:moveTo>
                    <a:pt x="693898" y="48786"/>
                  </a:moveTo>
                  <a:lnTo>
                    <a:pt x="664026" y="56180"/>
                  </a:lnTo>
                  <a:lnTo>
                    <a:pt x="664026" y="62815"/>
                  </a:lnTo>
                  <a:lnTo>
                    <a:pt x="668862" y="73283"/>
                  </a:lnTo>
                  <a:lnTo>
                    <a:pt x="685762" y="94215"/>
                  </a:lnTo>
                  <a:lnTo>
                    <a:pt x="717143" y="117768"/>
                  </a:lnTo>
                  <a:lnTo>
                    <a:pt x="729234" y="130853"/>
                  </a:lnTo>
                  <a:lnTo>
                    <a:pt x="734043" y="146554"/>
                  </a:lnTo>
                  <a:lnTo>
                    <a:pt x="734043" y="157022"/>
                  </a:lnTo>
                  <a:lnTo>
                    <a:pt x="726816" y="164873"/>
                  </a:lnTo>
                  <a:lnTo>
                    <a:pt x="719562" y="170107"/>
                  </a:lnTo>
                  <a:lnTo>
                    <a:pt x="707498" y="172724"/>
                  </a:lnTo>
                  <a:lnTo>
                    <a:pt x="757169" y="172724"/>
                  </a:lnTo>
                  <a:lnTo>
                    <a:pt x="760616" y="167490"/>
                  </a:lnTo>
                  <a:lnTo>
                    <a:pt x="765452" y="141320"/>
                  </a:lnTo>
                  <a:lnTo>
                    <a:pt x="763034" y="123002"/>
                  </a:lnTo>
                  <a:lnTo>
                    <a:pt x="755779" y="107300"/>
                  </a:lnTo>
                  <a:lnTo>
                    <a:pt x="731652" y="86367"/>
                  </a:lnTo>
                  <a:lnTo>
                    <a:pt x="702662" y="65432"/>
                  </a:lnTo>
                  <a:lnTo>
                    <a:pt x="693898" y="48786"/>
                  </a:lnTo>
                  <a:close/>
                </a:path>
                <a:path w="1169034" h="199390">
                  <a:moveTo>
                    <a:pt x="386346" y="2614"/>
                  </a:moveTo>
                  <a:lnTo>
                    <a:pt x="354964" y="2614"/>
                  </a:lnTo>
                  <a:lnTo>
                    <a:pt x="325974" y="96832"/>
                  </a:lnTo>
                  <a:lnTo>
                    <a:pt x="308753" y="144115"/>
                  </a:lnTo>
                  <a:lnTo>
                    <a:pt x="423641" y="115678"/>
                  </a:lnTo>
                  <a:lnTo>
                    <a:pt x="423458" y="115151"/>
                  </a:lnTo>
                  <a:lnTo>
                    <a:pt x="342874" y="115151"/>
                  </a:lnTo>
                  <a:lnTo>
                    <a:pt x="367028" y="41882"/>
                  </a:lnTo>
                  <a:lnTo>
                    <a:pt x="399127" y="41882"/>
                  </a:lnTo>
                  <a:lnTo>
                    <a:pt x="386346" y="2614"/>
                  </a:lnTo>
                  <a:close/>
                </a:path>
                <a:path w="1169034" h="199390">
                  <a:moveTo>
                    <a:pt x="1168685" y="2614"/>
                  </a:moveTo>
                  <a:lnTo>
                    <a:pt x="1137303" y="2614"/>
                  </a:lnTo>
                  <a:lnTo>
                    <a:pt x="1139666" y="71669"/>
                  </a:lnTo>
                  <a:lnTo>
                    <a:pt x="1139721" y="136087"/>
                  </a:lnTo>
                  <a:lnTo>
                    <a:pt x="1164764" y="136087"/>
                  </a:lnTo>
                  <a:lnTo>
                    <a:pt x="1163969" y="105660"/>
                  </a:lnTo>
                  <a:lnTo>
                    <a:pt x="1164042" y="98625"/>
                  </a:lnTo>
                  <a:lnTo>
                    <a:pt x="1168685" y="2614"/>
                  </a:lnTo>
                  <a:close/>
                </a:path>
                <a:path w="1169034" h="199390">
                  <a:moveTo>
                    <a:pt x="109675" y="23555"/>
                  </a:moveTo>
                  <a:lnTo>
                    <a:pt x="50707" y="23555"/>
                  </a:lnTo>
                  <a:lnTo>
                    <a:pt x="67610" y="26169"/>
                  </a:lnTo>
                  <a:lnTo>
                    <a:pt x="79684" y="34040"/>
                  </a:lnTo>
                  <a:lnTo>
                    <a:pt x="86928" y="44496"/>
                  </a:lnTo>
                  <a:lnTo>
                    <a:pt x="91767" y="60198"/>
                  </a:lnTo>
                  <a:lnTo>
                    <a:pt x="86928" y="75900"/>
                  </a:lnTo>
                  <a:lnTo>
                    <a:pt x="79684" y="88984"/>
                  </a:lnTo>
                  <a:lnTo>
                    <a:pt x="65194" y="96832"/>
                  </a:lnTo>
                  <a:lnTo>
                    <a:pt x="45879" y="102066"/>
                  </a:lnTo>
                  <a:lnTo>
                    <a:pt x="45879" y="123002"/>
                  </a:lnTo>
                  <a:lnTo>
                    <a:pt x="74853" y="117768"/>
                  </a:lnTo>
                  <a:lnTo>
                    <a:pt x="98994" y="104683"/>
                  </a:lnTo>
                  <a:lnTo>
                    <a:pt x="115894" y="83750"/>
                  </a:lnTo>
                  <a:lnTo>
                    <a:pt x="120730" y="57567"/>
                  </a:lnTo>
                  <a:lnTo>
                    <a:pt x="115894" y="31426"/>
                  </a:lnTo>
                  <a:lnTo>
                    <a:pt x="109675" y="23555"/>
                  </a:lnTo>
                  <a:close/>
                </a:path>
                <a:path w="1169034" h="199390">
                  <a:moveTo>
                    <a:pt x="417998" y="99369"/>
                  </a:moveTo>
                  <a:lnTo>
                    <a:pt x="388053" y="105660"/>
                  </a:lnTo>
                  <a:lnTo>
                    <a:pt x="391182" y="115151"/>
                  </a:lnTo>
                  <a:lnTo>
                    <a:pt x="423458" y="115151"/>
                  </a:lnTo>
                  <a:lnTo>
                    <a:pt x="417998" y="99369"/>
                  </a:lnTo>
                  <a:close/>
                </a:path>
                <a:path w="1169034" h="199390">
                  <a:moveTo>
                    <a:pt x="1047967" y="2614"/>
                  </a:moveTo>
                  <a:lnTo>
                    <a:pt x="1018977" y="2614"/>
                  </a:lnTo>
                  <a:lnTo>
                    <a:pt x="1023502" y="93216"/>
                  </a:lnTo>
                  <a:lnTo>
                    <a:pt x="1047967" y="110428"/>
                  </a:lnTo>
                  <a:lnTo>
                    <a:pt x="1047967" y="60198"/>
                  </a:lnTo>
                  <a:lnTo>
                    <a:pt x="1087553" y="60198"/>
                  </a:lnTo>
                  <a:lnTo>
                    <a:pt x="1047967" y="2614"/>
                  </a:lnTo>
                  <a:close/>
                </a:path>
                <a:path w="1169034" h="199390">
                  <a:moveTo>
                    <a:pt x="399127" y="41882"/>
                  </a:moveTo>
                  <a:lnTo>
                    <a:pt x="367028" y="41882"/>
                  </a:lnTo>
                  <a:lnTo>
                    <a:pt x="388053" y="105660"/>
                  </a:lnTo>
                  <a:lnTo>
                    <a:pt x="417998" y="99369"/>
                  </a:lnTo>
                  <a:lnTo>
                    <a:pt x="415310" y="91601"/>
                  </a:lnTo>
                  <a:lnTo>
                    <a:pt x="399127" y="41882"/>
                  </a:lnTo>
                  <a:close/>
                </a:path>
                <a:path w="1169034" h="199390">
                  <a:moveTo>
                    <a:pt x="522301" y="77457"/>
                  </a:moveTo>
                  <a:lnTo>
                    <a:pt x="492343" y="83750"/>
                  </a:lnTo>
                  <a:lnTo>
                    <a:pt x="492320" y="86367"/>
                  </a:lnTo>
                  <a:lnTo>
                    <a:pt x="492441" y="91210"/>
                  </a:lnTo>
                  <a:lnTo>
                    <a:pt x="492538" y="98625"/>
                  </a:lnTo>
                  <a:lnTo>
                    <a:pt x="522497" y="91210"/>
                  </a:lnTo>
                  <a:lnTo>
                    <a:pt x="522301" y="77457"/>
                  </a:lnTo>
                  <a:close/>
                </a:path>
                <a:path w="1169034" h="199390">
                  <a:moveTo>
                    <a:pt x="509095" y="1862"/>
                  </a:moveTo>
                  <a:lnTo>
                    <a:pt x="490213" y="1954"/>
                  </a:lnTo>
                  <a:lnTo>
                    <a:pt x="492256" y="83769"/>
                  </a:lnTo>
                  <a:lnTo>
                    <a:pt x="522301" y="77457"/>
                  </a:lnTo>
                  <a:lnTo>
                    <a:pt x="521572" y="26169"/>
                  </a:lnTo>
                  <a:lnTo>
                    <a:pt x="596426" y="26169"/>
                  </a:lnTo>
                  <a:lnTo>
                    <a:pt x="579526" y="10485"/>
                  </a:lnTo>
                  <a:lnTo>
                    <a:pt x="557790" y="2614"/>
                  </a:lnTo>
                  <a:lnTo>
                    <a:pt x="516736" y="2614"/>
                  </a:lnTo>
                  <a:lnTo>
                    <a:pt x="509095" y="1862"/>
                  </a:lnTo>
                  <a:close/>
                </a:path>
                <a:path w="1169034" h="199390">
                  <a:moveTo>
                    <a:pt x="253538" y="81134"/>
                  </a:moveTo>
                  <a:lnTo>
                    <a:pt x="229384" y="83750"/>
                  </a:lnTo>
                  <a:lnTo>
                    <a:pt x="253538" y="83750"/>
                  </a:lnTo>
                  <a:lnTo>
                    <a:pt x="253538" y="81134"/>
                  </a:lnTo>
                  <a:close/>
                </a:path>
                <a:path w="1169034" h="199390">
                  <a:moveTo>
                    <a:pt x="602714" y="60564"/>
                  </a:moveTo>
                  <a:lnTo>
                    <a:pt x="569995" y="67437"/>
                  </a:lnTo>
                  <a:lnTo>
                    <a:pt x="569854" y="68049"/>
                  </a:lnTo>
                  <a:lnTo>
                    <a:pt x="565200" y="80641"/>
                  </a:lnTo>
                  <a:lnTo>
                    <a:pt x="601446" y="71669"/>
                  </a:lnTo>
                  <a:lnTo>
                    <a:pt x="602714" y="60564"/>
                  </a:lnTo>
                  <a:close/>
                </a:path>
                <a:path w="1169034" h="199390">
                  <a:moveTo>
                    <a:pt x="596426" y="26169"/>
                  </a:moveTo>
                  <a:lnTo>
                    <a:pt x="550536" y="26169"/>
                  </a:lnTo>
                  <a:lnTo>
                    <a:pt x="562626" y="34040"/>
                  </a:lnTo>
                  <a:lnTo>
                    <a:pt x="569854" y="41882"/>
                  </a:lnTo>
                  <a:lnTo>
                    <a:pt x="572272" y="57567"/>
                  </a:lnTo>
                  <a:lnTo>
                    <a:pt x="569995" y="67437"/>
                  </a:lnTo>
                  <a:lnTo>
                    <a:pt x="602714" y="60564"/>
                  </a:lnTo>
                  <a:lnTo>
                    <a:pt x="603654" y="52338"/>
                  </a:lnTo>
                  <a:lnTo>
                    <a:pt x="601262" y="36654"/>
                  </a:lnTo>
                  <a:lnTo>
                    <a:pt x="596426" y="26169"/>
                  </a:lnTo>
                  <a:close/>
                </a:path>
                <a:path w="1169034" h="199390">
                  <a:moveTo>
                    <a:pt x="694835" y="41211"/>
                  </a:moveTo>
                  <a:lnTo>
                    <a:pt x="664267" y="47633"/>
                  </a:lnTo>
                  <a:lnTo>
                    <a:pt x="664134" y="48786"/>
                  </a:lnTo>
                  <a:lnTo>
                    <a:pt x="664026" y="56180"/>
                  </a:lnTo>
                  <a:lnTo>
                    <a:pt x="693898" y="48786"/>
                  </a:lnTo>
                  <a:lnTo>
                    <a:pt x="693016" y="47110"/>
                  </a:lnTo>
                  <a:lnTo>
                    <a:pt x="694835" y="41211"/>
                  </a:lnTo>
                  <a:close/>
                </a:path>
                <a:path w="1169034" h="199390">
                  <a:moveTo>
                    <a:pt x="891005" y="0"/>
                  </a:moveTo>
                  <a:lnTo>
                    <a:pt x="970477" y="55911"/>
                  </a:lnTo>
                  <a:lnTo>
                    <a:pt x="953796" y="28783"/>
                  </a:lnTo>
                  <a:lnTo>
                    <a:pt x="924805" y="7870"/>
                  </a:lnTo>
                  <a:lnTo>
                    <a:pt x="907905" y="2614"/>
                  </a:lnTo>
                  <a:lnTo>
                    <a:pt x="891005" y="0"/>
                  </a:lnTo>
                  <a:close/>
                </a:path>
                <a:path w="1169034" h="199390">
                  <a:moveTo>
                    <a:pt x="697952" y="35163"/>
                  </a:moveTo>
                  <a:lnTo>
                    <a:pt x="665014" y="41162"/>
                  </a:lnTo>
                  <a:lnTo>
                    <a:pt x="664267" y="47633"/>
                  </a:lnTo>
                  <a:lnTo>
                    <a:pt x="694835" y="41211"/>
                  </a:lnTo>
                  <a:lnTo>
                    <a:pt x="695434" y="39268"/>
                  </a:lnTo>
                  <a:lnTo>
                    <a:pt x="697952" y="35163"/>
                  </a:lnTo>
                  <a:close/>
                </a:path>
                <a:path w="1169034" h="199390">
                  <a:moveTo>
                    <a:pt x="755363" y="33573"/>
                  </a:moveTo>
                  <a:lnTo>
                    <a:pt x="740880" y="37158"/>
                  </a:lnTo>
                  <a:lnTo>
                    <a:pt x="748552" y="47110"/>
                  </a:lnTo>
                  <a:lnTo>
                    <a:pt x="755363" y="33573"/>
                  </a:lnTo>
                  <a:close/>
                </a:path>
                <a:path w="1169034" h="199390">
                  <a:moveTo>
                    <a:pt x="718589" y="840"/>
                  </a:moveTo>
                  <a:lnTo>
                    <a:pt x="678507" y="13099"/>
                  </a:lnTo>
                  <a:lnTo>
                    <a:pt x="665014" y="41162"/>
                  </a:lnTo>
                  <a:lnTo>
                    <a:pt x="697952" y="35163"/>
                  </a:lnTo>
                  <a:lnTo>
                    <a:pt x="700244" y="31426"/>
                  </a:lnTo>
                  <a:lnTo>
                    <a:pt x="717143" y="26169"/>
                  </a:lnTo>
                  <a:lnTo>
                    <a:pt x="747330" y="26169"/>
                  </a:lnTo>
                  <a:lnTo>
                    <a:pt x="760274" y="23811"/>
                  </a:lnTo>
                  <a:lnTo>
                    <a:pt x="763034" y="18327"/>
                  </a:lnTo>
                  <a:lnTo>
                    <a:pt x="738880" y="5256"/>
                  </a:lnTo>
                  <a:lnTo>
                    <a:pt x="718589" y="840"/>
                  </a:lnTo>
                  <a:close/>
                </a:path>
                <a:path w="1169034" h="199390">
                  <a:moveTo>
                    <a:pt x="758220" y="27895"/>
                  </a:moveTo>
                  <a:lnTo>
                    <a:pt x="737152" y="32321"/>
                  </a:lnTo>
                  <a:lnTo>
                    <a:pt x="740880" y="37158"/>
                  </a:lnTo>
                  <a:lnTo>
                    <a:pt x="755363" y="33573"/>
                  </a:lnTo>
                  <a:lnTo>
                    <a:pt x="758220" y="27895"/>
                  </a:lnTo>
                  <a:close/>
                </a:path>
                <a:path w="1169034" h="199390">
                  <a:moveTo>
                    <a:pt x="891005" y="0"/>
                  </a:moveTo>
                  <a:lnTo>
                    <a:pt x="856288" y="8592"/>
                  </a:lnTo>
                  <a:lnTo>
                    <a:pt x="830633" y="28783"/>
                  </a:lnTo>
                  <a:lnTo>
                    <a:pt x="827002" y="34689"/>
                  </a:lnTo>
                  <a:lnTo>
                    <a:pt x="891005" y="0"/>
                  </a:lnTo>
                  <a:close/>
                </a:path>
                <a:path w="1169034" h="199390">
                  <a:moveTo>
                    <a:pt x="760274" y="23811"/>
                  </a:moveTo>
                  <a:lnTo>
                    <a:pt x="729247" y="29463"/>
                  </a:lnTo>
                  <a:lnTo>
                    <a:pt x="736461" y="31426"/>
                  </a:lnTo>
                  <a:lnTo>
                    <a:pt x="737152" y="32321"/>
                  </a:lnTo>
                  <a:lnTo>
                    <a:pt x="758220" y="27895"/>
                  </a:lnTo>
                  <a:lnTo>
                    <a:pt x="760274" y="23811"/>
                  </a:lnTo>
                  <a:close/>
                </a:path>
                <a:path w="1169034" h="199390">
                  <a:moveTo>
                    <a:pt x="747330" y="26169"/>
                  </a:moveTo>
                  <a:lnTo>
                    <a:pt x="717143" y="26169"/>
                  </a:lnTo>
                  <a:lnTo>
                    <a:pt x="729247" y="29463"/>
                  </a:lnTo>
                  <a:lnTo>
                    <a:pt x="747330" y="26169"/>
                  </a:lnTo>
                  <a:close/>
                </a:path>
                <a:path w="1169034" h="199390">
                  <a:moveTo>
                    <a:pt x="255956" y="26169"/>
                  </a:moveTo>
                  <a:lnTo>
                    <a:pt x="193166" y="26169"/>
                  </a:lnTo>
                  <a:lnTo>
                    <a:pt x="255956" y="28783"/>
                  </a:lnTo>
                  <a:lnTo>
                    <a:pt x="255956" y="26169"/>
                  </a:lnTo>
                  <a:close/>
                </a:path>
                <a:path w="1169034" h="199390">
                  <a:moveTo>
                    <a:pt x="891005" y="0"/>
                  </a:moveTo>
                  <a:lnTo>
                    <a:pt x="864834" y="5498"/>
                  </a:lnTo>
                  <a:lnTo>
                    <a:pt x="857206" y="7870"/>
                  </a:lnTo>
                  <a:lnTo>
                    <a:pt x="856288" y="8592"/>
                  </a:lnTo>
                  <a:lnTo>
                    <a:pt x="891005" y="0"/>
                  </a:lnTo>
                  <a:close/>
                </a:path>
                <a:path w="1169034" h="199390">
                  <a:moveTo>
                    <a:pt x="891005" y="0"/>
                  </a:moveTo>
                  <a:lnTo>
                    <a:pt x="870505" y="3733"/>
                  </a:lnTo>
                  <a:lnTo>
                    <a:pt x="864834" y="5498"/>
                  </a:lnTo>
                  <a:lnTo>
                    <a:pt x="891005" y="0"/>
                  </a:lnTo>
                  <a:close/>
                </a:path>
                <a:path w="1169034" h="199390">
                  <a:moveTo>
                    <a:pt x="891005" y="0"/>
                  </a:moveTo>
                  <a:lnTo>
                    <a:pt x="874106" y="2614"/>
                  </a:lnTo>
                  <a:lnTo>
                    <a:pt x="870505" y="3733"/>
                  </a:lnTo>
                  <a:lnTo>
                    <a:pt x="891005" y="0"/>
                  </a:lnTo>
                  <a:close/>
                </a:path>
                <a:path w="1169034" h="199390">
                  <a:moveTo>
                    <a:pt x="57951" y="0"/>
                  </a:moveTo>
                  <a:lnTo>
                    <a:pt x="28976" y="2614"/>
                  </a:lnTo>
                  <a:lnTo>
                    <a:pt x="79684" y="2614"/>
                  </a:lnTo>
                  <a:lnTo>
                    <a:pt x="57951" y="0"/>
                  </a:lnTo>
                  <a:close/>
                </a:path>
                <a:path w="1169034" h="199390">
                  <a:moveTo>
                    <a:pt x="490164" y="0"/>
                  </a:moveTo>
                  <a:lnTo>
                    <a:pt x="490213" y="1954"/>
                  </a:lnTo>
                  <a:lnTo>
                    <a:pt x="509095" y="1862"/>
                  </a:lnTo>
                  <a:lnTo>
                    <a:pt x="490164" y="0"/>
                  </a:lnTo>
                  <a:close/>
                </a:path>
                <a:path w="1169034" h="199390">
                  <a:moveTo>
                    <a:pt x="714725" y="0"/>
                  </a:moveTo>
                  <a:lnTo>
                    <a:pt x="711513" y="875"/>
                  </a:lnTo>
                  <a:lnTo>
                    <a:pt x="718589" y="840"/>
                  </a:lnTo>
                  <a:lnTo>
                    <a:pt x="714725" y="0"/>
                  </a:lnTo>
                  <a:close/>
                </a:path>
              </a:pathLst>
            </a:custGeom>
            <a:solidFill>
              <a:srgbClr val="FFFFFF"/>
            </a:solidFill>
          </p:spPr>
          <p:txBody>
            <a:bodyPr wrap="square" lIns="0" tIns="0" rIns="0" bIns="0" rtlCol="0"/>
            <a:lstStyle/>
            <a:p>
              <a:endParaRPr/>
            </a:p>
          </p:txBody>
        </p:sp>
        <p:pic>
          <p:nvPicPr>
            <p:cNvPr id="7" name="object 7"/>
            <p:cNvPicPr/>
            <p:nvPr/>
          </p:nvPicPr>
          <p:blipFill>
            <a:blip r:embed="rId2" cstate="print"/>
            <a:stretch>
              <a:fillRect/>
            </a:stretch>
          </p:blipFill>
          <p:spPr>
            <a:xfrm>
              <a:off x="174027" y="6555047"/>
              <a:ext cx="1411870" cy="94644"/>
            </a:xfrm>
            <a:prstGeom prst="rect">
              <a:avLst/>
            </a:prstGeom>
          </p:spPr>
        </p:pic>
        <p:pic>
          <p:nvPicPr>
            <p:cNvPr id="8" name="object 8"/>
            <p:cNvPicPr/>
            <p:nvPr/>
          </p:nvPicPr>
          <p:blipFill>
            <a:blip r:embed="rId3" cstate="print"/>
            <a:stretch>
              <a:fillRect/>
            </a:stretch>
          </p:blipFill>
          <p:spPr>
            <a:xfrm>
              <a:off x="152400" y="496823"/>
              <a:ext cx="4579620" cy="5859780"/>
            </a:xfrm>
            <a:prstGeom prst="rect">
              <a:avLst/>
            </a:prstGeom>
          </p:spPr>
        </p:pic>
      </p:grpSp>
      <p:sp>
        <p:nvSpPr>
          <p:cNvPr id="10" name="object 10"/>
          <p:cNvSpPr txBox="1"/>
          <p:nvPr/>
        </p:nvSpPr>
        <p:spPr>
          <a:xfrm>
            <a:off x="5261228" y="2664713"/>
            <a:ext cx="3813810" cy="2484755"/>
          </a:xfrm>
          <a:prstGeom prst="rect">
            <a:avLst/>
          </a:prstGeom>
        </p:spPr>
        <p:txBody>
          <a:bodyPr vert="horz" wrap="square" lIns="0" tIns="12065" rIns="0" bIns="0" rtlCol="0">
            <a:spAutoFit/>
          </a:bodyPr>
          <a:lstStyle/>
          <a:p>
            <a:pPr marL="12700" marR="5080">
              <a:lnSpc>
                <a:spcPct val="100000"/>
              </a:lnSpc>
              <a:spcBef>
                <a:spcPts val="95"/>
              </a:spcBef>
            </a:pPr>
            <a:r>
              <a:rPr sz="3400" b="1" dirty="0">
                <a:latin typeface="Arial"/>
                <a:cs typeface="Arial"/>
              </a:rPr>
              <a:t>Rekombinant</a:t>
            </a:r>
            <a:r>
              <a:rPr sz="3400" b="1" spc="-210" dirty="0">
                <a:latin typeface="Arial"/>
                <a:cs typeface="Arial"/>
              </a:rPr>
              <a:t> </a:t>
            </a:r>
            <a:r>
              <a:rPr sz="3400" b="1" spc="-25" dirty="0">
                <a:latin typeface="Arial"/>
                <a:cs typeface="Arial"/>
              </a:rPr>
              <a:t>DNA </a:t>
            </a:r>
            <a:r>
              <a:rPr sz="3400" b="1" dirty="0">
                <a:latin typeface="Arial"/>
                <a:cs typeface="Arial"/>
              </a:rPr>
              <a:t>teknolojisi</a:t>
            </a:r>
            <a:r>
              <a:rPr sz="3400" b="1" spc="-155" dirty="0">
                <a:latin typeface="Arial"/>
                <a:cs typeface="Arial"/>
              </a:rPr>
              <a:t> </a:t>
            </a:r>
            <a:r>
              <a:rPr sz="3400" b="1" spc="-25" dirty="0">
                <a:latin typeface="Arial"/>
                <a:cs typeface="Arial"/>
              </a:rPr>
              <a:t>ve </a:t>
            </a:r>
            <a:r>
              <a:rPr sz="3400" b="1" spc="-10" dirty="0">
                <a:latin typeface="Arial"/>
                <a:cs typeface="Arial"/>
              </a:rPr>
              <a:t>genomik</a:t>
            </a:r>
            <a:endParaRPr sz="3400" dirty="0">
              <a:latin typeface="Arial"/>
              <a:cs typeface="Arial"/>
            </a:endParaRPr>
          </a:p>
          <a:p>
            <a:pPr marL="123825" marR="768350">
              <a:lnSpc>
                <a:spcPct val="100000"/>
              </a:lnSpc>
              <a:spcBef>
                <a:spcPts val="1365"/>
              </a:spcBef>
            </a:pPr>
            <a:r>
              <a:rPr lang="tr-TR" sz="2400" b="1" spc="-35" dirty="0">
                <a:latin typeface="Arial"/>
                <a:cs typeface="Arial"/>
              </a:rPr>
              <a:t>Prof. </a:t>
            </a:r>
            <a:r>
              <a:rPr sz="2400" b="1" dirty="0">
                <a:latin typeface="Arial"/>
                <a:cs typeface="Arial"/>
              </a:rPr>
              <a:t>Dr.</a:t>
            </a:r>
            <a:r>
              <a:rPr sz="2400" b="1" spc="-15" dirty="0">
                <a:latin typeface="Arial"/>
                <a:cs typeface="Arial"/>
              </a:rPr>
              <a:t> </a:t>
            </a:r>
            <a:r>
              <a:rPr sz="2400" b="1" dirty="0">
                <a:latin typeface="Arial"/>
                <a:cs typeface="Arial"/>
              </a:rPr>
              <a:t>N.</a:t>
            </a:r>
            <a:r>
              <a:rPr sz="2400" b="1" spc="-10" dirty="0">
                <a:latin typeface="Arial"/>
                <a:cs typeface="Arial"/>
              </a:rPr>
              <a:t> </a:t>
            </a:r>
            <a:r>
              <a:rPr sz="2400" b="1" dirty="0">
                <a:latin typeface="Arial"/>
                <a:cs typeface="Arial"/>
              </a:rPr>
              <a:t>Oya </a:t>
            </a:r>
            <a:r>
              <a:rPr sz="2400" b="1" spc="-25" dirty="0">
                <a:latin typeface="Arial"/>
                <a:cs typeface="Arial"/>
              </a:rPr>
              <a:t>SAN </a:t>
            </a:r>
            <a:r>
              <a:rPr sz="2400" b="1" spc="-10" dirty="0">
                <a:latin typeface="Arial"/>
                <a:cs typeface="Arial"/>
              </a:rPr>
              <a:t>KESKİN</a:t>
            </a:r>
            <a:endParaRPr sz="2400" dirty="0">
              <a:latin typeface="Arial"/>
              <a:cs typeface="Arial"/>
            </a:endParaRPr>
          </a:p>
        </p:txBody>
      </p:sp>
      <p:sp>
        <p:nvSpPr>
          <p:cNvPr id="12" name="Title 11">
            <a:extLst>
              <a:ext uri="{FF2B5EF4-FFF2-40B4-BE49-F238E27FC236}">
                <a16:creationId xmlns:a16="http://schemas.microsoft.com/office/drawing/2014/main" id="{0CD4DC1D-70AB-E421-3FC9-17A6C42389EB}"/>
              </a:ext>
            </a:extLst>
          </p:cNvPr>
          <p:cNvSpPr>
            <a:spLocks noGrp="1"/>
          </p:cNvSpPr>
          <p:nvPr>
            <p:ph type="title"/>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138CF-E8D6-8C47-DB79-83F513A84D45}"/>
              </a:ext>
            </a:extLst>
          </p:cNvPr>
          <p:cNvPicPr>
            <a:picLocks noChangeAspect="1"/>
          </p:cNvPicPr>
          <p:nvPr/>
        </p:nvPicPr>
        <p:blipFill>
          <a:blip r:embed="rId2"/>
          <a:stretch>
            <a:fillRect/>
          </a:stretch>
        </p:blipFill>
        <p:spPr>
          <a:xfrm>
            <a:off x="838200" y="76200"/>
            <a:ext cx="6858000" cy="3429000"/>
          </a:xfrm>
          <a:prstGeom prst="rect">
            <a:avLst/>
          </a:prstGeom>
        </p:spPr>
      </p:pic>
      <p:pic>
        <p:nvPicPr>
          <p:cNvPr id="6" name="Picture 5">
            <a:extLst>
              <a:ext uri="{FF2B5EF4-FFF2-40B4-BE49-F238E27FC236}">
                <a16:creationId xmlns:a16="http://schemas.microsoft.com/office/drawing/2014/main" id="{5A02C69E-C018-91EB-8B14-E2A47805AF51}"/>
              </a:ext>
            </a:extLst>
          </p:cNvPr>
          <p:cNvPicPr>
            <a:picLocks noChangeAspect="1"/>
          </p:cNvPicPr>
          <p:nvPr/>
        </p:nvPicPr>
        <p:blipFill>
          <a:blip r:embed="rId3"/>
          <a:stretch>
            <a:fillRect/>
          </a:stretch>
        </p:blipFill>
        <p:spPr>
          <a:xfrm>
            <a:off x="4953000" y="3724940"/>
            <a:ext cx="3862855" cy="3048000"/>
          </a:xfrm>
          <a:prstGeom prst="rect">
            <a:avLst/>
          </a:prstGeom>
        </p:spPr>
      </p:pic>
      <p:pic>
        <p:nvPicPr>
          <p:cNvPr id="7" name="Picture 6">
            <a:extLst>
              <a:ext uri="{FF2B5EF4-FFF2-40B4-BE49-F238E27FC236}">
                <a16:creationId xmlns:a16="http://schemas.microsoft.com/office/drawing/2014/main" id="{26D8991F-7BBD-AF6B-216F-B419ABE4357B}"/>
              </a:ext>
            </a:extLst>
          </p:cNvPr>
          <p:cNvPicPr>
            <a:picLocks noChangeAspect="1"/>
          </p:cNvPicPr>
          <p:nvPr/>
        </p:nvPicPr>
        <p:blipFill>
          <a:blip r:embed="rId4"/>
          <a:stretch>
            <a:fillRect/>
          </a:stretch>
        </p:blipFill>
        <p:spPr>
          <a:xfrm>
            <a:off x="1752600" y="3962400"/>
            <a:ext cx="2514600" cy="2514600"/>
          </a:xfrm>
          <a:prstGeom prst="rect">
            <a:avLst/>
          </a:prstGeom>
        </p:spPr>
      </p:pic>
    </p:spTree>
    <p:extLst>
      <p:ext uri="{BB962C8B-B14F-4D97-AF65-F5344CB8AC3E}">
        <p14:creationId xmlns:p14="http://schemas.microsoft.com/office/powerpoint/2010/main" val="263310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666" y="90652"/>
            <a:ext cx="1526540" cy="970280"/>
          </a:xfrm>
          <a:prstGeom prst="rect">
            <a:avLst/>
          </a:prstGeom>
        </p:spPr>
        <p:txBody>
          <a:bodyPr vert="horz" wrap="square" lIns="0" tIns="12700" rIns="0" bIns="0" rtlCol="0">
            <a:spAutoFit/>
          </a:bodyPr>
          <a:lstStyle/>
          <a:p>
            <a:pPr marL="12700" marR="5080">
              <a:lnSpc>
                <a:spcPct val="110000"/>
              </a:lnSpc>
              <a:spcBef>
                <a:spcPts val="100"/>
              </a:spcBef>
            </a:pPr>
            <a:r>
              <a:rPr sz="2000" b="0" spc="-10" dirty="0">
                <a:solidFill>
                  <a:srgbClr val="000000"/>
                </a:solidFill>
                <a:latin typeface="Arial"/>
                <a:cs typeface="Arial"/>
              </a:rPr>
              <a:t>Rekombinant </a:t>
            </a:r>
            <a:r>
              <a:rPr sz="2000" b="0" spc="-25" dirty="0">
                <a:solidFill>
                  <a:srgbClr val="000000"/>
                </a:solidFill>
                <a:latin typeface="Arial"/>
                <a:cs typeface="Arial"/>
              </a:rPr>
              <a:t>DNA</a:t>
            </a:r>
            <a:endParaRPr sz="2000">
              <a:latin typeface="Arial"/>
              <a:cs typeface="Arial"/>
            </a:endParaRPr>
          </a:p>
          <a:p>
            <a:pPr marL="12700">
              <a:lnSpc>
                <a:spcPts val="2160"/>
              </a:lnSpc>
            </a:pPr>
            <a:r>
              <a:rPr sz="2000" b="0" spc="-10" dirty="0">
                <a:solidFill>
                  <a:srgbClr val="000000"/>
                </a:solidFill>
                <a:latin typeface="Arial"/>
                <a:cs typeface="Arial"/>
              </a:rPr>
              <a:t>oluşturmak</a:t>
            </a:r>
            <a:endParaRPr sz="2000">
              <a:latin typeface="Arial"/>
              <a:cs typeface="Arial"/>
            </a:endParaRPr>
          </a:p>
        </p:txBody>
      </p:sp>
      <p:pic>
        <p:nvPicPr>
          <p:cNvPr id="4" name="object 4"/>
          <p:cNvPicPr/>
          <p:nvPr/>
        </p:nvPicPr>
        <p:blipFill>
          <a:blip r:embed="rId2" cstate="print"/>
          <a:stretch>
            <a:fillRect/>
          </a:stretch>
        </p:blipFill>
        <p:spPr>
          <a:xfrm>
            <a:off x="2188464" y="0"/>
            <a:ext cx="6903225" cy="6857999"/>
          </a:xfrm>
          <a:prstGeom prst="rect">
            <a:avLst/>
          </a:prstGeom>
        </p:spPr>
      </p:pic>
      <p:sp>
        <p:nvSpPr>
          <p:cNvPr id="5" name="object 5"/>
          <p:cNvSpPr txBox="1"/>
          <p:nvPr/>
        </p:nvSpPr>
        <p:spPr>
          <a:xfrm>
            <a:off x="2188464" y="548640"/>
            <a:ext cx="2524125" cy="401320"/>
          </a:xfrm>
          <a:prstGeom prst="rect">
            <a:avLst/>
          </a:prstGeom>
          <a:solidFill>
            <a:srgbClr val="FFFFFF"/>
          </a:solidFill>
        </p:spPr>
        <p:txBody>
          <a:bodyPr vert="horz" wrap="square" lIns="0" tIns="42545" rIns="0" bIns="0" rtlCol="0">
            <a:spAutoFit/>
          </a:bodyPr>
          <a:lstStyle/>
          <a:p>
            <a:pPr marL="92710" marR="415290">
              <a:lnSpc>
                <a:spcPct val="100000"/>
              </a:lnSpc>
              <a:spcBef>
                <a:spcPts val="335"/>
              </a:spcBef>
            </a:pPr>
            <a:r>
              <a:rPr sz="1000" dirty="0">
                <a:latin typeface="Arial"/>
                <a:cs typeface="Arial"/>
              </a:rPr>
              <a:t>1)</a:t>
            </a:r>
            <a:r>
              <a:rPr sz="1000" spc="-35" dirty="0">
                <a:latin typeface="Arial"/>
                <a:cs typeface="Arial"/>
              </a:rPr>
              <a:t> </a:t>
            </a:r>
            <a:r>
              <a:rPr sz="1000" spc="-10" dirty="0">
                <a:latin typeface="Arial"/>
                <a:cs typeface="Arial"/>
              </a:rPr>
              <a:t>Restriksiyon</a:t>
            </a:r>
            <a:r>
              <a:rPr sz="1000" spc="-15" dirty="0">
                <a:latin typeface="Arial"/>
                <a:cs typeface="Arial"/>
              </a:rPr>
              <a:t> </a:t>
            </a:r>
            <a:r>
              <a:rPr sz="1000" dirty="0">
                <a:latin typeface="Arial"/>
                <a:cs typeface="Arial"/>
              </a:rPr>
              <a:t>enzimi</a:t>
            </a:r>
            <a:r>
              <a:rPr sz="1000" spc="-30" dirty="0">
                <a:latin typeface="Arial"/>
                <a:cs typeface="Arial"/>
              </a:rPr>
              <a:t> </a:t>
            </a:r>
            <a:r>
              <a:rPr sz="1000" dirty="0">
                <a:latin typeface="Arial"/>
                <a:cs typeface="Arial"/>
              </a:rPr>
              <a:t>DNA’yı</a:t>
            </a:r>
            <a:r>
              <a:rPr sz="1000" spc="20" dirty="0">
                <a:latin typeface="Arial"/>
                <a:cs typeface="Arial"/>
              </a:rPr>
              <a:t> </a:t>
            </a:r>
            <a:r>
              <a:rPr sz="1000" spc="-10" dirty="0">
                <a:latin typeface="Arial"/>
                <a:cs typeface="Arial"/>
              </a:rPr>
              <a:t>kendi </a:t>
            </a:r>
            <a:r>
              <a:rPr sz="1000" dirty="0">
                <a:latin typeface="Arial"/>
                <a:cs typeface="Arial"/>
              </a:rPr>
              <a:t>tanıma</a:t>
            </a:r>
            <a:r>
              <a:rPr sz="1000" spc="-40" dirty="0">
                <a:latin typeface="Arial"/>
                <a:cs typeface="Arial"/>
              </a:rPr>
              <a:t> </a:t>
            </a:r>
            <a:r>
              <a:rPr sz="1000" spc="-10" dirty="0">
                <a:latin typeface="Arial"/>
                <a:cs typeface="Arial"/>
              </a:rPr>
              <a:t>bölgelerinden</a:t>
            </a:r>
            <a:r>
              <a:rPr sz="1000" spc="-5" dirty="0">
                <a:latin typeface="Arial"/>
                <a:cs typeface="Arial"/>
              </a:rPr>
              <a:t> </a:t>
            </a:r>
            <a:r>
              <a:rPr sz="1000" spc="-20" dirty="0">
                <a:latin typeface="Arial"/>
                <a:cs typeface="Arial"/>
              </a:rPr>
              <a:t>keser</a:t>
            </a:r>
            <a:endParaRPr sz="1000">
              <a:latin typeface="Arial"/>
              <a:cs typeface="Arial"/>
            </a:endParaRPr>
          </a:p>
        </p:txBody>
      </p:sp>
      <p:sp>
        <p:nvSpPr>
          <p:cNvPr id="6" name="object 6"/>
          <p:cNvSpPr txBox="1"/>
          <p:nvPr/>
        </p:nvSpPr>
        <p:spPr>
          <a:xfrm>
            <a:off x="2220467" y="2133600"/>
            <a:ext cx="2135505" cy="401320"/>
          </a:xfrm>
          <a:prstGeom prst="rect">
            <a:avLst/>
          </a:prstGeom>
          <a:solidFill>
            <a:srgbClr val="FFFFFF"/>
          </a:solidFill>
        </p:spPr>
        <p:txBody>
          <a:bodyPr vert="horz" wrap="square" lIns="0" tIns="42545" rIns="0" bIns="0" rtlCol="0">
            <a:spAutoFit/>
          </a:bodyPr>
          <a:lstStyle/>
          <a:p>
            <a:pPr marL="92075" marR="265430">
              <a:lnSpc>
                <a:spcPct val="100000"/>
              </a:lnSpc>
              <a:spcBef>
                <a:spcPts val="335"/>
              </a:spcBef>
            </a:pPr>
            <a:r>
              <a:rPr sz="1000" dirty="0">
                <a:latin typeface="Arial"/>
                <a:cs typeface="Arial"/>
              </a:rPr>
              <a:t>2)</a:t>
            </a:r>
            <a:r>
              <a:rPr sz="1000" spc="-30" dirty="0">
                <a:latin typeface="Arial"/>
                <a:cs typeface="Arial"/>
              </a:rPr>
              <a:t> </a:t>
            </a:r>
            <a:r>
              <a:rPr sz="1000" spc="-10" dirty="0">
                <a:latin typeface="Arial"/>
                <a:cs typeface="Arial"/>
              </a:rPr>
              <a:t>Yapışkan</a:t>
            </a:r>
            <a:r>
              <a:rPr sz="1000" spc="-35" dirty="0">
                <a:latin typeface="Arial"/>
                <a:cs typeface="Arial"/>
              </a:rPr>
              <a:t> </a:t>
            </a:r>
            <a:r>
              <a:rPr sz="1000" dirty="0">
                <a:latin typeface="Arial"/>
                <a:cs typeface="Arial"/>
              </a:rPr>
              <a:t>uçlu</a:t>
            </a:r>
            <a:r>
              <a:rPr sz="1000" spc="-20" dirty="0">
                <a:latin typeface="Arial"/>
                <a:cs typeface="Arial"/>
              </a:rPr>
              <a:t> </a:t>
            </a:r>
            <a:r>
              <a:rPr sz="1000" dirty="0">
                <a:latin typeface="Arial"/>
                <a:cs typeface="Arial"/>
              </a:rPr>
              <a:t>DNA</a:t>
            </a:r>
            <a:r>
              <a:rPr sz="1000" spc="-10" dirty="0">
                <a:latin typeface="Arial"/>
                <a:cs typeface="Arial"/>
              </a:rPr>
              <a:t> parçaları oluşur</a:t>
            </a:r>
            <a:endParaRPr sz="1000">
              <a:latin typeface="Arial"/>
              <a:cs typeface="Arial"/>
            </a:endParaRPr>
          </a:p>
        </p:txBody>
      </p:sp>
      <p:sp>
        <p:nvSpPr>
          <p:cNvPr id="7" name="object 7"/>
          <p:cNvSpPr txBox="1"/>
          <p:nvPr/>
        </p:nvSpPr>
        <p:spPr>
          <a:xfrm>
            <a:off x="2220467" y="3747515"/>
            <a:ext cx="2135505" cy="708660"/>
          </a:xfrm>
          <a:prstGeom prst="rect">
            <a:avLst/>
          </a:prstGeom>
          <a:solidFill>
            <a:srgbClr val="FFFFFF"/>
          </a:solidFill>
        </p:spPr>
        <p:txBody>
          <a:bodyPr vert="horz" wrap="square" lIns="0" tIns="43815" rIns="0" bIns="0" rtlCol="0">
            <a:spAutoFit/>
          </a:bodyPr>
          <a:lstStyle/>
          <a:p>
            <a:pPr marL="92075" marR="191770">
              <a:lnSpc>
                <a:spcPct val="100000"/>
              </a:lnSpc>
              <a:spcBef>
                <a:spcPts val="345"/>
              </a:spcBef>
            </a:pPr>
            <a:r>
              <a:rPr sz="1000" dirty="0">
                <a:latin typeface="Arial"/>
                <a:cs typeface="Arial"/>
              </a:rPr>
              <a:t>3)</a:t>
            </a:r>
            <a:r>
              <a:rPr sz="1000" spc="-20" dirty="0">
                <a:latin typeface="Arial"/>
                <a:cs typeface="Arial"/>
              </a:rPr>
              <a:t> </a:t>
            </a:r>
            <a:r>
              <a:rPr sz="1000" dirty="0">
                <a:latin typeface="Arial"/>
                <a:cs typeface="Arial"/>
              </a:rPr>
              <a:t>Aynı </a:t>
            </a:r>
            <a:r>
              <a:rPr sz="1000" spc="-10" dirty="0">
                <a:latin typeface="Arial"/>
                <a:cs typeface="Arial"/>
              </a:rPr>
              <a:t>restriksiyon</a:t>
            </a:r>
            <a:r>
              <a:rPr sz="1000" dirty="0">
                <a:latin typeface="Arial"/>
                <a:cs typeface="Arial"/>
              </a:rPr>
              <a:t> </a:t>
            </a:r>
            <a:r>
              <a:rPr sz="1000" spc="-10" dirty="0">
                <a:latin typeface="Arial"/>
                <a:cs typeface="Arial"/>
              </a:rPr>
              <a:t>enzimiyle </a:t>
            </a:r>
            <a:r>
              <a:rPr sz="1000" dirty="0">
                <a:latin typeface="Arial"/>
                <a:cs typeface="Arial"/>
              </a:rPr>
              <a:t>kesilmiş</a:t>
            </a:r>
            <a:r>
              <a:rPr sz="1000" spc="-40" dirty="0">
                <a:latin typeface="Arial"/>
                <a:cs typeface="Arial"/>
              </a:rPr>
              <a:t> </a:t>
            </a:r>
            <a:r>
              <a:rPr sz="1000" dirty="0">
                <a:latin typeface="Arial"/>
                <a:cs typeface="Arial"/>
              </a:rPr>
              <a:t>iki</a:t>
            </a:r>
            <a:r>
              <a:rPr sz="1000" spc="-35" dirty="0">
                <a:latin typeface="Arial"/>
                <a:cs typeface="Arial"/>
              </a:rPr>
              <a:t> </a:t>
            </a:r>
            <a:r>
              <a:rPr sz="1000" dirty="0">
                <a:latin typeface="Arial"/>
                <a:cs typeface="Arial"/>
              </a:rPr>
              <a:t>farklı</a:t>
            </a:r>
            <a:r>
              <a:rPr sz="1000" spc="-55" dirty="0">
                <a:latin typeface="Arial"/>
                <a:cs typeface="Arial"/>
              </a:rPr>
              <a:t> </a:t>
            </a:r>
            <a:r>
              <a:rPr sz="1000" dirty="0">
                <a:latin typeface="Arial"/>
                <a:cs typeface="Arial"/>
              </a:rPr>
              <a:t>DNA</a:t>
            </a:r>
            <a:r>
              <a:rPr sz="1000" spc="-25" dirty="0">
                <a:latin typeface="Arial"/>
                <a:cs typeface="Arial"/>
              </a:rPr>
              <a:t> </a:t>
            </a:r>
            <a:r>
              <a:rPr sz="1000" dirty="0">
                <a:latin typeface="Arial"/>
                <a:cs typeface="Arial"/>
              </a:rPr>
              <a:t>parçası</a:t>
            </a:r>
            <a:r>
              <a:rPr sz="1000" spc="-45" dirty="0">
                <a:latin typeface="Arial"/>
                <a:cs typeface="Arial"/>
              </a:rPr>
              <a:t> </a:t>
            </a:r>
            <a:r>
              <a:rPr sz="1000" spc="-25" dirty="0">
                <a:latin typeface="Arial"/>
                <a:cs typeface="Arial"/>
              </a:rPr>
              <a:t>bir </a:t>
            </a:r>
            <a:r>
              <a:rPr sz="1000" dirty="0">
                <a:latin typeface="Arial"/>
                <a:cs typeface="Arial"/>
              </a:rPr>
              <a:t>araya</a:t>
            </a:r>
            <a:r>
              <a:rPr sz="1000" spc="-25" dirty="0">
                <a:latin typeface="Arial"/>
                <a:cs typeface="Arial"/>
              </a:rPr>
              <a:t> </a:t>
            </a:r>
            <a:r>
              <a:rPr sz="1000" spc="-10" dirty="0">
                <a:latin typeface="Arial"/>
                <a:cs typeface="Arial"/>
              </a:rPr>
              <a:t>geldiğinde</a:t>
            </a:r>
            <a:r>
              <a:rPr sz="1000" spc="-25" dirty="0">
                <a:latin typeface="Arial"/>
                <a:cs typeface="Arial"/>
              </a:rPr>
              <a:t> </a:t>
            </a:r>
            <a:r>
              <a:rPr sz="1000" dirty="0">
                <a:latin typeface="Arial"/>
                <a:cs typeface="Arial"/>
              </a:rPr>
              <a:t>baz</a:t>
            </a:r>
            <a:r>
              <a:rPr sz="1000" spc="-45" dirty="0">
                <a:latin typeface="Arial"/>
                <a:cs typeface="Arial"/>
              </a:rPr>
              <a:t> </a:t>
            </a:r>
            <a:r>
              <a:rPr sz="1000" spc="-10" dirty="0">
                <a:latin typeface="Arial"/>
                <a:cs typeface="Arial"/>
              </a:rPr>
              <a:t>eşleşmesi yapar</a:t>
            </a:r>
            <a:endParaRPr sz="1000">
              <a:latin typeface="Arial"/>
              <a:cs typeface="Arial"/>
            </a:endParaRPr>
          </a:p>
        </p:txBody>
      </p:sp>
      <p:sp>
        <p:nvSpPr>
          <p:cNvPr id="8" name="object 8"/>
          <p:cNvSpPr txBox="1"/>
          <p:nvPr/>
        </p:nvSpPr>
        <p:spPr>
          <a:xfrm>
            <a:off x="2220467" y="4648200"/>
            <a:ext cx="2711450" cy="554990"/>
          </a:xfrm>
          <a:prstGeom prst="rect">
            <a:avLst/>
          </a:prstGeom>
          <a:solidFill>
            <a:srgbClr val="FFFFFF"/>
          </a:solidFill>
        </p:spPr>
        <p:txBody>
          <a:bodyPr vert="horz" wrap="square" lIns="0" tIns="43180" rIns="0" bIns="0" rtlCol="0">
            <a:spAutoFit/>
          </a:bodyPr>
          <a:lstStyle/>
          <a:p>
            <a:pPr marL="92075">
              <a:lnSpc>
                <a:spcPct val="100000"/>
              </a:lnSpc>
              <a:spcBef>
                <a:spcPts val="340"/>
              </a:spcBef>
            </a:pPr>
            <a:r>
              <a:rPr sz="1000" dirty="0">
                <a:latin typeface="Arial"/>
                <a:cs typeface="Arial"/>
              </a:rPr>
              <a:t>4)</a:t>
            </a:r>
            <a:r>
              <a:rPr sz="1000" spc="-60" dirty="0">
                <a:latin typeface="Arial"/>
                <a:cs typeface="Arial"/>
              </a:rPr>
              <a:t> </a:t>
            </a:r>
            <a:r>
              <a:rPr sz="1000" dirty="0">
                <a:latin typeface="Arial"/>
                <a:cs typeface="Arial"/>
              </a:rPr>
              <a:t>Birleşen</a:t>
            </a:r>
            <a:r>
              <a:rPr sz="1000" spc="-60" dirty="0">
                <a:latin typeface="Arial"/>
                <a:cs typeface="Arial"/>
              </a:rPr>
              <a:t> </a:t>
            </a:r>
            <a:r>
              <a:rPr sz="1000" dirty="0">
                <a:latin typeface="Arial"/>
                <a:cs typeface="Arial"/>
              </a:rPr>
              <a:t>parçalar</a:t>
            </a:r>
            <a:r>
              <a:rPr sz="1000" spc="-60" dirty="0">
                <a:latin typeface="Arial"/>
                <a:cs typeface="Arial"/>
              </a:rPr>
              <a:t> </a:t>
            </a:r>
            <a:r>
              <a:rPr sz="1000" dirty="0">
                <a:latin typeface="Arial"/>
                <a:cs typeface="Arial"/>
              </a:rPr>
              <a:t>çizgisel</a:t>
            </a:r>
            <a:r>
              <a:rPr sz="1000" spc="-35" dirty="0">
                <a:latin typeface="Arial"/>
                <a:cs typeface="Arial"/>
              </a:rPr>
              <a:t> </a:t>
            </a:r>
            <a:r>
              <a:rPr sz="1000" dirty="0">
                <a:latin typeface="Arial"/>
                <a:cs typeface="Arial"/>
              </a:rPr>
              <a:t>veya</a:t>
            </a:r>
            <a:r>
              <a:rPr sz="1000" spc="-45" dirty="0">
                <a:latin typeface="Arial"/>
                <a:cs typeface="Arial"/>
              </a:rPr>
              <a:t> </a:t>
            </a:r>
            <a:r>
              <a:rPr sz="1000" spc="-10" dirty="0">
                <a:latin typeface="Arial"/>
                <a:cs typeface="Arial"/>
              </a:rPr>
              <a:t>halkasal</a:t>
            </a:r>
            <a:endParaRPr sz="1000">
              <a:latin typeface="Arial"/>
              <a:cs typeface="Arial"/>
            </a:endParaRPr>
          </a:p>
          <a:p>
            <a:pPr marL="92075">
              <a:lnSpc>
                <a:spcPct val="100000"/>
              </a:lnSpc>
            </a:pPr>
            <a:r>
              <a:rPr sz="1000" dirty="0">
                <a:latin typeface="Arial"/>
                <a:cs typeface="Arial"/>
              </a:rPr>
              <a:t>)plazmid</a:t>
            </a:r>
            <a:r>
              <a:rPr sz="1000" spc="-25" dirty="0">
                <a:latin typeface="Arial"/>
                <a:cs typeface="Arial"/>
              </a:rPr>
              <a:t> </a:t>
            </a:r>
            <a:r>
              <a:rPr sz="1000" dirty="0">
                <a:latin typeface="Arial"/>
                <a:cs typeface="Arial"/>
              </a:rPr>
              <a:t>gibi)</a:t>
            </a:r>
            <a:r>
              <a:rPr sz="1000" spc="-15" dirty="0">
                <a:latin typeface="Arial"/>
                <a:cs typeface="Arial"/>
              </a:rPr>
              <a:t> </a:t>
            </a:r>
            <a:r>
              <a:rPr sz="1000" spc="-10" dirty="0">
                <a:latin typeface="Arial"/>
                <a:cs typeface="Arial"/>
              </a:rPr>
              <a:t>moleküller</a:t>
            </a:r>
            <a:r>
              <a:rPr sz="1000" spc="-40" dirty="0">
                <a:latin typeface="Arial"/>
                <a:cs typeface="Arial"/>
              </a:rPr>
              <a:t> </a:t>
            </a:r>
            <a:r>
              <a:rPr sz="1000" spc="-10" dirty="0">
                <a:latin typeface="Arial"/>
                <a:cs typeface="Arial"/>
              </a:rPr>
              <a:t>oluşturabilir.</a:t>
            </a:r>
            <a:endParaRPr sz="1000">
              <a:latin typeface="Arial"/>
              <a:cs typeface="Arial"/>
            </a:endParaRPr>
          </a:p>
        </p:txBody>
      </p:sp>
      <p:sp>
        <p:nvSpPr>
          <p:cNvPr id="9" name="object 9"/>
          <p:cNvSpPr txBox="1"/>
          <p:nvPr/>
        </p:nvSpPr>
        <p:spPr>
          <a:xfrm>
            <a:off x="2220467" y="5672328"/>
            <a:ext cx="2711450" cy="553720"/>
          </a:xfrm>
          <a:prstGeom prst="rect">
            <a:avLst/>
          </a:prstGeom>
          <a:solidFill>
            <a:srgbClr val="FFFFFF"/>
          </a:solidFill>
        </p:spPr>
        <p:txBody>
          <a:bodyPr vert="horz" wrap="square" lIns="0" tIns="43180" rIns="0" bIns="0" rtlCol="0">
            <a:spAutoFit/>
          </a:bodyPr>
          <a:lstStyle/>
          <a:p>
            <a:pPr marL="92075" marR="189230">
              <a:lnSpc>
                <a:spcPct val="100000"/>
              </a:lnSpc>
              <a:spcBef>
                <a:spcPts val="340"/>
              </a:spcBef>
            </a:pPr>
            <a:r>
              <a:rPr sz="1000" dirty="0">
                <a:latin typeface="Arial"/>
                <a:cs typeface="Arial"/>
              </a:rPr>
              <a:t>5)</a:t>
            </a:r>
            <a:r>
              <a:rPr sz="1000" spc="-40" dirty="0">
                <a:latin typeface="Arial"/>
                <a:cs typeface="Arial"/>
              </a:rPr>
              <a:t> </a:t>
            </a:r>
            <a:r>
              <a:rPr sz="1000" dirty="0">
                <a:latin typeface="Arial"/>
                <a:cs typeface="Arial"/>
              </a:rPr>
              <a:t>DNA</a:t>
            </a:r>
            <a:r>
              <a:rPr sz="1000" spc="-25" dirty="0">
                <a:latin typeface="Arial"/>
                <a:cs typeface="Arial"/>
              </a:rPr>
              <a:t> </a:t>
            </a:r>
            <a:r>
              <a:rPr sz="1000" dirty="0">
                <a:latin typeface="Arial"/>
                <a:cs typeface="Arial"/>
              </a:rPr>
              <a:t>ligaz</a:t>
            </a:r>
            <a:r>
              <a:rPr sz="1000" spc="-15" dirty="0">
                <a:latin typeface="Arial"/>
                <a:cs typeface="Arial"/>
              </a:rPr>
              <a:t> </a:t>
            </a:r>
            <a:r>
              <a:rPr sz="1000" dirty="0">
                <a:latin typeface="Arial"/>
                <a:cs typeface="Arial"/>
              </a:rPr>
              <a:t>enzimi,</a:t>
            </a:r>
            <a:r>
              <a:rPr sz="1000" spc="-30" dirty="0">
                <a:latin typeface="Arial"/>
                <a:cs typeface="Arial"/>
              </a:rPr>
              <a:t> </a:t>
            </a:r>
            <a:r>
              <a:rPr sz="1000" dirty="0">
                <a:latin typeface="Arial"/>
                <a:cs typeface="Arial"/>
              </a:rPr>
              <a:t>iki</a:t>
            </a:r>
            <a:r>
              <a:rPr sz="1000" spc="-40" dirty="0">
                <a:latin typeface="Arial"/>
                <a:cs typeface="Arial"/>
              </a:rPr>
              <a:t> </a:t>
            </a:r>
            <a:r>
              <a:rPr sz="1000" dirty="0">
                <a:latin typeface="Arial"/>
                <a:cs typeface="Arial"/>
              </a:rPr>
              <a:t>DNA</a:t>
            </a:r>
            <a:r>
              <a:rPr sz="1000" spc="-25" dirty="0">
                <a:latin typeface="Arial"/>
                <a:cs typeface="Arial"/>
              </a:rPr>
              <a:t> </a:t>
            </a:r>
            <a:r>
              <a:rPr sz="1000" spc="-10" dirty="0">
                <a:latin typeface="Arial"/>
                <a:cs typeface="Arial"/>
              </a:rPr>
              <a:t>parçasını birleştirir.</a:t>
            </a:r>
            <a:r>
              <a:rPr sz="1000" spc="5" dirty="0">
                <a:latin typeface="Arial"/>
                <a:cs typeface="Arial"/>
              </a:rPr>
              <a:t> </a:t>
            </a:r>
            <a:r>
              <a:rPr sz="1000" spc="-10" dirty="0">
                <a:latin typeface="Arial"/>
                <a:cs typeface="Arial"/>
              </a:rPr>
              <a:t>Sonuçta</a:t>
            </a:r>
            <a:r>
              <a:rPr sz="1000" spc="-30" dirty="0">
                <a:latin typeface="Arial"/>
                <a:cs typeface="Arial"/>
              </a:rPr>
              <a:t> </a:t>
            </a:r>
            <a:r>
              <a:rPr sz="1000" dirty="0">
                <a:latin typeface="Arial"/>
                <a:cs typeface="Arial"/>
              </a:rPr>
              <a:t>İnsan</a:t>
            </a:r>
            <a:r>
              <a:rPr sz="1000" spc="-30" dirty="0">
                <a:latin typeface="Arial"/>
                <a:cs typeface="Arial"/>
              </a:rPr>
              <a:t> </a:t>
            </a:r>
            <a:r>
              <a:rPr sz="1000" dirty="0">
                <a:latin typeface="Arial"/>
                <a:cs typeface="Arial"/>
              </a:rPr>
              <a:t>DNA’sı</a:t>
            </a:r>
            <a:r>
              <a:rPr sz="1000" spc="5" dirty="0">
                <a:latin typeface="Arial"/>
                <a:cs typeface="Arial"/>
              </a:rPr>
              <a:t> </a:t>
            </a:r>
            <a:r>
              <a:rPr sz="1000" dirty="0">
                <a:latin typeface="Arial"/>
                <a:cs typeface="Arial"/>
              </a:rPr>
              <a:t>ve</a:t>
            </a:r>
            <a:r>
              <a:rPr sz="1000" spc="-15" dirty="0">
                <a:latin typeface="Arial"/>
                <a:cs typeface="Arial"/>
              </a:rPr>
              <a:t> </a:t>
            </a:r>
            <a:r>
              <a:rPr sz="1000" spc="-10" dirty="0">
                <a:latin typeface="Arial"/>
                <a:cs typeface="Arial"/>
              </a:rPr>
              <a:t>plazmid </a:t>
            </a:r>
            <a:r>
              <a:rPr sz="1000" dirty="0">
                <a:latin typeface="Arial"/>
                <a:cs typeface="Arial"/>
              </a:rPr>
              <a:t>DNA</a:t>
            </a:r>
            <a:r>
              <a:rPr sz="1000" spc="-20" dirty="0">
                <a:latin typeface="Arial"/>
                <a:cs typeface="Arial"/>
              </a:rPr>
              <a:t> </a:t>
            </a:r>
            <a:r>
              <a:rPr sz="1000" dirty="0">
                <a:latin typeface="Arial"/>
                <a:cs typeface="Arial"/>
              </a:rPr>
              <a:t>içeren</a:t>
            </a:r>
            <a:r>
              <a:rPr sz="1000" spc="-25" dirty="0">
                <a:latin typeface="Arial"/>
                <a:cs typeface="Arial"/>
              </a:rPr>
              <a:t> </a:t>
            </a:r>
            <a:r>
              <a:rPr sz="1000" dirty="0">
                <a:latin typeface="Arial"/>
                <a:cs typeface="Arial"/>
              </a:rPr>
              <a:t>bir</a:t>
            </a:r>
            <a:r>
              <a:rPr sz="1000" spc="-10" dirty="0">
                <a:latin typeface="Arial"/>
                <a:cs typeface="Arial"/>
              </a:rPr>
              <a:t> rekombinant</a:t>
            </a:r>
            <a:r>
              <a:rPr sz="1000" spc="-60" dirty="0">
                <a:latin typeface="Arial"/>
                <a:cs typeface="Arial"/>
              </a:rPr>
              <a:t> </a:t>
            </a:r>
            <a:r>
              <a:rPr sz="1000" dirty="0">
                <a:latin typeface="Arial"/>
                <a:cs typeface="Arial"/>
              </a:rPr>
              <a:t>DNA</a:t>
            </a:r>
            <a:r>
              <a:rPr sz="1000" spc="-15" dirty="0">
                <a:latin typeface="Arial"/>
                <a:cs typeface="Arial"/>
              </a:rPr>
              <a:t> </a:t>
            </a:r>
            <a:r>
              <a:rPr sz="1000" spc="-10" dirty="0">
                <a:latin typeface="Arial"/>
                <a:cs typeface="Arial"/>
              </a:rPr>
              <a:t>oluşur</a:t>
            </a:r>
            <a:endParaRPr sz="1000">
              <a:latin typeface="Arial"/>
              <a:cs typeface="Arial"/>
            </a:endParaRPr>
          </a:p>
        </p:txBody>
      </p:sp>
      <p:sp>
        <p:nvSpPr>
          <p:cNvPr id="10" name="object 10"/>
          <p:cNvSpPr txBox="1"/>
          <p:nvPr/>
        </p:nvSpPr>
        <p:spPr>
          <a:xfrm>
            <a:off x="4317491" y="1010411"/>
            <a:ext cx="614680" cy="399415"/>
          </a:xfrm>
          <a:prstGeom prst="rect">
            <a:avLst/>
          </a:prstGeom>
          <a:solidFill>
            <a:srgbClr val="FFFFFF"/>
          </a:solidFill>
        </p:spPr>
        <p:txBody>
          <a:bodyPr vert="horz" wrap="square" lIns="0" tIns="41275" rIns="0" bIns="0" rtlCol="0">
            <a:spAutoFit/>
          </a:bodyPr>
          <a:lstStyle/>
          <a:p>
            <a:pPr marL="92710">
              <a:lnSpc>
                <a:spcPct val="100000"/>
              </a:lnSpc>
              <a:spcBef>
                <a:spcPts val="325"/>
              </a:spcBef>
            </a:pPr>
            <a:r>
              <a:rPr sz="1000" spc="-10" dirty="0">
                <a:latin typeface="Arial"/>
                <a:cs typeface="Arial"/>
              </a:rPr>
              <a:t>İnsan</a:t>
            </a:r>
            <a:endParaRPr sz="1000">
              <a:latin typeface="Arial"/>
              <a:cs typeface="Arial"/>
            </a:endParaRPr>
          </a:p>
          <a:p>
            <a:pPr marL="92710">
              <a:lnSpc>
                <a:spcPct val="100000"/>
              </a:lnSpc>
              <a:spcBef>
                <a:spcPts val="5"/>
              </a:spcBef>
            </a:pPr>
            <a:r>
              <a:rPr sz="1000" spc="-10" dirty="0">
                <a:latin typeface="Arial"/>
                <a:cs typeface="Arial"/>
              </a:rPr>
              <a:t>DNA’sı</a:t>
            </a:r>
            <a:endParaRPr sz="1000">
              <a:latin typeface="Arial"/>
              <a:cs typeface="Arial"/>
            </a:endParaRPr>
          </a:p>
        </p:txBody>
      </p:sp>
      <p:sp>
        <p:nvSpPr>
          <p:cNvPr id="11" name="object 11"/>
          <p:cNvSpPr/>
          <p:nvPr/>
        </p:nvSpPr>
        <p:spPr>
          <a:xfrm>
            <a:off x="6327647" y="12191"/>
            <a:ext cx="1254760" cy="401320"/>
          </a:xfrm>
          <a:custGeom>
            <a:avLst/>
            <a:gdLst/>
            <a:ahLst/>
            <a:cxnLst/>
            <a:rect l="l" t="t" r="r" b="b"/>
            <a:pathLst>
              <a:path w="1254759" h="401320">
                <a:moveTo>
                  <a:pt x="1254252" y="0"/>
                </a:moveTo>
                <a:lnTo>
                  <a:pt x="0" y="0"/>
                </a:lnTo>
                <a:lnTo>
                  <a:pt x="0" y="400811"/>
                </a:lnTo>
                <a:lnTo>
                  <a:pt x="1254252" y="400811"/>
                </a:lnTo>
                <a:lnTo>
                  <a:pt x="1254252" y="0"/>
                </a:lnTo>
                <a:close/>
              </a:path>
            </a:pathLst>
          </a:custGeom>
          <a:solidFill>
            <a:srgbClr val="FFFFFF"/>
          </a:solidFill>
        </p:spPr>
        <p:txBody>
          <a:bodyPr wrap="square" lIns="0" tIns="0" rIns="0" bIns="0" rtlCol="0"/>
          <a:lstStyle/>
          <a:p>
            <a:endParaRPr/>
          </a:p>
        </p:txBody>
      </p:sp>
      <p:sp>
        <p:nvSpPr>
          <p:cNvPr id="12" name="object 12"/>
          <p:cNvSpPr txBox="1"/>
          <p:nvPr/>
        </p:nvSpPr>
        <p:spPr>
          <a:xfrm>
            <a:off x="6407658" y="42799"/>
            <a:ext cx="1043305" cy="330200"/>
          </a:xfrm>
          <a:prstGeom prst="rect">
            <a:avLst/>
          </a:prstGeom>
        </p:spPr>
        <p:txBody>
          <a:bodyPr vert="horz" wrap="square" lIns="0" tIns="12065" rIns="0" bIns="0" rtlCol="0">
            <a:spAutoFit/>
          </a:bodyPr>
          <a:lstStyle/>
          <a:p>
            <a:pPr marL="12700" marR="5080">
              <a:lnSpc>
                <a:spcPct val="100000"/>
              </a:lnSpc>
              <a:spcBef>
                <a:spcPts val="95"/>
              </a:spcBef>
            </a:pPr>
            <a:r>
              <a:rPr sz="1000" dirty="0">
                <a:latin typeface="Arial"/>
                <a:cs typeface="Arial"/>
              </a:rPr>
              <a:t>EcoRI</a:t>
            </a:r>
            <a:r>
              <a:rPr sz="1000" spc="-45" dirty="0">
                <a:latin typeface="Arial"/>
                <a:cs typeface="Arial"/>
              </a:rPr>
              <a:t> </a:t>
            </a:r>
            <a:r>
              <a:rPr sz="1000" spc="-10" dirty="0">
                <a:latin typeface="Arial"/>
                <a:cs typeface="Arial"/>
              </a:rPr>
              <a:t>restriksiyon bölgeleri</a:t>
            </a:r>
            <a:endParaRPr sz="1000">
              <a:latin typeface="Arial"/>
              <a:cs typeface="Arial"/>
            </a:endParaRPr>
          </a:p>
        </p:txBody>
      </p:sp>
      <p:sp>
        <p:nvSpPr>
          <p:cNvPr id="13" name="object 13"/>
          <p:cNvSpPr txBox="1"/>
          <p:nvPr/>
        </p:nvSpPr>
        <p:spPr>
          <a:xfrm>
            <a:off x="7799831" y="2133600"/>
            <a:ext cx="647700" cy="184785"/>
          </a:xfrm>
          <a:prstGeom prst="rect">
            <a:avLst/>
          </a:prstGeom>
          <a:solidFill>
            <a:srgbClr val="FFFFFF"/>
          </a:solidFill>
        </p:spPr>
        <p:txBody>
          <a:bodyPr vert="horz" wrap="square" lIns="0" tIns="44450" rIns="0" bIns="0" rtlCol="0">
            <a:spAutoFit/>
          </a:bodyPr>
          <a:lstStyle/>
          <a:p>
            <a:pPr marL="92075">
              <a:lnSpc>
                <a:spcPct val="100000"/>
              </a:lnSpc>
              <a:spcBef>
                <a:spcPts val="350"/>
              </a:spcBef>
            </a:pPr>
            <a:r>
              <a:rPr sz="600" dirty="0">
                <a:latin typeface="Arial"/>
                <a:cs typeface="Arial"/>
              </a:rPr>
              <a:t>Yapışkan</a:t>
            </a:r>
            <a:r>
              <a:rPr sz="600" spc="-5" dirty="0">
                <a:latin typeface="Arial"/>
                <a:cs typeface="Arial"/>
              </a:rPr>
              <a:t> </a:t>
            </a:r>
            <a:r>
              <a:rPr sz="600" spc="-25" dirty="0">
                <a:latin typeface="Arial"/>
                <a:cs typeface="Arial"/>
              </a:rPr>
              <a:t>uç</a:t>
            </a:r>
            <a:endParaRPr sz="600">
              <a:latin typeface="Arial"/>
              <a:cs typeface="Arial"/>
            </a:endParaRPr>
          </a:p>
        </p:txBody>
      </p:sp>
      <p:sp>
        <p:nvSpPr>
          <p:cNvPr id="14" name="object 14"/>
          <p:cNvSpPr txBox="1"/>
          <p:nvPr/>
        </p:nvSpPr>
        <p:spPr>
          <a:xfrm>
            <a:off x="5251703" y="3567684"/>
            <a:ext cx="647700" cy="182880"/>
          </a:xfrm>
          <a:prstGeom prst="rect">
            <a:avLst/>
          </a:prstGeom>
          <a:solidFill>
            <a:srgbClr val="FFFFFF"/>
          </a:solidFill>
        </p:spPr>
        <p:txBody>
          <a:bodyPr vert="horz" wrap="square" lIns="0" tIns="44450" rIns="0" bIns="0" rtlCol="0">
            <a:spAutoFit/>
          </a:bodyPr>
          <a:lstStyle/>
          <a:p>
            <a:pPr marL="92075">
              <a:lnSpc>
                <a:spcPct val="100000"/>
              </a:lnSpc>
              <a:spcBef>
                <a:spcPts val="350"/>
              </a:spcBef>
            </a:pPr>
            <a:r>
              <a:rPr sz="600" dirty="0">
                <a:latin typeface="Arial"/>
                <a:cs typeface="Arial"/>
              </a:rPr>
              <a:t>Yapışkan</a:t>
            </a:r>
            <a:r>
              <a:rPr sz="600" spc="-5" dirty="0">
                <a:latin typeface="Arial"/>
                <a:cs typeface="Arial"/>
              </a:rPr>
              <a:t> </a:t>
            </a:r>
            <a:r>
              <a:rPr sz="600" spc="-25" dirty="0">
                <a:latin typeface="Arial"/>
                <a:cs typeface="Arial"/>
              </a:rPr>
              <a:t>uç</a:t>
            </a:r>
            <a:endParaRPr sz="600">
              <a:latin typeface="Arial"/>
              <a:cs typeface="Arial"/>
            </a:endParaRPr>
          </a:p>
        </p:txBody>
      </p:sp>
      <p:sp>
        <p:nvSpPr>
          <p:cNvPr id="15" name="object 15"/>
          <p:cNvSpPr txBox="1"/>
          <p:nvPr/>
        </p:nvSpPr>
        <p:spPr>
          <a:xfrm>
            <a:off x="7182611" y="3308603"/>
            <a:ext cx="1134110" cy="338455"/>
          </a:xfrm>
          <a:prstGeom prst="rect">
            <a:avLst/>
          </a:prstGeom>
          <a:solidFill>
            <a:srgbClr val="FFFFFF"/>
          </a:solidFill>
        </p:spPr>
        <p:txBody>
          <a:bodyPr vert="horz" wrap="square" lIns="0" tIns="43815" rIns="0" bIns="0" rtlCol="0">
            <a:spAutoFit/>
          </a:bodyPr>
          <a:lstStyle/>
          <a:p>
            <a:pPr marL="92075" marR="222885">
              <a:lnSpc>
                <a:spcPct val="100000"/>
              </a:lnSpc>
              <a:spcBef>
                <a:spcPts val="345"/>
              </a:spcBef>
            </a:pPr>
            <a:r>
              <a:rPr sz="800" dirty="0">
                <a:latin typeface="Arial"/>
                <a:cs typeface="Arial"/>
              </a:rPr>
              <a:t>Yapışkan</a:t>
            </a:r>
            <a:r>
              <a:rPr sz="800" spc="-15" dirty="0">
                <a:latin typeface="Arial"/>
                <a:cs typeface="Arial"/>
              </a:rPr>
              <a:t> </a:t>
            </a:r>
            <a:r>
              <a:rPr sz="800" dirty="0">
                <a:latin typeface="Arial"/>
                <a:cs typeface="Arial"/>
              </a:rPr>
              <a:t>uçlar</a:t>
            </a:r>
            <a:r>
              <a:rPr sz="800" spc="-30" dirty="0">
                <a:latin typeface="Arial"/>
                <a:cs typeface="Arial"/>
              </a:rPr>
              <a:t> </a:t>
            </a:r>
            <a:r>
              <a:rPr sz="800" spc="-25" dirty="0">
                <a:latin typeface="Arial"/>
                <a:cs typeface="Arial"/>
              </a:rPr>
              <a:t>H-</a:t>
            </a:r>
            <a:r>
              <a:rPr sz="800" dirty="0">
                <a:latin typeface="Arial"/>
                <a:cs typeface="Arial"/>
              </a:rPr>
              <a:t> bağ </a:t>
            </a:r>
            <a:r>
              <a:rPr sz="800" spc="-10" dirty="0">
                <a:latin typeface="Arial"/>
                <a:cs typeface="Arial"/>
              </a:rPr>
              <a:t>yapar</a:t>
            </a:r>
            <a:endParaRPr sz="800">
              <a:latin typeface="Arial"/>
              <a:cs typeface="Arial"/>
            </a:endParaRPr>
          </a:p>
        </p:txBody>
      </p:sp>
      <p:sp>
        <p:nvSpPr>
          <p:cNvPr id="16" name="object 16"/>
          <p:cNvSpPr txBox="1"/>
          <p:nvPr/>
        </p:nvSpPr>
        <p:spPr>
          <a:xfrm>
            <a:off x="2167127" y="3093720"/>
            <a:ext cx="1135380" cy="462280"/>
          </a:xfrm>
          <a:prstGeom prst="rect">
            <a:avLst/>
          </a:prstGeom>
          <a:solidFill>
            <a:srgbClr val="FFFFFF"/>
          </a:solidFill>
        </p:spPr>
        <p:txBody>
          <a:bodyPr vert="horz" wrap="square" lIns="0" tIns="44450" rIns="0" bIns="0" rtlCol="0">
            <a:spAutoFit/>
          </a:bodyPr>
          <a:lstStyle/>
          <a:p>
            <a:pPr marL="91440" marR="117475">
              <a:lnSpc>
                <a:spcPct val="100000"/>
              </a:lnSpc>
              <a:spcBef>
                <a:spcPts val="350"/>
              </a:spcBef>
            </a:pPr>
            <a:r>
              <a:rPr sz="800" dirty="0">
                <a:latin typeface="Arial"/>
                <a:cs typeface="Arial"/>
              </a:rPr>
              <a:t>Başka</a:t>
            </a:r>
            <a:r>
              <a:rPr sz="800" spc="-20" dirty="0">
                <a:latin typeface="Arial"/>
                <a:cs typeface="Arial"/>
              </a:rPr>
              <a:t> </a:t>
            </a:r>
            <a:r>
              <a:rPr sz="800" dirty="0">
                <a:latin typeface="Arial"/>
                <a:cs typeface="Arial"/>
              </a:rPr>
              <a:t>bir</a:t>
            </a:r>
            <a:r>
              <a:rPr sz="800" spc="-5" dirty="0">
                <a:latin typeface="Arial"/>
                <a:cs typeface="Arial"/>
              </a:rPr>
              <a:t> </a:t>
            </a:r>
            <a:r>
              <a:rPr sz="800" spc="-10" dirty="0">
                <a:latin typeface="Arial"/>
                <a:cs typeface="Arial"/>
              </a:rPr>
              <a:t>kaynaktan </a:t>
            </a:r>
            <a:r>
              <a:rPr sz="800" dirty="0">
                <a:latin typeface="Arial"/>
                <a:cs typeface="Arial"/>
              </a:rPr>
              <a:t>DNA</a:t>
            </a:r>
            <a:r>
              <a:rPr sz="800" spc="-10" dirty="0">
                <a:latin typeface="Arial"/>
                <a:cs typeface="Arial"/>
              </a:rPr>
              <a:t> </a:t>
            </a:r>
            <a:r>
              <a:rPr sz="800" dirty="0">
                <a:latin typeface="Arial"/>
                <a:cs typeface="Arial"/>
              </a:rPr>
              <a:t>–</a:t>
            </a:r>
            <a:r>
              <a:rPr sz="800" spc="5" dirty="0">
                <a:latin typeface="Arial"/>
                <a:cs typeface="Arial"/>
              </a:rPr>
              <a:t> </a:t>
            </a:r>
            <a:r>
              <a:rPr sz="800" spc="-10" dirty="0">
                <a:latin typeface="Arial"/>
                <a:cs typeface="Arial"/>
              </a:rPr>
              <a:t>bakteri plazmidi</a:t>
            </a:r>
            <a:endParaRPr sz="800">
              <a:latin typeface="Arial"/>
              <a:cs typeface="Arial"/>
            </a:endParaRPr>
          </a:p>
        </p:txBody>
      </p:sp>
      <p:sp>
        <p:nvSpPr>
          <p:cNvPr id="17" name="object 17"/>
          <p:cNvSpPr txBox="1"/>
          <p:nvPr/>
        </p:nvSpPr>
        <p:spPr>
          <a:xfrm>
            <a:off x="6646164" y="4899659"/>
            <a:ext cx="783590" cy="707390"/>
          </a:xfrm>
          <a:prstGeom prst="rect">
            <a:avLst/>
          </a:prstGeom>
          <a:solidFill>
            <a:srgbClr val="FFFFFF"/>
          </a:solidFill>
        </p:spPr>
        <p:txBody>
          <a:bodyPr vert="horz" wrap="square" lIns="0" tIns="43815" rIns="0" bIns="0" rtlCol="0">
            <a:spAutoFit/>
          </a:bodyPr>
          <a:lstStyle/>
          <a:p>
            <a:pPr marL="92710" marR="85090">
              <a:lnSpc>
                <a:spcPct val="100000"/>
              </a:lnSpc>
              <a:spcBef>
                <a:spcPts val="345"/>
              </a:spcBef>
            </a:pPr>
            <a:r>
              <a:rPr sz="800" dirty="0">
                <a:latin typeface="Arial"/>
                <a:cs typeface="Arial"/>
              </a:rPr>
              <a:t>Ligaz</a:t>
            </a:r>
            <a:r>
              <a:rPr sz="800" spc="-10" dirty="0">
                <a:latin typeface="Arial"/>
                <a:cs typeface="Arial"/>
              </a:rPr>
              <a:t> enzimi </a:t>
            </a:r>
            <a:r>
              <a:rPr sz="800" dirty="0">
                <a:latin typeface="Arial"/>
                <a:cs typeface="Arial"/>
              </a:rPr>
              <a:t>ile</a:t>
            </a:r>
            <a:r>
              <a:rPr sz="800" spc="-15" dirty="0">
                <a:latin typeface="Arial"/>
                <a:cs typeface="Arial"/>
              </a:rPr>
              <a:t> </a:t>
            </a:r>
            <a:r>
              <a:rPr sz="800" spc="-25" dirty="0">
                <a:latin typeface="Arial"/>
                <a:cs typeface="Arial"/>
              </a:rPr>
              <a:t>DNA</a:t>
            </a:r>
            <a:r>
              <a:rPr sz="800" spc="-10" dirty="0">
                <a:latin typeface="Arial"/>
                <a:cs typeface="Arial"/>
              </a:rPr>
              <a:t> belkemiklerin </a:t>
            </a:r>
            <a:r>
              <a:rPr sz="800" dirty="0">
                <a:latin typeface="Arial"/>
                <a:cs typeface="Arial"/>
              </a:rPr>
              <a:t>in</a:t>
            </a:r>
            <a:r>
              <a:rPr sz="800" spc="-15" dirty="0">
                <a:latin typeface="Arial"/>
                <a:cs typeface="Arial"/>
              </a:rPr>
              <a:t> </a:t>
            </a:r>
            <a:r>
              <a:rPr sz="800" spc="-10" dirty="0">
                <a:latin typeface="Arial"/>
                <a:cs typeface="Arial"/>
              </a:rPr>
              <a:t>kovalent birleşimi</a:t>
            </a:r>
            <a:endParaRPr sz="800">
              <a:latin typeface="Arial"/>
              <a:cs typeface="Arial"/>
            </a:endParaRPr>
          </a:p>
        </p:txBody>
      </p:sp>
      <p:sp>
        <p:nvSpPr>
          <p:cNvPr id="18" name="object 18"/>
          <p:cNvSpPr/>
          <p:nvPr/>
        </p:nvSpPr>
        <p:spPr>
          <a:xfrm>
            <a:off x="7443216" y="6323076"/>
            <a:ext cx="649605" cy="460375"/>
          </a:xfrm>
          <a:custGeom>
            <a:avLst/>
            <a:gdLst/>
            <a:ahLst/>
            <a:cxnLst/>
            <a:rect l="l" t="t" r="r" b="b"/>
            <a:pathLst>
              <a:path w="649604" h="460375">
                <a:moveTo>
                  <a:pt x="649224" y="0"/>
                </a:moveTo>
                <a:lnTo>
                  <a:pt x="0" y="0"/>
                </a:lnTo>
                <a:lnTo>
                  <a:pt x="0" y="460248"/>
                </a:lnTo>
                <a:lnTo>
                  <a:pt x="649224" y="460248"/>
                </a:lnTo>
                <a:lnTo>
                  <a:pt x="649224" y="0"/>
                </a:lnTo>
                <a:close/>
              </a:path>
            </a:pathLst>
          </a:custGeom>
          <a:solidFill>
            <a:srgbClr val="FFFFFF"/>
          </a:solidFill>
        </p:spPr>
        <p:txBody>
          <a:bodyPr wrap="square" lIns="0" tIns="0" rIns="0" bIns="0" rtlCol="0"/>
          <a:lstStyle/>
          <a:p>
            <a:endParaRPr/>
          </a:p>
        </p:txBody>
      </p:sp>
      <p:sp>
        <p:nvSpPr>
          <p:cNvPr id="19" name="object 19"/>
          <p:cNvSpPr txBox="1"/>
          <p:nvPr/>
        </p:nvSpPr>
        <p:spPr>
          <a:xfrm>
            <a:off x="7524115" y="6354571"/>
            <a:ext cx="377825" cy="391795"/>
          </a:xfrm>
          <a:prstGeom prst="rect">
            <a:avLst/>
          </a:prstGeom>
        </p:spPr>
        <p:txBody>
          <a:bodyPr vert="horz" wrap="square" lIns="0" tIns="12700" rIns="0" bIns="0" rtlCol="0">
            <a:spAutoFit/>
          </a:bodyPr>
          <a:lstStyle/>
          <a:p>
            <a:pPr marL="12700" marR="5080">
              <a:lnSpc>
                <a:spcPct val="100000"/>
              </a:lnSpc>
              <a:spcBef>
                <a:spcPts val="100"/>
              </a:spcBef>
            </a:pPr>
            <a:r>
              <a:rPr sz="800" spc="-10" dirty="0">
                <a:latin typeface="Arial"/>
                <a:cs typeface="Arial"/>
              </a:rPr>
              <a:t>Bakteri plazmid DNA’sı</a:t>
            </a:r>
            <a:endParaRPr sz="800">
              <a:latin typeface="Arial"/>
              <a:cs typeface="Arial"/>
            </a:endParaRPr>
          </a:p>
        </p:txBody>
      </p:sp>
      <p:sp>
        <p:nvSpPr>
          <p:cNvPr id="20" name="object 20"/>
          <p:cNvSpPr/>
          <p:nvPr/>
        </p:nvSpPr>
        <p:spPr>
          <a:xfrm>
            <a:off x="8580119" y="6315455"/>
            <a:ext cx="539750" cy="340360"/>
          </a:xfrm>
          <a:custGeom>
            <a:avLst/>
            <a:gdLst/>
            <a:ahLst/>
            <a:cxnLst/>
            <a:rect l="l" t="t" r="r" b="b"/>
            <a:pathLst>
              <a:path w="539750" h="340359">
                <a:moveTo>
                  <a:pt x="539496" y="0"/>
                </a:moveTo>
                <a:lnTo>
                  <a:pt x="0" y="0"/>
                </a:lnTo>
                <a:lnTo>
                  <a:pt x="0" y="339852"/>
                </a:lnTo>
                <a:lnTo>
                  <a:pt x="539496" y="339852"/>
                </a:lnTo>
                <a:lnTo>
                  <a:pt x="539496" y="0"/>
                </a:lnTo>
                <a:close/>
              </a:path>
            </a:pathLst>
          </a:custGeom>
          <a:solidFill>
            <a:srgbClr val="FFFFFF"/>
          </a:solidFill>
        </p:spPr>
        <p:txBody>
          <a:bodyPr wrap="square" lIns="0" tIns="0" rIns="0" bIns="0" rtlCol="0"/>
          <a:lstStyle/>
          <a:p>
            <a:endParaRPr/>
          </a:p>
        </p:txBody>
      </p:sp>
      <p:sp>
        <p:nvSpPr>
          <p:cNvPr id="21" name="object 21"/>
          <p:cNvSpPr txBox="1"/>
          <p:nvPr/>
        </p:nvSpPr>
        <p:spPr>
          <a:xfrm>
            <a:off x="8660638" y="6346647"/>
            <a:ext cx="343535" cy="269875"/>
          </a:xfrm>
          <a:prstGeom prst="rect">
            <a:avLst/>
          </a:prstGeom>
        </p:spPr>
        <p:txBody>
          <a:bodyPr vert="horz" wrap="square" lIns="0" tIns="12700" rIns="0" bIns="0" rtlCol="0">
            <a:spAutoFit/>
          </a:bodyPr>
          <a:lstStyle/>
          <a:p>
            <a:pPr marL="12700" marR="5080">
              <a:lnSpc>
                <a:spcPct val="100000"/>
              </a:lnSpc>
              <a:spcBef>
                <a:spcPts val="100"/>
              </a:spcBef>
            </a:pPr>
            <a:r>
              <a:rPr sz="800" spc="-10" dirty="0">
                <a:latin typeface="Arial"/>
                <a:cs typeface="Arial"/>
              </a:rPr>
              <a:t>İnsan DNA’sı</a:t>
            </a:r>
            <a:endParaRPr sz="800">
              <a:latin typeface="Arial"/>
              <a:cs typeface="Arial"/>
            </a:endParaRPr>
          </a:p>
        </p:txBody>
      </p:sp>
      <p:pic>
        <p:nvPicPr>
          <p:cNvPr id="22" name="Picture 21">
            <a:extLst>
              <a:ext uri="{FF2B5EF4-FFF2-40B4-BE49-F238E27FC236}">
                <a16:creationId xmlns:a16="http://schemas.microsoft.com/office/drawing/2014/main" id="{5DE1C002-AC31-AFC6-C4E8-BCFBB930CC25}"/>
              </a:ext>
            </a:extLst>
          </p:cNvPr>
          <p:cNvPicPr>
            <a:picLocks noChangeAspect="1"/>
          </p:cNvPicPr>
          <p:nvPr/>
        </p:nvPicPr>
        <p:blipFill>
          <a:blip r:embed="rId3"/>
          <a:stretch>
            <a:fillRect/>
          </a:stretch>
        </p:blipFill>
        <p:spPr>
          <a:xfrm>
            <a:off x="175666" y="5535239"/>
            <a:ext cx="1867627" cy="112057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091B4-4353-0C8A-52DF-0B6E2614D815}"/>
              </a:ext>
            </a:extLst>
          </p:cNvPr>
          <p:cNvPicPr>
            <a:picLocks noChangeAspect="1"/>
          </p:cNvPicPr>
          <p:nvPr/>
        </p:nvPicPr>
        <p:blipFill>
          <a:blip r:embed="rId2"/>
          <a:stretch>
            <a:fillRect/>
          </a:stretch>
        </p:blipFill>
        <p:spPr>
          <a:xfrm>
            <a:off x="2495550" y="390525"/>
            <a:ext cx="4152900" cy="6076950"/>
          </a:xfrm>
          <a:prstGeom prst="rect">
            <a:avLst/>
          </a:prstGeom>
        </p:spPr>
      </p:pic>
    </p:spTree>
    <p:extLst>
      <p:ext uri="{BB962C8B-B14F-4D97-AF65-F5344CB8AC3E}">
        <p14:creationId xmlns:p14="http://schemas.microsoft.com/office/powerpoint/2010/main" val="3748156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927100" marR="5080" indent="-915035">
              <a:lnSpc>
                <a:spcPct val="100000"/>
              </a:lnSpc>
              <a:spcBef>
                <a:spcPts val="105"/>
              </a:spcBef>
            </a:pPr>
            <a:r>
              <a:rPr sz="3200" dirty="0"/>
              <a:t>3.1</a:t>
            </a:r>
            <a:r>
              <a:rPr sz="3200" spc="-40" dirty="0"/>
              <a:t> </a:t>
            </a:r>
            <a:r>
              <a:rPr sz="3200" dirty="0"/>
              <a:t>Rekombinant</a:t>
            </a:r>
            <a:r>
              <a:rPr sz="3200" spc="-65" dirty="0"/>
              <a:t> </a:t>
            </a:r>
            <a:r>
              <a:rPr sz="3200" dirty="0"/>
              <a:t>DNA</a:t>
            </a:r>
            <a:r>
              <a:rPr sz="3200" spc="-155" dirty="0"/>
              <a:t> </a:t>
            </a:r>
            <a:r>
              <a:rPr sz="3200" dirty="0"/>
              <a:t>teknolojisi</a:t>
            </a:r>
            <a:r>
              <a:rPr sz="3200" spc="-55" dirty="0"/>
              <a:t> </a:t>
            </a:r>
            <a:r>
              <a:rPr sz="3200" spc="-25" dirty="0"/>
              <a:t>ve </a:t>
            </a:r>
            <a:r>
              <a:rPr sz="3200" dirty="0"/>
              <a:t>klonlamaya</a:t>
            </a:r>
            <a:r>
              <a:rPr sz="3200" spc="-95" dirty="0"/>
              <a:t> </a:t>
            </a:r>
            <a:r>
              <a:rPr sz="3200" spc="-10" dirty="0"/>
              <a:t>giriş</a:t>
            </a:r>
            <a:endParaRPr sz="3200"/>
          </a:p>
        </p:txBody>
      </p:sp>
      <p:sp>
        <p:nvSpPr>
          <p:cNvPr id="3" name="object 3"/>
          <p:cNvSpPr txBox="1"/>
          <p:nvPr/>
        </p:nvSpPr>
        <p:spPr>
          <a:xfrm>
            <a:off x="443890" y="1078340"/>
            <a:ext cx="7689850" cy="4602480"/>
          </a:xfrm>
          <a:prstGeom prst="rect">
            <a:avLst/>
          </a:prstGeom>
        </p:spPr>
        <p:txBody>
          <a:bodyPr vert="horz" wrap="square" lIns="0" tIns="99060" rIns="0" bIns="0" rtlCol="0">
            <a:spAutoFit/>
          </a:bodyPr>
          <a:lstStyle/>
          <a:p>
            <a:pPr marL="355600" indent="-342900">
              <a:lnSpc>
                <a:spcPct val="100000"/>
              </a:lnSpc>
              <a:spcBef>
                <a:spcPts val="780"/>
              </a:spcBef>
              <a:buChar char="•"/>
              <a:tabLst>
                <a:tab pos="354965" algn="l"/>
                <a:tab pos="355600" algn="l"/>
              </a:tabLst>
            </a:pPr>
            <a:r>
              <a:rPr sz="2800" dirty="0">
                <a:latin typeface="Arial"/>
                <a:cs typeface="Arial"/>
              </a:rPr>
              <a:t>Bakteri</a:t>
            </a:r>
            <a:r>
              <a:rPr sz="2800" spc="-105" dirty="0">
                <a:latin typeface="Arial"/>
                <a:cs typeface="Arial"/>
              </a:rPr>
              <a:t> </a:t>
            </a:r>
            <a:r>
              <a:rPr sz="2800" dirty="0">
                <a:latin typeface="Arial"/>
                <a:cs typeface="Arial"/>
              </a:rPr>
              <a:t>hücrelerinin</a:t>
            </a:r>
            <a:r>
              <a:rPr sz="2800" spc="-65" dirty="0">
                <a:latin typeface="Arial"/>
                <a:cs typeface="Arial"/>
              </a:rPr>
              <a:t> </a:t>
            </a:r>
            <a:r>
              <a:rPr sz="2800" b="1" spc="-10" dirty="0">
                <a:latin typeface="Arial"/>
                <a:cs typeface="Arial"/>
              </a:rPr>
              <a:t>transformasyon</a:t>
            </a:r>
            <a:r>
              <a:rPr sz="2800" spc="-10" dirty="0">
                <a:latin typeface="Arial"/>
                <a:cs typeface="Arial"/>
              </a:rPr>
              <a:t>u</a:t>
            </a:r>
            <a:endParaRPr sz="2800">
              <a:latin typeface="Arial"/>
              <a:cs typeface="Arial"/>
            </a:endParaRPr>
          </a:p>
          <a:p>
            <a:pPr marL="756285" lvl="1" indent="-287020">
              <a:lnSpc>
                <a:spcPct val="100000"/>
              </a:lnSpc>
              <a:spcBef>
                <a:spcPts val="595"/>
              </a:spcBef>
              <a:buChar char="–"/>
              <a:tabLst>
                <a:tab pos="756920" algn="l"/>
              </a:tabLst>
            </a:pPr>
            <a:r>
              <a:rPr sz="2400" spc="-10" dirty="0">
                <a:latin typeface="Arial"/>
                <a:cs typeface="Arial"/>
              </a:rPr>
              <a:t>Yabancı</a:t>
            </a:r>
            <a:r>
              <a:rPr sz="2400" spc="-60" dirty="0">
                <a:latin typeface="Arial"/>
                <a:cs typeface="Arial"/>
              </a:rPr>
              <a:t> </a:t>
            </a:r>
            <a:r>
              <a:rPr sz="2400" spc="-10" dirty="0">
                <a:latin typeface="Arial"/>
                <a:cs typeface="Arial"/>
              </a:rPr>
              <a:t>DNA’yı</a:t>
            </a:r>
            <a:r>
              <a:rPr sz="2400" spc="-50" dirty="0">
                <a:latin typeface="Arial"/>
                <a:cs typeface="Arial"/>
              </a:rPr>
              <a:t> </a:t>
            </a:r>
            <a:r>
              <a:rPr sz="2400" dirty="0">
                <a:latin typeface="Arial"/>
                <a:cs typeface="Arial"/>
              </a:rPr>
              <a:t>bakteri</a:t>
            </a:r>
            <a:r>
              <a:rPr sz="2400" spc="-65" dirty="0">
                <a:latin typeface="Arial"/>
                <a:cs typeface="Arial"/>
              </a:rPr>
              <a:t> </a:t>
            </a:r>
            <a:r>
              <a:rPr sz="2400" dirty="0">
                <a:latin typeface="Arial"/>
                <a:cs typeface="Arial"/>
              </a:rPr>
              <a:t>içine</a:t>
            </a:r>
            <a:r>
              <a:rPr sz="2400" spc="-45" dirty="0">
                <a:latin typeface="Arial"/>
                <a:cs typeface="Arial"/>
              </a:rPr>
              <a:t> </a:t>
            </a:r>
            <a:r>
              <a:rPr sz="2400" dirty="0">
                <a:latin typeface="Arial"/>
                <a:cs typeface="Arial"/>
              </a:rPr>
              <a:t>sokmak</a:t>
            </a:r>
            <a:r>
              <a:rPr sz="2400" spc="-70" dirty="0">
                <a:latin typeface="Arial"/>
                <a:cs typeface="Arial"/>
              </a:rPr>
              <a:t> </a:t>
            </a:r>
            <a:r>
              <a:rPr sz="2400" dirty="0">
                <a:latin typeface="Arial"/>
                <a:cs typeface="Arial"/>
              </a:rPr>
              <a:t>için</a:t>
            </a:r>
            <a:r>
              <a:rPr sz="2400" spc="-55" dirty="0">
                <a:latin typeface="Arial"/>
                <a:cs typeface="Arial"/>
              </a:rPr>
              <a:t> </a:t>
            </a:r>
            <a:r>
              <a:rPr sz="2400" spc="-10" dirty="0">
                <a:latin typeface="Arial"/>
                <a:cs typeface="Arial"/>
              </a:rPr>
              <a:t>yöntemler</a:t>
            </a:r>
            <a:endParaRPr sz="2400">
              <a:latin typeface="Arial"/>
              <a:cs typeface="Arial"/>
            </a:endParaRPr>
          </a:p>
          <a:p>
            <a:pPr marL="756285" lvl="1" indent="-287020">
              <a:lnSpc>
                <a:spcPct val="100000"/>
              </a:lnSpc>
              <a:spcBef>
                <a:spcPts val="580"/>
              </a:spcBef>
              <a:buFont typeface="Arial"/>
              <a:buChar char="–"/>
              <a:tabLst>
                <a:tab pos="756920" algn="l"/>
              </a:tabLst>
            </a:pPr>
            <a:r>
              <a:rPr sz="2400" b="1" spc="-10" dirty="0">
                <a:latin typeface="Arial"/>
                <a:cs typeface="Arial"/>
              </a:rPr>
              <a:t>Kimyasal</a:t>
            </a:r>
            <a:endParaRPr sz="2400">
              <a:latin typeface="Arial"/>
              <a:cs typeface="Arial"/>
            </a:endParaRPr>
          </a:p>
          <a:p>
            <a:pPr marL="1155700" marR="214629" lvl="2" indent="-228600">
              <a:lnSpc>
                <a:spcPct val="100000"/>
              </a:lnSpc>
              <a:spcBef>
                <a:spcPts val="480"/>
              </a:spcBef>
              <a:buChar char="•"/>
              <a:tabLst>
                <a:tab pos="1155700" algn="l"/>
                <a:tab pos="1156335" algn="l"/>
              </a:tabLst>
            </a:pPr>
            <a:r>
              <a:rPr sz="2000" dirty="0">
                <a:latin typeface="Arial"/>
                <a:cs typeface="Arial"/>
              </a:rPr>
              <a:t>Bakteri</a:t>
            </a:r>
            <a:r>
              <a:rPr sz="2000" spc="-30" dirty="0">
                <a:latin typeface="Arial"/>
                <a:cs typeface="Arial"/>
              </a:rPr>
              <a:t> </a:t>
            </a:r>
            <a:r>
              <a:rPr sz="2000" dirty="0">
                <a:latin typeface="Arial"/>
                <a:cs typeface="Arial"/>
              </a:rPr>
              <a:t>hücreleri</a:t>
            </a:r>
            <a:r>
              <a:rPr sz="2000" spc="-50" dirty="0">
                <a:latin typeface="Arial"/>
                <a:cs typeface="Arial"/>
              </a:rPr>
              <a:t> </a:t>
            </a:r>
            <a:r>
              <a:rPr sz="2000" dirty="0">
                <a:latin typeface="Arial"/>
                <a:cs typeface="Arial"/>
              </a:rPr>
              <a:t>kalsiyum</a:t>
            </a:r>
            <a:r>
              <a:rPr sz="2000" spc="-30" dirty="0">
                <a:latin typeface="Arial"/>
                <a:cs typeface="Arial"/>
              </a:rPr>
              <a:t> </a:t>
            </a:r>
            <a:r>
              <a:rPr sz="2000" dirty="0">
                <a:latin typeface="Arial"/>
                <a:cs typeface="Arial"/>
              </a:rPr>
              <a:t>klorürle</a:t>
            </a:r>
            <a:r>
              <a:rPr sz="2000" spc="-35" dirty="0">
                <a:latin typeface="Arial"/>
                <a:cs typeface="Arial"/>
              </a:rPr>
              <a:t> </a:t>
            </a:r>
            <a:r>
              <a:rPr sz="2000" dirty="0">
                <a:latin typeface="Arial"/>
                <a:cs typeface="Arial"/>
              </a:rPr>
              <a:t>muamele</a:t>
            </a:r>
            <a:r>
              <a:rPr sz="2000" spc="-35" dirty="0">
                <a:latin typeface="Arial"/>
                <a:cs typeface="Arial"/>
              </a:rPr>
              <a:t> </a:t>
            </a:r>
            <a:r>
              <a:rPr sz="2000" dirty="0">
                <a:latin typeface="Arial"/>
                <a:cs typeface="Arial"/>
              </a:rPr>
              <a:t>edilir</a:t>
            </a:r>
            <a:r>
              <a:rPr sz="2000" spc="-10" dirty="0">
                <a:latin typeface="Arial"/>
                <a:cs typeface="Arial"/>
              </a:rPr>
              <a:t> (hücre </a:t>
            </a:r>
            <a:r>
              <a:rPr sz="2000" dirty="0">
                <a:latin typeface="Arial"/>
                <a:cs typeface="Arial"/>
              </a:rPr>
              <a:t>duvarında</a:t>
            </a:r>
            <a:r>
              <a:rPr sz="2000" spc="-60" dirty="0">
                <a:latin typeface="Arial"/>
                <a:cs typeface="Arial"/>
              </a:rPr>
              <a:t> </a:t>
            </a:r>
            <a:r>
              <a:rPr sz="2000" dirty="0">
                <a:latin typeface="Arial"/>
                <a:cs typeface="Arial"/>
              </a:rPr>
              <a:t>delik</a:t>
            </a:r>
            <a:r>
              <a:rPr sz="2000" spc="-30" dirty="0">
                <a:latin typeface="Arial"/>
                <a:cs typeface="Arial"/>
              </a:rPr>
              <a:t> </a:t>
            </a:r>
            <a:r>
              <a:rPr sz="2000" spc="-10" dirty="0">
                <a:latin typeface="Arial"/>
                <a:cs typeface="Arial"/>
              </a:rPr>
              <a:t>açar)</a:t>
            </a:r>
            <a:endParaRPr sz="2000">
              <a:latin typeface="Arial"/>
              <a:cs typeface="Arial"/>
            </a:endParaRPr>
          </a:p>
          <a:p>
            <a:pPr marL="1155700" lvl="2" indent="-229235">
              <a:lnSpc>
                <a:spcPct val="100000"/>
              </a:lnSpc>
              <a:spcBef>
                <a:spcPts val="484"/>
              </a:spcBef>
              <a:buChar char="•"/>
              <a:tabLst>
                <a:tab pos="1155700" algn="l"/>
                <a:tab pos="1156335" algn="l"/>
              </a:tabLst>
            </a:pPr>
            <a:r>
              <a:rPr sz="2000" dirty="0">
                <a:latin typeface="Arial"/>
                <a:cs typeface="Arial"/>
              </a:rPr>
              <a:t>Buz</a:t>
            </a:r>
            <a:r>
              <a:rPr sz="2000" spc="-40" dirty="0">
                <a:latin typeface="Arial"/>
                <a:cs typeface="Arial"/>
              </a:rPr>
              <a:t> </a:t>
            </a:r>
            <a:r>
              <a:rPr sz="2000" dirty="0">
                <a:latin typeface="Arial"/>
                <a:cs typeface="Arial"/>
              </a:rPr>
              <a:t>üzerindeki</a:t>
            </a:r>
            <a:r>
              <a:rPr sz="2000" spc="-40" dirty="0">
                <a:latin typeface="Arial"/>
                <a:cs typeface="Arial"/>
              </a:rPr>
              <a:t> </a:t>
            </a:r>
            <a:r>
              <a:rPr sz="2000" dirty="0">
                <a:latin typeface="Arial"/>
                <a:cs typeface="Arial"/>
              </a:rPr>
              <a:t>bakteri</a:t>
            </a:r>
            <a:r>
              <a:rPr sz="2000" spc="-50" dirty="0">
                <a:latin typeface="Arial"/>
                <a:cs typeface="Arial"/>
              </a:rPr>
              <a:t> </a:t>
            </a:r>
            <a:r>
              <a:rPr sz="2000" dirty="0">
                <a:latin typeface="Arial"/>
                <a:cs typeface="Arial"/>
              </a:rPr>
              <a:t>hücreleri</a:t>
            </a:r>
            <a:r>
              <a:rPr sz="2000" spc="-35" dirty="0">
                <a:latin typeface="Arial"/>
                <a:cs typeface="Arial"/>
              </a:rPr>
              <a:t> </a:t>
            </a:r>
            <a:r>
              <a:rPr sz="2000" dirty="0">
                <a:latin typeface="Arial"/>
                <a:cs typeface="Arial"/>
              </a:rPr>
              <a:t>ile</a:t>
            </a:r>
            <a:r>
              <a:rPr sz="2000" spc="-15" dirty="0">
                <a:latin typeface="Arial"/>
                <a:cs typeface="Arial"/>
              </a:rPr>
              <a:t> </a:t>
            </a:r>
            <a:r>
              <a:rPr sz="2000" dirty="0">
                <a:latin typeface="Arial"/>
                <a:cs typeface="Arial"/>
              </a:rPr>
              <a:t>DNA</a:t>
            </a:r>
            <a:r>
              <a:rPr sz="2000" spc="-114" dirty="0">
                <a:latin typeface="Arial"/>
                <a:cs typeface="Arial"/>
              </a:rPr>
              <a:t> </a:t>
            </a:r>
            <a:r>
              <a:rPr sz="2000" spc="-10" dirty="0">
                <a:latin typeface="Arial"/>
                <a:cs typeface="Arial"/>
              </a:rPr>
              <a:t>karıştırılır</a:t>
            </a:r>
            <a:endParaRPr sz="2000">
              <a:latin typeface="Arial"/>
              <a:cs typeface="Arial"/>
            </a:endParaRPr>
          </a:p>
          <a:p>
            <a:pPr marL="1155700" lvl="2" indent="-229235">
              <a:lnSpc>
                <a:spcPct val="100000"/>
              </a:lnSpc>
              <a:spcBef>
                <a:spcPts val="480"/>
              </a:spcBef>
              <a:buChar char="•"/>
              <a:tabLst>
                <a:tab pos="1155700" algn="l"/>
                <a:tab pos="1156335" algn="l"/>
              </a:tabLst>
            </a:pPr>
            <a:r>
              <a:rPr sz="2000" dirty="0">
                <a:latin typeface="Arial"/>
                <a:cs typeface="Arial"/>
              </a:rPr>
              <a:t>Karışım</a:t>
            </a:r>
            <a:r>
              <a:rPr sz="2000" spc="-40" dirty="0">
                <a:latin typeface="Arial"/>
                <a:cs typeface="Arial"/>
              </a:rPr>
              <a:t> </a:t>
            </a:r>
            <a:r>
              <a:rPr sz="2000" spc="-10" dirty="0">
                <a:latin typeface="Arial"/>
                <a:cs typeface="Arial"/>
              </a:rPr>
              <a:t>ısıtılır</a:t>
            </a:r>
            <a:endParaRPr sz="2000">
              <a:latin typeface="Arial"/>
              <a:cs typeface="Arial"/>
            </a:endParaRPr>
          </a:p>
          <a:p>
            <a:pPr marL="1155700" lvl="2" indent="-229235">
              <a:lnSpc>
                <a:spcPct val="100000"/>
              </a:lnSpc>
              <a:spcBef>
                <a:spcPts val="480"/>
              </a:spcBef>
              <a:buChar char="•"/>
              <a:tabLst>
                <a:tab pos="1155700" algn="l"/>
                <a:tab pos="1156335" algn="l"/>
              </a:tabLst>
            </a:pPr>
            <a:r>
              <a:rPr sz="2000" dirty="0">
                <a:latin typeface="Arial"/>
                <a:cs typeface="Arial"/>
              </a:rPr>
              <a:t>Rekombinant</a:t>
            </a:r>
            <a:r>
              <a:rPr sz="2000" spc="-70" dirty="0">
                <a:latin typeface="Arial"/>
                <a:cs typeface="Arial"/>
              </a:rPr>
              <a:t> </a:t>
            </a:r>
            <a:r>
              <a:rPr sz="2000" dirty="0">
                <a:latin typeface="Arial"/>
                <a:cs typeface="Arial"/>
              </a:rPr>
              <a:t>DNA</a:t>
            </a:r>
            <a:r>
              <a:rPr sz="2000" spc="-140" dirty="0">
                <a:latin typeface="Arial"/>
                <a:cs typeface="Arial"/>
              </a:rPr>
              <a:t> </a:t>
            </a:r>
            <a:r>
              <a:rPr sz="2000" dirty="0">
                <a:latin typeface="Arial"/>
                <a:cs typeface="Arial"/>
              </a:rPr>
              <a:t>bakteri</a:t>
            </a:r>
            <a:r>
              <a:rPr sz="2000" spc="-50" dirty="0">
                <a:latin typeface="Arial"/>
                <a:cs typeface="Arial"/>
              </a:rPr>
              <a:t> </a:t>
            </a:r>
            <a:r>
              <a:rPr sz="2000" dirty="0">
                <a:latin typeface="Arial"/>
                <a:cs typeface="Arial"/>
              </a:rPr>
              <a:t>içine</a:t>
            </a:r>
            <a:r>
              <a:rPr sz="2000" spc="-40" dirty="0">
                <a:latin typeface="Arial"/>
                <a:cs typeface="Arial"/>
              </a:rPr>
              <a:t> </a:t>
            </a:r>
            <a:r>
              <a:rPr sz="2000" spc="-10" dirty="0">
                <a:latin typeface="Arial"/>
                <a:cs typeface="Arial"/>
              </a:rPr>
              <a:t>girer,</a:t>
            </a:r>
            <a:r>
              <a:rPr sz="2000" spc="-60" dirty="0">
                <a:latin typeface="Arial"/>
                <a:cs typeface="Arial"/>
              </a:rPr>
              <a:t> </a:t>
            </a:r>
            <a:r>
              <a:rPr sz="2000" dirty="0">
                <a:latin typeface="Arial"/>
                <a:cs typeface="Arial"/>
              </a:rPr>
              <a:t>kopyalanır</a:t>
            </a:r>
            <a:r>
              <a:rPr sz="2000" spc="-40" dirty="0">
                <a:latin typeface="Arial"/>
                <a:cs typeface="Arial"/>
              </a:rPr>
              <a:t> </a:t>
            </a:r>
            <a:r>
              <a:rPr sz="2000" spc="-25" dirty="0">
                <a:latin typeface="Arial"/>
                <a:cs typeface="Arial"/>
              </a:rPr>
              <a:t>ve</a:t>
            </a:r>
            <a:endParaRPr sz="2000">
              <a:latin typeface="Arial"/>
              <a:cs typeface="Arial"/>
            </a:endParaRPr>
          </a:p>
          <a:p>
            <a:pPr marL="1155700">
              <a:lnSpc>
                <a:spcPct val="100000"/>
              </a:lnSpc>
            </a:pPr>
            <a:r>
              <a:rPr sz="2000" dirty="0">
                <a:latin typeface="Arial"/>
                <a:cs typeface="Arial"/>
              </a:rPr>
              <a:t>proteinleri</a:t>
            </a:r>
            <a:r>
              <a:rPr sz="2000" spc="-80" dirty="0">
                <a:latin typeface="Arial"/>
                <a:cs typeface="Arial"/>
              </a:rPr>
              <a:t> </a:t>
            </a:r>
            <a:r>
              <a:rPr sz="2000" spc="-10" dirty="0">
                <a:latin typeface="Arial"/>
                <a:cs typeface="Arial"/>
              </a:rPr>
              <a:t>üretir.</a:t>
            </a:r>
            <a:endParaRPr sz="2000">
              <a:latin typeface="Arial"/>
              <a:cs typeface="Arial"/>
            </a:endParaRPr>
          </a:p>
          <a:p>
            <a:pPr marL="756285" lvl="1" indent="-287020">
              <a:lnSpc>
                <a:spcPct val="100000"/>
              </a:lnSpc>
              <a:spcBef>
                <a:spcPts val="575"/>
              </a:spcBef>
              <a:buFont typeface="Arial"/>
              <a:buChar char="–"/>
              <a:tabLst>
                <a:tab pos="756920" algn="l"/>
              </a:tabLst>
            </a:pPr>
            <a:r>
              <a:rPr sz="2400" b="1" i="1" spc="-10" dirty="0">
                <a:latin typeface="Arial"/>
                <a:cs typeface="Arial"/>
              </a:rPr>
              <a:t>elektroporasyon</a:t>
            </a:r>
            <a:endParaRPr sz="2400">
              <a:latin typeface="Arial"/>
              <a:cs typeface="Arial"/>
            </a:endParaRPr>
          </a:p>
          <a:p>
            <a:pPr marL="1155700" marR="286385" lvl="2" indent="-228600">
              <a:lnSpc>
                <a:spcPct val="100000"/>
              </a:lnSpc>
              <a:spcBef>
                <a:spcPts val="484"/>
              </a:spcBef>
              <a:buChar char="•"/>
              <a:tabLst>
                <a:tab pos="1155700" algn="l"/>
                <a:tab pos="1156335" algn="l"/>
              </a:tabLst>
            </a:pPr>
            <a:r>
              <a:rPr sz="2000" dirty="0">
                <a:latin typeface="Arial"/>
                <a:cs typeface="Arial"/>
              </a:rPr>
              <a:t>Yüksek</a:t>
            </a:r>
            <a:r>
              <a:rPr sz="2000" spc="-40" dirty="0">
                <a:latin typeface="Arial"/>
                <a:cs typeface="Arial"/>
              </a:rPr>
              <a:t> </a:t>
            </a:r>
            <a:r>
              <a:rPr sz="2000" dirty="0">
                <a:latin typeface="Arial"/>
                <a:cs typeface="Arial"/>
              </a:rPr>
              <a:t>voltajlı</a:t>
            </a:r>
            <a:r>
              <a:rPr sz="2000" spc="-25" dirty="0">
                <a:latin typeface="Arial"/>
                <a:cs typeface="Arial"/>
              </a:rPr>
              <a:t> </a:t>
            </a:r>
            <a:r>
              <a:rPr sz="2000" dirty="0">
                <a:latin typeface="Arial"/>
                <a:cs typeface="Arial"/>
              </a:rPr>
              <a:t>elektrik</a:t>
            </a:r>
            <a:r>
              <a:rPr sz="2000" spc="-40" dirty="0">
                <a:latin typeface="Arial"/>
                <a:cs typeface="Arial"/>
              </a:rPr>
              <a:t> </a:t>
            </a:r>
            <a:r>
              <a:rPr sz="2000" dirty="0">
                <a:latin typeface="Arial"/>
                <a:cs typeface="Arial"/>
              </a:rPr>
              <a:t>kısa</a:t>
            </a:r>
            <a:r>
              <a:rPr sz="2000" spc="-25" dirty="0">
                <a:latin typeface="Arial"/>
                <a:cs typeface="Arial"/>
              </a:rPr>
              <a:t> </a:t>
            </a:r>
            <a:r>
              <a:rPr sz="2000" dirty="0">
                <a:latin typeface="Arial"/>
                <a:cs typeface="Arial"/>
              </a:rPr>
              <a:t>sürelerle</a:t>
            </a:r>
            <a:r>
              <a:rPr sz="2000" spc="-35" dirty="0">
                <a:latin typeface="Arial"/>
                <a:cs typeface="Arial"/>
              </a:rPr>
              <a:t> </a:t>
            </a:r>
            <a:r>
              <a:rPr sz="2000" dirty="0">
                <a:latin typeface="Arial"/>
                <a:cs typeface="Arial"/>
              </a:rPr>
              <a:t>bakteri</a:t>
            </a:r>
            <a:r>
              <a:rPr sz="2000" spc="-40" dirty="0">
                <a:latin typeface="Arial"/>
                <a:cs typeface="Arial"/>
              </a:rPr>
              <a:t> </a:t>
            </a:r>
            <a:r>
              <a:rPr sz="2000" spc="-10" dirty="0">
                <a:latin typeface="Arial"/>
                <a:cs typeface="Arial"/>
              </a:rPr>
              <a:t>hücrelerine </a:t>
            </a:r>
            <a:r>
              <a:rPr sz="2000" dirty="0">
                <a:latin typeface="Arial"/>
                <a:cs typeface="Arial"/>
              </a:rPr>
              <a:t>uygulanır</a:t>
            </a:r>
            <a:r>
              <a:rPr sz="2000" spc="-60" dirty="0">
                <a:latin typeface="Arial"/>
                <a:cs typeface="Arial"/>
              </a:rPr>
              <a:t> </a:t>
            </a:r>
            <a:r>
              <a:rPr sz="2000" dirty="0">
                <a:latin typeface="Arial"/>
                <a:cs typeface="Arial"/>
              </a:rPr>
              <a:t>(hücre</a:t>
            </a:r>
            <a:r>
              <a:rPr sz="2000" spc="-70" dirty="0">
                <a:latin typeface="Arial"/>
                <a:cs typeface="Arial"/>
              </a:rPr>
              <a:t> </a:t>
            </a:r>
            <a:r>
              <a:rPr sz="2000" dirty="0">
                <a:latin typeface="Arial"/>
                <a:cs typeface="Arial"/>
              </a:rPr>
              <a:t>duvarında</a:t>
            </a:r>
            <a:r>
              <a:rPr sz="2000" spc="-55" dirty="0">
                <a:latin typeface="Arial"/>
                <a:cs typeface="Arial"/>
              </a:rPr>
              <a:t> </a:t>
            </a:r>
            <a:r>
              <a:rPr sz="2000" dirty="0">
                <a:latin typeface="Arial"/>
                <a:cs typeface="Arial"/>
              </a:rPr>
              <a:t>delik</a:t>
            </a:r>
            <a:r>
              <a:rPr sz="2000" spc="-25" dirty="0">
                <a:latin typeface="Arial"/>
                <a:cs typeface="Arial"/>
              </a:rPr>
              <a:t> </a:t>
            </a:r>
            <a:r>
              <a:rPr sz="2000" spc="-10" dirty="0">
                <a:latin typeface="Arial"/>
                <a:cs typeface="Arial"/>
              </a:rPr>
              <a:t>açılır)</a:t>
            </a:r>
            <a:endParaRPr sz="2000">
              <a:latin typeface="Arial"/>
              <a:cs typeface="Arial"/>
            </a:endParaRPr>
          </a:p>
        </p:txBody>
      </p:sp>
      <p:pic>
        <p:nvPicPr>
          <p:cNvPr id="5" name="Picture 4">
            <a:extLst>
              <a:ext uri="{FF2B5EF4-FFF2-40B4-BE49-F238E27FC236}">
                <a16:creationId xmlns:a16="http://schemas.microsoft.com/office/drawing/2014/main" id="{2C519C00-26DD-4744-DAAF-1F1DD288D982}"/>
              </a:ext>
            </a:extLst>
          </p:cNvPr>
          <p:cNvPicPr>
            <a:picLocks noChangeAspect="1"/>
          </p:cNvPicPr>
          <p:nvPr/>
        </p:nvPicPr>
        <p:blipFill>
          <a:blip r:embed="rId2"/>
          <a:stretch>
            <a:fillRect/>
          </a:stretch>
        </p:blipFill>
        <p:spPr>
          <a:xfrm>
            <a:off x="6172200" y="5393010"/>
            <a:ext cx="2603500" cy="14444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2" name="object 2"/>
          <p:cNvSpPr txBox="1">
            <a:spLocks noGrp="1"/>
          </p:cNvSpPr>
          <p:nvPr>
            <p:ph type="title"/>
          </p:nvPr>
        </p:nvSpPr>
        <p:spPr>
          <a:prstGeom prst="rect">
            <a:avLst/>
          </a:prstGeom>
        </p:spPr>
        <p:txBody>
          <a:bodyPr vert="horz" wrap="square" lIns="0" tIns="13335" rIns="0" bIns="0" rtlCol="0">
            <a:spAutoFit/>
          </a:bodyPr>
          <a:lstStyle/>
          <a:p>
            <a:pPr marL="927100" marR="5080" indent="-915035">
              <a:lnSpc>
                <a:spcPct val="100000"/>
              </a:lnSpc>
              <a:spcBef>
                <a:spcPts val="105"/>
              </a:spcBef>
            </a:pPr>
            <a:r>
              <a:rPr sz="3200" dirty="0"/>
              <a:t>3.1</a:t>
            </a:r>
            <a:r>
              <a:rPr sz="3200" spc="-40" dirty="0"/>
              <a:t> </a:t>
            </a:r>
            <a:r>
              <a:rPr sz="3200" dirty="0"/>
              <a:t>Rekombinant</a:t>
            </a:r>
            <a:r>
              <a:rPr sz="3200" spc="-65" dirty="0"/>
              <a:t> </a:t>
            </a:r>
            <a:r>
              <a:rPr sz="3200" dirty="0"/>
              <a:t>DNA</a:t>
            </a:r>
            <a:r>
              <a:rPr sz="3200" spc="-155" dirty="0"/>
              <a:t> </a:t>
            </a:r>
            <a:r>
              <a:rPr sz="3200" dirty="0"/>
              <a:t>teknolojisi</a:t>
            </a:r>
            <a:r>
              <a:rPr sz="3200" spc="-55" dirty="0"/>
              <a:t> </a:t>
            </a:r>
            <a:r>
              <a:rPr sz="3200" spc="-25" dirty="0"/>
              <a:t>ve </a:t>
            </a:r>
            <a:r>
              <a:rPr sz="3200" dirty="0"/>
              <a:t>klonlamaya</a:t>
            </a:r>
            <a:r>
              <a:rPr sz="3200" spc="-95" dirty="0"/>
              <a:t> </a:t>
            </a:r>
            <a:r>
              <a:rPr sz="3200" spc="-10" dirty="0"/>
              <a:t>giriş</a:t>
            </a:r>
            <a:endParaRPr sz="3200"/>
          </a:p>
        </p:txBody>
      </p:sp>
      <p:sp>
        <p:nvSpPr>
          <p:cNvPr id="3" name="object 3"/>
          <p:cNvSpPr txBox="1"/>
          <p:nvPr/>
        </p:nvSpPr>
        <p:spPr>
          <a:xfrm>
            <a:off x="443890" y="1165605"/>
            <a:ext cx="8400415" cy="4905375"/>
          </a:xfrm>
          <a:prstGeom prst="rect">
            <a:avLst/>
          </a:prstGeom>
        </p:spPr>
        <p:txBody>
          <a:bodyPr vert="horz" wrap="square" lIns="0" tIns="12065" rIns="0" bIns="0" rtlCol="0">
            <a:spAutoFit/>
          </a:bodyPr>
          <a:lstStyle/>
          <a:p>
            <a:pPr marL="12700">
              <a:lnSpc>
                <a:spcPct val="100000"/>
              </a:lnSpc>
              <a:spcBef>
                <a:spcPts val="95"/>
              </a:spcBef>
            </a:pPr>
            <a:r>
              <a:rPr sz="2800" spc="-10" dirty="0">
                <a:latin typeface="Arial"/>
                <a:cs typeface="Arial"/>
              </a:rPr>
              <a:t>Transformasyon</a:t>
            </a:r>
            <a:r>
              <a:rPr sz="2800" spc="-100" dirty="0">
                <a:latin typeface="Arial"/>
                <a:cs typeface="Arial"/>
              </a:rPr>
              <a:t> </a:t>
            </a:r>
            <a:r>
              <a:rPr sz="2800" dirty="0">
                <a:latin typeface="Arial"/>
                <a:cs typeface="Arial"/>
              </a:rPr>
              <a:t>sonrası</a:t>
            </a:r>
            <a:r>
              <a:rPr sz="2800" spc="-105" dirty="0">
                <a:latin typeface="Arial"/>
                <a:cs typeface="Arial"/>
              </a:rPr>
              <a:t> </a:t>
            </a:r>
            <a:r>
              <a:rPr sz="2800" dirty="0">
                <a:latin typeface="Arial"/>
                <a:cs typeface="Arial"/>
              </a:rPr>
              <a:t>rekombinant</a:t>
            </a:r>
            <a:r>
              <a:rPr sz="2800" spc="-100" dirty="0">
                <a:latin typeface="Arial"/>
                <a:cs typeface="Arial"/>
              </a:rPr>
              <a:t> </a:t>
            </a:r>
            <a:r>
              <a:rPr sz="2800" spc="-10" dirty="0">
                <a:latin typeface="Arial"/>
                <a:cs typeface="Arial"/>
              </a:rPr>
              <a:t>bakteri</a:t>
            </a:r>
            <a:endParaRPr sz="2800" dirty="0">
              <a:latin typeface="Arial"/>
              <a:cs typeface="Arial"/>
            </a:endParaRPr>
          </a:p>
          <a:p>
            <a:pPr marL="12700">
              <a:lnSpc>
                <a:spcPct val="100000"/>
              </a:lnSpc>
            </a:pPr>
            <a:r>
              <a:rPr sz="2800" b="1" spc="-10" dirty="0">
                <a:latin typeface="Arial"/>
                <a:cs typeface="Arial"/>
              </a:rPr>
              <a:t>seçilimi</a:t>
            </a:r>
            <a:endParaRPr sz="2800" dirty="0">
              <a:latin typeface="Arial"/>
              <a:cs typeface="Arial"/>
            </a:endParaRPr>
          </a:p>
          <a:p>
            <a:pPr marL="812800" marR="5080" indent="-342900">
              <a:lnSpc>
                <a:spcPct val="100000"/>
              </a:lnSpc>
              <a:spcBef>
                <a:spcPts val="595"/>
              </a:spcBef>
              <a:tabLst>
                <a:tab pos="812800" algn="l"/>
              </a:tabLst>
            </a:pPr>
            <a:r>
              <a:rPr sz="2400" spc="-50" dirty="0">
                <a:latin typeface="Arial"/>
                <a:cs typeface="Arial"/>
              </a:rPr>
              <a:t>–</a:t>
            </a:r>
            <a:r>
              <a:rPr sz="2400" dirty="0">
                <a:latin typeface="Arial"/>
                <a:cs typeface="Arial"/>
              </a:rPr>
              <a:t>	</a:t>
            </a:r>
            <a:r>
              <a:rPr sz="2400" b="1" dirty="0">
                <a:latin typeface="Arial"/>
                <a:cs typeface="Arial"/>
              </a:rPr>
              <a:t>Seçilim:</a:t>
            </a:r>
            <a:r>
              <a:rPr sz="2400" b="1" spc="-60" dirty="0">
                <a:latin typeface="Arial"/>
                <a:cs typeface="Arial"/>
              </a:rPr>
              <a:t> </a:t>
            </a:r>
            <a:r>
              <a:rPr sz="2400" dirty="0">
                <a:latin typeface="Arial"/>
                <a:cs typeface="Arial"/>
              </a:rPr>
              <a:t>Rekombinant</a:t>
            </a:r>
            <a:r>
              <a:rPr sz="2400" spc="-35" dirty="0">
                <a:latin typeface="Arial"/>
                <a:cs typeface="Arial"/>
              </a:rPr>
              <a:t> </a:t>
            </a:r>
            <a:r>
              <a:rPr sz="2400" dirty="0">
                <a:latin typeface="Arial"/>
                <a:cs typeface="Arial"/>
              </a:rPr>
              <a:t>plazmid</a:t>
            </a:r>
            <a:r>
              <a:rPr sz="2400" spc="-25" dirty="0">
                <a:latin typeface="Arial"/>
                <a:cs typeface="Arial"/>
              </a:rPr>
              <a:t> </a:t>
            </a:r>
            <a:r>
              <a:rPr sz="2400" spc="-10" dirty="0">
                <a:latin typeface="Arial"/>
                <a:cs typeface="Arial"/>
              </a:rPr>
              <a:t>DNA’yı</a:t>
            </a:r>
            <a:r>
              <a:rPr sz="2400" spc="-35" dirty="0">
                <a:latin typeface="Arial"/>
                <a:cs typeface="Arial"/>
              </a:rPr>
              <a:t> </a:t>
            </a:r>
            <a:r>
              <a:rPr sz="2400" dirty="0">
                <a:latin typeface="Arial"/>
                <a:cs typeface="Arial"/>
              </a:rPr>
              <a:t>içine</a:t>
            </a:r>
            <a:r>
              <a:rPr sz="2400" spc="-25" dirty="0">
                <a:latin typeface="Arial"/>
                <a:cs typeface="Arial"/>
              </a:rPr>
              <a:t> </a:t>
            </a:r>
            <a:r>
              <a:rPr sz="2400" spc="-10" dirty="0">
                <a:latin typeface="Arial"/>
                <a:cs typeface="Arial"/>
              </a:rPr>
              <a:t>almamış </a:t>
            </a:r>
            <a:r>
              <a:rPr sz="2400" dirty="0">
                <a:latin typeface="Arial"/>
                <a:cs typeface="Arial"/>
              </a:rPr>
              <a:t>bakterileri</a:t>
            </a:r>
            <a:r>
              <a:rPr sz="2400" spc="-10" dirty="0">
                <a:latin typeface="Arial"/>
                <a:cs typeface="Arial"/>
              </a:rPr>
              <a:t> </a:t>
            </a:r>
            <a:r>
              <a:rPr sz="2400" dirty="0">
                <a:latin typeface="Arial"/>
                <a:cs typeface="Arial"/>
              </a:rPr>
              <a:t>transforme</a:t>
            </a:r>
            <a:r>
              <a:rPr sz="2400" spc="-55" dirty="0">
                <a:latin typeface="Arial"/>
                <a:cs typeface="Arial"/>
              </a:rPr>
              <a:t> </a:t>
            </a:r>
            <a:r>
              <a:rPr sz="2400" dirty="0">
                <a:latin typeface="Arial"/>
                <a:cs typeface="Arial"/>
              </a:rPr>
              <a:t>olmuş</a:t>
            </a:r>
            <a:r>
              <a:rPr sz="2400" spc="-20" dirty="0">
                <a:latin typeface="Arial"/>
                <a:cs typeface="Arial"/>
              </a:rPr>
              <a:t> </a:t>
            </a:r>
            <a:r>
              <a:rPr sz="2400" dirty="0">
                <a:latin typeface="Arial"/>
                <a:cs typeface="Arial"/>
              </a:rPr>
              <a:t>bakterilerden</a:t>
            </a:r>
            <a:r>
              <a:rPr sz="2400" spc="-10" dirty="0">
                <a:latin typeface="Arial"/>
                <a:cs typeface="Arial"/>
              </a:rPr>
              <a:t> </a:t>
            </a:r>
            <a:r>
              <a:rPr sz="2400" dirty="0">
                <a:latin typeface="Arial"/>
                <a:cs typeface="Arial"/>
              </a:rPr>
              <a:t>ayırma</a:t>
            </a:r>
            <a:r>
              <a:rPr sz="2400" spc="-40" dirty="0">
                <a:latin typeface="Arial"/>
                <a:cs typeface="Arial"/>
              </a:rPr>
              <a:t> </a:t>
            </a:r>
            <a:r>
              <a:rPr sz="2400" spc="-10" dirty="0">
                <a:latin typeface="Arial"/>
                <a:cs typeface="Arial"/>
              </a:rPr>
              <a:t>işlemi.</a:t>
            </a:r>
            <a:endParaRPr sz="2400" dirty="0">
              <a:latin typeface="Arial"/>
              <a:cs typeface="Arial"/>
            </a:endParaRPr>
          </a:p>
          <a:p>
            <a:pPr marL="469900" marR="277495">
              <a:lnSpc>
                <a:spcPct val="100000"/>
              </a:lnSpc>
              <a:spcBef>
                <a:spcPts val="575"/>
              </a:spcBef>
            </a:pPr>
            <a:r>
              <a:rPr sz="2400" dirty="0">
                <a:latin typeface="Arial"/>
                <a:cs typeface="Arial"/>
              </a:rPr>
              <a:t>Antibiyotik</a:t>
            </a:r>
            <a:r>
              <a:rPr sz="2400" spc="-15" dirty="0">
                <a:latin typeface="Arial"/>
                <a:cs typeface="Arial"/>
              </a:rPr>
              <a:t> </a:t>
            </a:r>
            <a:r>
              <a:rPr sz="2400" dirty="0">
                <a:latin typeface="Arial"/>
                <a:cs typeface="Arial"/>
              </a:rPr>
              <a:t>seçilimi</a:t>
            </a:r>
            <a:r>
              <a:rPr sz="2400" spc="-5" dirty="0">
                <a:latin typeface="Arial"/>
                <a:cs typeface="Arial"/>
              </a:rPr>
              <a:t> </a:t>
            </a:r>
            <a:r>
              <a:rPr sz="2400" dirty="0">
                <a:latin typeface="Arial"/>
                <a:cs typeface="Arial"/>
              </a:rPr>
              <a:t>–</a:t>
            </a:r>
            <a:r>
              <a:rPr sz="2400" spc="-25" dirty="0">
                <a:latin typeface="Arial"/>
                <a:cs typeface="Arial"/>
              </a:rPr>
              <a:t> </a:t>
            </a:r>
            <a:r>
              <a:rPr sz="2400" dirty="0">
                <a:latin typeface="Arial"/>
                <a:cs typeface="Arial"/>
              </a:rPr>
              <a:t>Plazmid DNA</a:t>
            </a:r>
            <a:r>
              <a:rPr sz="2400" spc="-145" dirty="0">
                <a:latin typeface="Arial"/>
                <a:cs typeface="Arial"/>
              </a:rPr>
              <a:t> </a:t>
            </a:r>
            <a:r>
              <a:rPr sz="2400" dirty="0">
                <a:latin typeface="Arial"/>
                <a:cs typeface="Arial"/>
              </a:rPr>
              <a:t>üzerinde </a:t>
            </a:r>
            <a:r>
              <a:rPr sz="2400" spc="-10" dirty="0">
                <a:latin typeface="Arial"/>
                <a:cs typeface="Arial"/>
              </a:rPr>
              <a:t>bulunan </a:t>
            </a:r>
            <a:r>
              <a:rPr sz="2400" dirty="0">
                <a:latin typeface="Arial"/>
                <a:cs typeface="Arial"/>
              </a:rPr>
              <a:t>antibiyotik</a:t>
            </a:r>
            <a:r>
              <a:rPr sz="2400" spc="-15" dirty="0">
                <a:latin typeface="Arial"/>
                <a:cs typeface="Arial"/>
              </a:rPr>
              <a:t> </a:t>
            </a:r>
            <a:r>
              <a:rPr sz="2400" dirty="0">
                <a:latin typeface="Arial"/>
                <a:cs typeface="Arial"/>
              </a:rPr>
              <a:t>direnç</a:t>
            </a:r>
            <a:r>
              <a:rPr sz="2400" spc="-20" dirty="0">
                <a:latin typeface="Arial"/>
                <a:cs typeface="Arial"/>
              </a:rPr>
              <a:t> </a:t>
            </a:r>
            <a:r>
              <a:rPr sz="2400" dirty="0">
                <a:latin typeface="Arial"/>
                <a:cs typeface="Arial"/>
              </a:rPr>
              <a:t>geni</a:t>
            </a:r>
            <a:r>
              <a:rPr sz="2400" spc="-20" dirty="0">
                <a:latin typeface="Arial"/>
                <a:cs typeface="Arial"/>
              </a:rPr>
              <a:t> </a:t>
            </a:r>
            <a:r>
              <a:rPr sz="2400" dirty="0">
                <a:latin typeface="Arial"/>
                <a:cs typeface="Arial"/>
              </a:rPr>
              <a:t>hangisi ise,</a:t>
            </a:r>
            <a:r>
              <a:rPr sz="2400" spc="-20" dirty="0">
                <a:latin typeface="Arial"/>
                <a:cs typeface="Arial"/>
              </a:rPr>
              <a:t> </a:t>
            </a:r>
            <a:r>
              <a:rPr sz="2400" dirty="0">
                <a:latin typeface="Arial"/>
                <a:cs typeface="Arial"/>
              </a:rPr>
              <a:t>bakterileri</a:t>
            </a:r>
            <a:r>
              <a:rPr sz="2400" spc="-10" dirty="0">
                <a:latin typeface="Arial"/>
                <a:cs typeface="Arial"/>
              </a:rPr>
              <a:t> </a:t>
            </a:r>
            <a:r>
              <a:rPr sz="2400" dirty="0">
                <a:latin typeface="Arial"/>
                <a:cs typeface="Arial"/>
              </a:rPr>
              <a:t>o</a:t>
            </a:r>
            <a:r>
              <a:rPr sz="2400" spc="-35" dirty="0">
                <a:latin typeface="Arial"/>
                <a:cs typeface="Arial"/>
              </a:rPr>
              <a:t> </a:t>
            </a:r>
            <a:r>
              <a:rPr sz="2400" spc="-10" dirty="0">
                <a:latin typeface="Arial"/>
                <a:cs typeface="Arial"/>
              </a:rPr>
              <a:t>antibiyotik </a:t>
            </a:r>
            <a:r>
              <a:rPr sz="2400" dirty="0">
                <a:latin typeface="Arial"/>
                <a:cs typeface="Arial"/>
              </a:rPr>
              <a:t>ile</a:t>
            </a:r>
            <a:r>
              <a:rPr sz="2400" spc="-5" dirty="0">
                <a:latin typeface="Arial"/>
                <a:cs typeface="Arial"/>
              </a:rPr>
              <a:t> </a:t>
            </a:r>
            <a:r>
              <a:rPr sz="2400" spc="-10" dirty="0">
                <a:latin typeface="Arial"/>
                <a:cs typeface="Arial"/>
              </a:rPr>
              <a:t>büyütmek.</a:t>
            </a:r>
            <a:endParaRPr sz="2400" dirty="0">
              <a:latin typeface="Arial"/>
              <a:cs typeface="Arial"/>
            </a:endParaRPr>
          </a:p>
          <a:p>
            <a:pPr marL="469900" marR="99060" indent="457200">
              <a:lnSpc>
                <a:spcPct val="100000"/>
              </a:lnSpc>
              <a:spcBef>
                <a:spcPts val="580"/>
              </a:spcBef>
            </a:pPr>
            <a:r>
              <a:rPr sz="2400" dirty="0">
                <a:latin typeface="Arial"/>
                <a:cs typeface="Arial"/>
              </a:rPr>
              <a:t>Böylece</a:t>
            </a:r>
            <a:r>
              <a:rPr sz="2400" spc="-20" dirty="0">
                <a:latin typeface="Arial"/>
                <a:cs typeface="Arial"/>
              </a:rPr>
              <a:t> </a:t>
            </a:r>
            <a:r>
              <a:rPr sz="2400" dirty="0">
                <a:latin typeface="Arial"/>
                <a:cs typeface="Arial"/>
              </a:rPr>
              <a:t>plazmidi</a:t>
            </a:r>
            <a:r>
              <a:rPr sz="2400" spc="-25" dirty="0">
                <a:latin typeface="Arial"/>
                <a:cs typeface="Arial"/>
              </a:rPr>
              <a:t> </a:t>
            </a:r>
            <a:r>
              <a:rPr sz="2400" dirty="0">
                <a:latin typeface="Arial"/>
                <a:cs typeface="Arial"/>
              </a:rPr>
              <a:t>içine</a:t>
            </a:r>
            <a:r>
              <a:rPr sz="2400" spc="-10" dirty="0">
                <a:latin typeface="Arial"/>
                <a:cs typeface="Arial"/>
              </a:rPr>
              <a:t> </a:t>
            </a:r>
            <a:r>
              <a:rPr sz="2400" dirty="0">
                <a:latin typeface="Arial"/>
                <a:cs typeface="Arial"/>
              </a:rPr>
              <a:t>almamış</a:t>
            </a:r>
            <a:r>
              <a:rPr sz="2400" spc="-10" dirty="0">
                <a:latin typeface="Arial"/>
                <a:cs typeface="Arial"/>
              </a:rPr>
              <a:t> </a:t>
            </a:r>
            <a:r>
              <a:rPr sz="2400" dirty="0">
                <a:latin typeface="Arial"/>
                <a:cs typeface="Arial"/>
              </a:rPr>
              <a:t>bakteriler</a:t>
            </a:r>
            <a:r>
              <a:rPr sz="2400" spc="-15" dirty="0">
                <a:latin typeface="Arial"/>
                <a:cs typeface="Arial"/>
              </a:rPr>
              <a:t> </a:t>
            </a:r>
            <a:r>
              <a:rPr sz="2400" spc="-10" dirty="0">
                <a:latin typeface="Arial"/>
                <a:cs typeface="Arial"/>
              </a:rPr>
              <a:t>antibiyotik </a:t>
            </a:r>
            <a:r>
              <a:rPr sz="2400" dirty="0">
                <a:latin typeface="Arial"/>
                <a:cs typeface="Arial"/>
              </a:rPr>
              <a:t>direncine</a:t>
            </a:r>
            <a:r>
              <a:rPr sz="2400" spc="-40" dirty="0">
                <a:latin typeface="Arial"/>
                <a:cs typeface="Arial"/>
              </a:rPr>
              <a:t> </a:t>
            </a:r>
            <a:r>
              <a:rPr sz="2400" dirty="0">
                <a:latin typeface="Arial"/>
                <a:cs typeface="Arial"/>
              </a:rPr>
              <a:t>sahip</a:t>
            </a:r>
            <a:r>
              <a:rPr sz="2400" spc="-45" dirty="0">
                <a:latin typeface="Arial"/>
                <a:cs typeface="Arial"/>
              </a:rPr>
              <a:t> </a:t>
            </a:r>
            <a:r>
              <a:rPr sz="2400" dirty="0">
                <a:latin typeface="Arial"/>
                <a:cs typeface="Arial"/>
              </a:rPr>
              <a:t>olmadıkları</a:t>
            </a:r>
            <a:r>
              <a:rPr sz="2400" spc="-10" dirty="0">
                <a:latin typeface="Arial"/>
                <a:cs typeface="Arial"/>
              </a:rPr>
              <a:t> </a:t>
            </a:r>
            <a:r>
              <a:rPr sz="2400" dirty="0">
                <a:latin typeface="Arial"/>
                <a:cs typeface="Arial"/>
              </a:rPr>
              <a:t>için</a:t>
            </a:r>
            <a:r>
              <a:rPr sz="2400" spc="-40" dirty="0">
                <a:latin typeface="Arial"/>
                <a:cs typeface="Arial"/>
              </a:rPr>
              <a:t> </a:t>
            </a:r>
            <a:r>
              <a:rPr sz="2400" spc="-10" dirty="0">
                <a:latin typeface="Arial"/>
                <a:cs typeface="Arial"/>
              </a:rPr>
              <a:t>ölürler.</a:t>
            </a:r>
            <a:r>
              <a:rPr sz="2400" spc="-80" dirty="0">
                <a:latin typeface="Arial"/>
                <a:cs typeface="Arial"/>
              </a:rPr>
              <a:t> </a:t>
            </a:r>
            <a:r>
              <a:rPr sz="2400" spc="-10" dirty="0">
                <a:latin typeface="Arial"/>
                <a:cs typeface="Arial"/>
              </a:rPr>
              <a:t>Yaşayanlar</a:t>
            </a:r>
            <a:r>
              <a:rPr sz="2400" spc="-20" dirty="0">
                <a:latin typeface="Arial"/>
                <a:cs typeface="Arial"/>
              </a:rPr>
              <a:t> </a:t>
            </a:r>
            <a:r>
              <a:rPr sz="2400" spc="-10" dirty="0">
                <a:latin typeface="Arial"/>
                <a:cs typeface="Arial"/>
              </a:rPr>
              <a:t>sadece </a:t>
            </a:r>
            <a:r>
              <a:rPr sz="2400" dirty="0">
                <a:latin typeface="Arial"/>
                <a:cs typeface="Arial"/>
              </a:rPr>
              <a:t>Plazmidi</a:t>
            </a:r>
            <a:r>
              <a:rPr sz="2400" spc="-20" dirty="0">
                <a:latin typeface="Arial"/>
                <a:cs typeface="Arial"/>
              </a:rPr>
              <a:t> </a:t>
            </a:r>
            <a:r>
              <a:rPr sz="2400" dirty="0">
                <a:latin typeface="Arial"/>
                <a:cs typeface="Arial"/>
              </a:rPr>
              <a:t>içeren</a:t>
            </a:r>
            <a:r>
              <a:rPr sz="2400" spc="-15" dirty="0">
                <a:latin typeface="Arial"/>
                <a:cs typeface="Arial"/>
              </a:rPr>
              <a:t> </a:t>
            </a:r>
            <a:r>
              <a:rPr sz="2400" dirty="0">
                <a:latin typeface="Arial"/>
                <a:cs typeface="Arial"/>
              </a:rPr>
              <a:t>bakteriler</a:t>
            </a:r>
            <a:r>
              <a:rPr sz="2400" spc="-15" dirty="0">
                <a:latin typeface="Arial"/>
                <a:cs typeface="Arial"/>
              </a:rPr>
              <a:t> </a:t>
            </a:r>
            <a:r>
              <a:rPr sz="2400" spc="-20" dirty="0">
                <a:latin typeface="Arial"/>
                <a:cs typeface="Arial"/>
              </a:rPr>
              <a:t>olur</a:t>
            </a:r>
            <a:endParaRPr sz="2400" dirty="0">
              <a:latin typeface="Arial"/>
              <a:cs typeface="Arial"/>
            </a:endParaRPr>
          </a:p>
          <a:p>
            <a:pPr>
              <a:lnSpc>
                <a:spcPct val="100000"/>
              </a:lnSpc>
              <a:spcBef>
                <a:spcPts val="10"/>
              </a:spcBef>
            </a:pPr>
            <a:endParaRPr lang="en-US" sz="3500" dirty="0">
              <a:latin typeface="Arial"/>
              <a:cs typeface="Arial"/>
            </a:endParaRPr>
          </a:p>
          <a:p>
            <a:pPr marL="469900">
              <a:lnSpc>
                <a:spcPct val="100000"/>
              </a:lnSpc>
            </a:pPr>
            <a:r>
              <a:rPr lang="en-US" sz="2400" u="sng" spc="-10" dirty="0">
                <a:solidFill>
                  <a:srgbClr val="009999"/>
                </a:solidFill>
                <a:uFill>
                  <a:solidFill>
                    <a:srgbClr val="009999"/>
                  </a:solidFill>
                </a:uFill>
                <a:latin typeface="Arial"/>
                <a:cs typeface="Arial"/>
                <a:hlinkClick r:id="rId2"/>
              </a:rPr>
              <a:t>https://www.youtube.com/watch?v=MIfDx417SDs</a:t>
            </a:r>
            <a:endParaRPr lang="en-US" sz="24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29255" y="867145"/>
            <a:ext cx="4266441" cy="5180851"/>
          </a:xfrm>
          <a:prstGeom prst="rect">
            <a:avLst/>
          </a:prstGeom>
        </p:spPr>
      </p:pic>
      <p:sp>
        <p:nvSpPr>
          <p:cNvPr id="3" name="object 3"/>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2" name="object 2"/>
          <p:cNvSpPr txBox="1">
            <a:spLocks noGrp="1"/>
          </p:cNvSpPr>
          <p:nvPr>
            <p:ph type="title"/>
          </p:nvPr>
        </p:nvSpPr>
        <p:spPr>
          <a:xfrm>
            <a:off x="444500" y="20523"/>
            <a:ext cx="5688965" cy="514350"/>
          </a:xfrm>
          <a:prstGeom prst="rect">
            <a:avLst/>
          </a:prstGeom>
        </p:spPr>
        <p:txBody>
          <a:bodyPr vert="horz" wrap="square" lIns="0" tIns="13335" rIns="0" bIns="0" rtlCol="0">
            <a:spAutoFit/>
          </a:bodyPr>
          <a:lstStyle/>
          <a:p>
            <a:pPr marL="12700">
              <a:lnSpc>
                <a:spcPct val="100000"/>
              </a:lnSpc>
              <a:spcBef>
                <a:spcPts val="105"/>
              </a:spcBef>
              <a:tabLst>
                <a:tab pos="802005" algn="l"/>
              </a:tabLst>
            </a:pPr>
            <a:r>
              <a:rPr sz="3200" spc="-25" dirty="0"/>
              <a:t>3.2</a:t>
            </a:r>
            <a:r>
              <a:rPr sz="3200" dirty="0"/>
              <a:t>	İyi</a:t>
            </a:r>
            <a:r>
              <a:rPr sz="3200" spc="-55" dirty="0"/>
              <a:t> </a:t>
            </a:r>
            <a:r>
              <a:rPr sz="3200" dirty="0"/>
              <a:t>bir</a:t>
            </a:r>
            <a:r>
              <a:rPr sz="3200" spc="-25" dirty="0"/>
              <a:t> </a:t>
            </a:r>
            <a:r>
              <a:rPr sz="3200" dirty="0"/>
              <a:t>vektörün</a:t>
            </a:r>
            <a:r>
              <a:rPr sz="3200" spc="-55" dirty="0"/>
              <a:t> </a:t>
            </a:r>
            <a:r>
              <a:rPr sz="3200" spc="-10" dirty="0"/>
              <a:t>özellikleri</a:t>
            </a:r>
            <a:endParaRPr sz="3200"/>
          </a:p>
        </p:txBody>
      </p:sp>
      <p:sp>
        <p:nvSpPr>
          <p:cNvPr id="3" name="object 3"/>
          <p:cNvSpPr txBox="1"/>
          <p:nvPr/>
        </p:nvSpPr>
        <p:spPr>
          <a:xfrm>
            <a:off x="443890" y="1077570"/>
            <a:ext cx="8435975" cy="4718685"/>
          </a:xfrm>
          <a:prstGeom prst="rect">
            <a:avLst/>
          </a:prstGeom>
        </p:spPr>
        <p:txBody>
          <a:bodyPr vert="horz" wrap="square" lIns="0" tIns="48260" rIns="0" bIns="0" rtlCol="0">
            <a:spAutoFit/>
          </a:bodyPr>
          <a:lstStyle/>
          <a:p>
            <a:pPr marL="355600" indent="-342900">
              <a:lnSpc>
                <a:spcPct val="100000"/>
              </a:lnSpc>
              <a:spcBef>
                <a:spcPts val="380"/>
              </a:spcBef>
              <a:buFont typeface="Arial"/>
              <a:buChar char="•"/>
              <a:tabLst>
                <a:tab pos="354965" algn="l"/>
                <a:tab pos="355600" algn="l"/>
              </a:tabLst>
            </a:pPr>
            <a:r>
              <a:rPr sz="2800" b="1" dirty="0">
                <a:latin typeface="Arial"/>
                <a:cs typeface="Arial"/>
              </a:rPr>
              <a:t>DNA</a:t>
            </a:r>
            <a:r>
              <a:rPr sz="2800" b="1" spc="-195" dirty="0">
                <a:latin typeface="Arial"/>
                <a:cs typeface="Arial"/>
              </a:rPr>
              <a:t> </a:t>
            </a:r>
            <a:r>
              <a:rPr sz="2800" b="1" dirty="0">
                <a:latin typeface="Arial"/>
                <a:cs typeface="Arial"/>
              </a:rPr>
              <a:t>klonlama</a:t>
            </a:r>
            <a:r>
              <a:rPr sz="2800" b="1" spc="-105" dirty="0">
                <a:latin typeface="Arial"/>
                <a:cs typeface="Arial"/>
              </a:rPr>
              <a:t> </a:t>
            </a:r>
            <a:r>
              <a:rPr sz="2800" b="1" dirty="0">
                <a:latin typeface="Arial"/>
                <a:cs typeface="Arial"/>
              </a:rPr>
              <a:t>vektörlerinin</a:t>
            </a:r>
            <a:r>
              <a:rPr sz="2800" b="1" spc="-110" dirty="0">
                <a:latin typeface="Arial"/>
                <a:cs typeface="Arial"/>
              </a:rPr>
              <a:t> </a:t>
            </a:r>
            <a:r>
              <a:rPr sz="2800" b="1" dirty="0">
                <a:latin typeface="Arial"/>
                <a:cs typeface="Arial"/>
              </a:rPr>
              <a:t>genel</a:t>
            </a:r>
            <a:r>
              <a:rPr sz="2800" b="1" spc="-105" dirty="0">
                <a:latin typeface="Arial"/>
                <a:cs typeface="Arial"/>
              </a:rPr>
              <a:t> </a:t>
            </a:r>
            <a:r>
              <a:rPr sz="2800" b="1" spc="-10" dirty="0">
                <a:latin typeface="Arial"/>
                <a:cs typeface="Arial"/>
              </a:rPr>
              <a:t>özellikleri</a:t>
            </a:r>
            <a:endParaRPr sz="2800">
              <a:latin typeface="Arial"/>
              <a:cs typeface="Arial"/>
            </a:endParaRPr>
          </a:p>
          <a:p>
            <a:pPr marL="756285" marR="5080" lvl="1" indent="-287020">
              <a:lnSpc>
                <a:spcPct val="88200"/>
              </a:lnSpc>
              <a:spcBef>
                <a:spcPts val="585"/>
              </a:spcBef>
              <a:buChar char="–"/>
              <a:tabLst>
                <a:tab pos="756920" algn="l"/>
              </a:tabLst>
            </a:pPr>
            <a:r>
              <a:rPr sz="2400" dirty="0">
                <a:latin typeface="Arial"/>
                <a:cs typeface="Arial"/>
              </a:rPr>
              <a:t>Büyüklük</a:t>
            </a:r>
            <a:r>
              <a:rPr sz="2400" spc="-5" dirty="0">
                <a:latin typeface="Arial"/>
                <a:cs typeface="Arial"/>
              </a:rPr>
              <a:t> </a:t>
            </a:r>
            <a:r>
              <a:rPr sz="2400" dirty="0">
                <a:latin typeface="Arial"/>
                <a:cs typeface="Arial"/>
              </a:rPr>
              <a:t>–</a:t>
            </a:r>
            <a:r>
              <a:rPr sz="2400" spc="-25" dirty="0">
                <a:latin typeface="Arial"/>
                <a:cs typeface="Arial"/>
              </a:rPr>
              <a:t> </a:t>
            </a:r>
            <a:r>
              <a:rPr sz="2400" dirty="0">
                <a:latin typeface="Arial"/>
                <a:cs typeface="Arial"/>
              </a:rPr>
              <a:t>Konak</a:t>
            </a:r>
            <a:r>
              <a:rPr sz="2400" spc="-10" dirty="0">
                <a:latin typeface="Arial"/>
                <a:cs typeface="Arial"/>
              </a:rPr>
              <a:t> </a:t>
            </a:r>
            <a:r>
              <a:rPr sz="2400" dirty="0">
                <a:latin typeface="Arial"/>
                <a:cs typeface="Arial"/>
              </a:rPr>
              <a:t>hücre</a:t>
            </a:r>
            <a:r>
              <a:rPr sz="2400" spc="-5" dirty="0">
                <a:latin typeface="Arial"/>
                <a:cs typeface="Arial"/>
              </a:rPr>
              <a:t> </a:t>
            </a:r>
            <a:r>
              <a:rPr sz="2400" dirty="0">
                <a:latin typeface="Arial"/>
                <a:cs typeface="Arial"/>
              </a:rPr>
              <a:t>kromozom</a:t>
            </a:r>
            <a:r>
              <a:rPr sz="2400" spc="-15" dirty="0">
                <a:latin typeface="Arial"/>
                <a:cs typeface="Arial"/>
              </a:rPr>
              <a:t> </a:t>
            </a:r>
            <a:r>
              <a:rPr sz="2400" spc="-10" dirty="0">
                <a:latin typeface="Arial"/>
                <a:cs typeface="Arial"/>
              </a:rPr>
              <a:t>DNA’sından </a:t>
            </a:r>
            <a:r>
              <a:rPr sz="2400" dirty="0">
                <a:latin typeface="Arial"/>
                <a:cs typeface="Arial"/>
              </a:rPr>
              <a:t>ayıracak</a:t>
            </a:r>
            <a:r>
              <a:rPr sz="2400" spc="-30" dirty="0">
                <a:latin typeface="Arial"/>
                <a:cs typeface="Arial"/>
              </a:rPr>
              <a:t> </a:t>
            </a:r>
            <a:r>
              <a:rPr sz="2400" dirty="0">
                <a:latin typeface="Arial"/>
                <a:cs typeface="Arial"/>
              </a:rPr>
              <a:t>kadar</a:t>
            </a:r>
            <a:r>
              <a:rPr sz="2400" spc="-30" dirty="0">
                <a:latin typeface="Arial"/>
                <a:cs typeface="Arial"/>
              </a:rPr>
              <a:t> </a:t>
            </a:r>
            <a:r>
              <a:rPr sz="2400" dirty="0">
                <a:latin typeface="Arial"/>
                <a:cs typeface="Arial"/>
              </a:rPr>
              <a:t>küçük</a:t>
            </a:r>
            <a:r>
              <a:rPr sz="2400" spc="-35" dirty="0">
                <a:latin typeface="Arial"/>
                <a:cs typeface="Arial"/>
              </a:rPr>
              <a:t> </a:t>
            </a:r>
            <a:r>
              <a:rPr sz="2400" dirty="0">
                <a:latin typeface="Arial"/>
                <a:cs typeface="Arial"/>
              </a:rPr>
              <a:t>olmalı.</a:t>
            </a:r>
            <a:r>
              <a:rPr sz="2400" spc="-10" dirty="0">
                <a:latin typeface="Arial"/>
                <a:cs typeface="Arial"/>
              </a:rPr>
              <a:t> </a:t>
            </a:r>
            <a:r>
              <a:rPr sz="2400" dirty="0">
                <a:latin typeface="Arial"/>
                <a:cs typeface="Arial"/>
              </a:rPr>
              <a:t>Fakat</a:t>
            </a:r>
            <a:r>
              <a:rPr sz="2400" spc="-35" dirty="0">
                <a:latin typeface="Arial"/>
                <a:cs typeface="Arial"/>
              </a:rPr>
              <a:t> </a:t>
            </a:r>
            <a:r>
              <a:rPr sz="2400" dirty="0">
                <a:latin typeface="Arial"/>
                <a:cs typeface="Arial"/>
              </a:rPr>
              <a:t>yabancı</a:t>
            </a:r>
            <a:r>
              <a:rPr sz="2400" spc="-40" dirty="0">
                <a:latin typeface="Arial"/>
                <a:cs typeface="Arial"/>
              </a:rPr>
              <a:t> </a:t>
            </a:r>
            <a:r>
              <a:rPr sz="2400" spc="-10" dirty="0">
                <a:latin typeface="Arial"/>
                <a:cs typeface="Arial"/>
              </a:rPr>
              <a:t>DNA’yı</a:t>
            </a:r>
            <a:r>
              <a:rPr sz="2400" spc="-25" dirty="0">
                <a:latin typeface="Arial"/>
                <a:cs typeface="Arial"/>
              </a:rPr>
              <a:t> </a:t>
            </a:r>
            <a:r>
              <a:rPr sz="2400" spc="-10" dirty="0">
                <a:latin typeface="Arial"/>
                <a:cs typeface="Arial"/>
              </a:rPr>
              <a:t>kolay </a:t>
            </a:r>
            <a:r>
              <a:rPr sz="2400" dirty="0">
                <a:latin typeface="Arial"/>
                <a:cs typeface="Arial"/>
              </a:rPr>
              <a:t>klonlayacak</a:t>
            </a:r>
            <a:r>
              <a:rPr sz="2400" spc="-5" dirty="0">
                <a:latin typeface="Arial"/>
                <a:cs typeface="Arial"/>
              </a:rPr>
              <a:t> </a:t>
            </a:r>
            <a:r>
              <a:rPr sz="2400" dirty="0">
                <a:latin typeface="Arial"/>
                <a:cs typeface="Arial"/>
              </a:rPr>
              <a:t>kadar</a:t>
            </a:r>
            <a:r>
              <a:rPr sz="2400" spc="-25" dirty="0">
                <a:latin typeface="Arial"/>
                <a:cs typeface="Arial"/>
              </a:rPr>
              <a:t> </a:t>
            </a:r>
            <a:r>
              <a:rPr sz="2400" dirty="0">
                <a:latin typeface="Arial"/>
                <a:cs typeface="Arial"/>
              </a:rPr>
              <a:t>büyük</a:t>
            </a:r>
            <a:r>
              <a:rPr sz="2400" spc="-15" dirty="0">
                <a:latin typeface="Arial"/>
                <a:cs typeface="Arial"/>
              </a:rPr>
              <a:t> </a:t>
            </a:r>
            <a:r>
              <a:rPr sz="2400" spc="-10" dirty="0">
                <a:latin typeface="Arial"/>
                <a:cs typeface="Arial"/>
              </a:rPr>
              <a:t>olmalı</a:t>
            </a:r>
            <a:endParaRPr sz="2400">
              <a:latin typeface="Arial"/>
              <a:cs typeface="Arial"/>
            </a:endParaRPr>
          </a:p>
          <a:p>
            <a:pPr marL="756285" marR="198120" lvl="1" indent="-287020">
              <a:lnSpc>
                <a:spcPct val="87900"/>
              </a:lnSpc>
              <a:spcBef>
                <a:spcPts val="575"/>
              </a:spcBef>
              <a:buChar char="–"/>
              <a:tabLst>
                <a:tab pos="756920" algn="l"/>
              </a:tabLst>
            </a:pPr>
            <a:r>
              <a:rPr sz="2400" dirty="0">
                <a:latin typeface="Arial"/>
                <a:cs typeface="Arial"/>
              </a:rPr>
              <a:t>Replikasyon</a:t>
            </a:r>
            <a:r>
              <a:rPr sz="2400" spc="15" dirty="0">
                <a:latin typeface="Arial"/>
                <a:cs typeface="Arial"/>
              </a:rPr>
              <a:t> </a:t>
            </a:r>
            <a:r>
              <a:rPr sz="2400" dirty="0">
                <a:latin typeface="Arial"/>
                <a:cs typeface="Arial"/>
              </a:rPr>
              <a:t>başlangıç</a:t>
            </a:r>
            <a:r>
              <a:rPr sz="2400" spc="5" dirty="0">
                <a:latin typeface="Arial"/>
                <a:cs typeface="Arial"/>
              </a:rPr>
              <a:t> </a:t>
            </a:r>
            <a:r>
              <a:rPr sz="2400" dirty="0">
                <a:latin typeface="Arial"/>
                <a:cs typeface="Arial"/>
              </a:rPr>
              <a:t>noktası</a:t>
            </a:r>
            <a:r>
              <a:rPr sz="2400" spc="-25" dirty="0">
                <a:latin typeface="Arial"/>
                <a:cs typeface="Arial"/>
              </a:rPr>
              <a:t> </a:t>
            </a:r>
            <a:r>
              <a:rPr sz="2400" dirty="0">
                <a:latin typeface="Arial"/>
                <a:cs typeface="Arial"/>
              </a:rPr>
              <a:t>(ori)</a:t>
            </a:r>
            <a:r>
              <a:rPr sz="2400" spc="-15" dirty="0">
                <a:latin typeface="Arial"/>
                <a:cs typeface="Arial"/>
              </a:rPr>
              <a:t> </a:t>
            </a:r>
            <a:r>
              <a:rPr sz="2400" dirty="0">
                <a:latin typeface="Arial"/>
                <a:cs typeface="Arial"/>
              </a:rPr>
              <a:t>–</a:t>
            </a:r>
            <a:r>
              <a:rPr sz="2400" spc="-30" dirty="0">
                <a:latin typeface="Arial"/>
                <a:cs typeface="Arial"/>
              </a:rPr>
              <a:t> </a:t>
            </a:r>
            <a:r>
              <a:rPr sz="2400" dirty="0">
                <a:latin typeface="Arial"/>
                <a:cs typeface="Arial"/>
              </a:rPr>
              <a:t>DNA</a:t>
            </a:r>
            <a:r>
              <a:rPr sz="2400" spc="-145" dirty="0">
                <a:latin typeface="Arial"/>
                <a:cs typeface="Arial"/>
              </a:rPr>
              <a:t> </a:t>
            </a:r>
            <a:r>
              <a:rPr sz="2400" spc="-10" dirty="0">
                <a:latin typeface="Arial"/>
                <a:cs typeface="Arial"/>
              </a:rPr>
              <a:t>eşlenmesini </a:t>
            </a:r>
            <a:r>
              <a:rPr sz="2400" dirty="0">
                <a:latin typeface="Arial"/>
                <a:cs typeface="Arial"/>
              </a:rPr>
              <a:t>başlatmak</a:t>
            </a:r>
            <a:r>
              <a:rPr sz="2400" spc="-15" dirty="0">
                <a:latin typeface="Arial"/>
                <a:cs typeface="Arial"/>
              </a:rPr>
              <a:t> </a:t>
            </a:r>
            <a:r>
              <a:rPr sz="2400" dirty="0">
                <a:latin typeface="Arial"/>
                <a:cs typeface="Arial"/>
              </a:rPr>
              <a:t>için</a:t>
            </a:r>
            <a:r>
              <a:rPr sz="2400" spc="-15" dirty="0">
                <a:latin typeface="Arial"/>
                <a:cs typeface="Arial"/>
              </a:rPr>
              <a:t> </a:t>
            </a:r>
            <a:r>
              <a:rPr sz="2400" dirty="0">
                <a:latin typeface="Arial"/>
                <a:cs typeface="Arial"/>
              </a:rPr>
              <a:t>gereken</a:t>
            </a:r>
            <a:r>
              <a:rPr sz="2400" spc="-15" dirty="0">
                <a:latin typeface="Arial"/>
                <a:cs typeface="Arial"/>
              </a:rPr>
              <a:t> </a:t>
            </a:r>
            <a:r>
              <a:rPr sz="2400" dirty="0">
                <a:latin typeface="Arial"/>
                <a:cs typeface="Arial"/>
              </a:rPr>
              <a:t>özel</a:t>
            </a:r>
            <a:r>
              <a:rPr sz="2400" spc="-15" dirty="0">
                <a:latin typeface="Arial"/>
                <a:cs typeface="Arial"/>
              </a:rPr>
              <a:t> </a:t>
            </a:r>
            <a:r>
              <a:rPr sz="2400" dirty="0">
                <a:latin typeface="Arial"/>
                <a:cs typeface="Arial"/>
              </a:rPr>
              <a:t>DNA</a:t>
            </a:r>
            <a:r>
              <a:rPr sz="2400" spc="-140" dirty="0">
                <a:latin typeface="Arial"/>
                <a:cs typeface="Arial"/>
              </a:rPr>
              <a:t> </a:t>
            </a:r>
            <a:r>
              <a:rPr sz="2400" dirty="0">
                <a:latin typeface="Arial"/>
                <a:cs typeface="Arial"/>
              </a:rPr>
              <a:t>dizisi</a:t>
            </a:r>
            <a:r>
              <a:rPr sz="2400" spc="15" dirty="0">
                <a:latin typeface="Arial"/>
                <a:cs typeface="Arial"/>
              </a:rPr>
              <a:t> </a:t>
            </a:r>
            <a:r>
              <a:rPr sz="2400" dirty="0">
                <a:latin typeface="Arial"/>
                <a:cs typeface="Arial"/>
              </a:rPr>
              <a:t>–</a:t>
            </a:r>
            <a:r>
              <a:rPr sz="2400" spc="-15" dirty="0">
                <a:latin typeface="Arial"/>
                <a:cs typeface="Arial"/>
              </a:rPr>
              <a:t> </a:t>
            </a:r>
            <a:r>
              <a:rPr sz="2400" spc="-10" dirty="0">
                <a:latin typeface="Arial"/>
                <a:cs typeface="Arial"/>
              </a:rPr>
              <a:t>böylece </a:t>
            </a:r>
            <a:r>
              <a:rPr sz="2400" dirty="0">
                <a:latin typeface="Arial"/>
                <a:cs typeface="Arial"/>
              </a:rPr>
              <a:t>konank</a:t>
            </a:r>
            <a:r>
              <a:rPr sz="2400" spc="-25" dirty="0">
                <a:latin typeface="Arial"/>
                <a:cs typeface="Arial"/>
              </a:rPr>
              <a:t> </a:t>
            </a:r>
            <a:r>
              <a:rPr sz="2400" dirty="0">
                <a:latin typeface="Arial"/>
                <a:cs typeface="Arial"/>
              </a:rPr>
              <a:t>hücre</a:t>
            </a:r>
            <a:r>
              <a:rPr sz="2400" spc="-35" dirty="0">
                <a:latin typeface="Arial"/>
                <a:cs typeface="Arial"/>
              </a:rPr>
              <a:t> </a:t>
            </a:r>
            <a:r>
              <a:rPr sz="2400" dirty="0">
                <a:latin typeface="Arial"/>
                <a:cs typeface="Arial"/>
              </a:rPr>
              <a:t>kromozomundan</a:t>
            </a:r>
            <a:r>
              <a:rPr sz="2400" spc="-20" dirty="0">
                <a:latin typeface="Arial"/>
                <a:cs typeface="Arial"/>
              </a:rPr>
              <a:t> </a:t>
            </a:r>
            <a:r>
              <a:rPr sz="2400" dirty="0">
                <a:latin typeface="Arial"/>
                <a:cs typeface="Arial"/>
              </a:rPr>
              <a:t>bağımsız olarak</a:t>
            </a:r>
            <a:r>
              <a:rPr sz="2400" spc="-20" dirty="0">
                <a:latin typeface="Arial"/>
                <a:cs typeface="Arial"/>
              </a:rPr>
              <a:t> </a:t>
            </a:r>
            <a:r>
              <a:rPr sz="2400" spc="-10" dirty="0">
                <a:latin typeface="Arial"/>
                <a:cs typeface="Arial"/>
              </a:rPr>
              <a:t>kendini eşleyebilir</a:t>
            </a:r>
            <a:endParaRPr sz="2400">
              <a:latin typeface="Arial"/>
              <a:cs typeface="Arial"/>
            </a:endParaRPr>
          </a:p>
          <a:p>
            <a:pPr marL="756285" marR="11430" lvl="1" indent="-287020">
              <a:lnSpc>
                <a:spcPts val="2530"/>
              </a:lnSpc>
              <a:spcBef>
                <a:spcPts val="615"/>
              </a:spcBef>
              <a:buChar char="–"/>
              <a:tabLst>
                <a:tab pos="756920" algn="l"/>
              </a:tabLst>
            </a:pPr>
            <a:r>
              <a:rPr sz="2400" dirty="0">
                <a:latin typeface="Arial"/>
                <a:cs typeface="Arial"/>
              </a:rPr>
              <a:t>Çoklu</a:t>
            </a:r>
            <a:r>
              <a:rPr sz="2400" spc="-5" dirty="0">
                <a:latin typeface="Arial"/>
                <a:cs typeface="Arial"/>
              </a:rPr>
              <a:t> </a:t>
            </a:r>
            <a:r>
              <a:rPr sz="2400" dirty="0">
                <a:latin typeface="Arial"/>
                <a:cs typeface="Arial"/>
              </a:rPr>
              <a:t>klonlama</a:t>
            </a:r>
            <a:r>
              <a:rPr sz="2400" spc="5" dirty="0">
                <a:latin typeface="Arial"/>
                <a:cs typeface="Arial"/>
              </a:rPr>
              <a:t> </a:t>
            </a:r>
            <a:r>
              <a:rPr sz="2400" dirty="0">
                <a:latin typeface="Arial"/>
                <a:cs typeface="Arial"/>
              </a:rPr>
              <a:t>bölgesi</a:t>
            </a:r>
            <a:r>
              <a:rPr sz="2400" spc="20" dirty="0">
                <a:latin typeface="Arial"/>
                <a:cs typeface="Arial"/>
              </a:rPr>
              <a:t> </a:t>
            </a:r>
            <a:r>
              <a:rPr sz="2400" dirty="0">
                <a:latin typeface="Arial"/>
                <a:cs typeface="Arial"/>
              </a:rPr>
              <a:t>(MCS)</a:t>
            </a:r>
            <a:r>
              <a:rPr sz="2400" spc="-15" dirty="0">
                <a:latin typeface="Arial"/>
                <a:cs typeface="Arial"/>
              </a:rPr>
              <a:t> </a:t>
            </a:r>
            <a:r>
              <a:rPr sz="2400" dirty="0">
                <a:latin typeface="Arial"/>
                <a:cs typeface="Arial"/>
              </a:rPr>
              <a:t>–</a:t>
            </a:r>
            <a:r>
              <a:rPr sz="2400" spc="-20" dirty="0">
                <a:latin typeface="Arial"/>
                <a:cs typeface="Arial"/>
              </a:rPr>
              <a:t> </a:t>
            </a:r>
            <a:r>
              <a:rPr sz="2400" dirty="0">
                <a:latin typeface="Arial"/>
                <a:cs typeface="Arial"/>
              </a:rPr>
              <a:t>farklı</a:t>
            </a:r>
            <a:r>
              <a:rPr sz="2400" spc="-40" dirty="0">
                <a:latin typeface="Arial"/>
                <a:cs typeface="Arial"/>
              </a:rPr>
              <a:t> </a:t>
            </a:r>
            <a:r>
              <a:rPr sz="2400" dirty="0">
                <a:latin typeface="Arial"/>
                <a:cs typeface="Arial"/>
              </a:rPr>
              <a:t>rest.</a:t>
            </a:r>
            <a:r>
              <a:rPr sz="2400" spc="-35" dirty="0">
                <a:latin typeface="Arial"/>
                <a:cs typeface="Arial"/>
              </a:rPr>
              <a:t> </a:t>
            </a:r>
            <a:r>
              <a:rPr sz="2400" dirty="0">
                <a:latin typeface="Arial"/>
                <a:cs typeface="Arial"/>
              </a:rPr>
              <a:t>Enzimleri </a:t>
            </a:r>
            <a:r>
              <a:rPr sz="2400" spc="-20" dirty="0">
                <a:latin typeface="Arial"/>
                <a:cs typeface="Arial"/>
              </a:rPr>
              <a:t>için </a:t>
            </a:r>
            <a:r>
              <a:rPr sz="2400" dirty="0">
                <a:latin typeface="Arial"/>
                <a:cs typeface="Arial"/>
              </a:rPr>
              <a:t>tanıma</a:t>
            </a:r>
            <a:r>
              <a:rPr sz="2400" spc="-30" dirty="0">
                <a:latin typeface="Arial"/>
                <a:cs typeface="Arial"/>
              </a:rPr>
              <a:t> </a:t>
            </a:r>
            <a:r>
              <a:rPr sz="2400" dirty="0">
                <a:latin typeface="Arial"/>
                <a:cs typeface="Arial"/>
              </a:rPr>
              <a:t>bölgeleri</a:t>
            </a:r>
            <a:r>
              <a:rPr sz="2400" spc="10" dirty="0">
                <a:latin typeface="Arial"/>
                <a:cs typeface="Arial"/>
              </a:rPr>
              <a:t> </a:t>
            </a:r>
            <a:r>
              <a:rPr sz="2400" dirty="0">
                <a:latin typeface="Arial"/>
                <a:cs typeface="Arial"/>
              </a:rPr>
              <a:t>–</a:t>
            </a:r>
            <a:r>
              <a:rPr sz="2400" spc="-30" dirty="0">
                <a:latin typeface="Arial"/>
                <a:cs typeface="Arial"/>
              </a:rPr>
              <a:t> </a:t>
            </a:r>
            <a:r>
              <a:rPr sz="2400" dirty="0">
                <a:latin typeface="Arial"/>
                <a:cs typeface="Arial"/>
              </a:rPr>
              <a:t>seçenekleri</a:t>
            </a:r>
            <a:r>
              <a:rPr sz="2400" spc="10" dirty="0">
                <a:latin typeface="Arial"/>
                <a:cs typeface="Arial"/>
              </a:rPr>
              <a:t> </a:t>
            </a:r>
            <a:r>
              <a:rPr sz="2400" spc="-10" dirty="0">
                <a:latin typeface="Arial"/>
                <a:cs typeface="Arial"/>
              </a:rPr>
              <a:t>çoğaltır</a:t>
            </a:r>
            <a:endParaRPr sz="2400">
              <a:latin typeface="Arial"/>
              <a:cs typeface="Arial"/>
            </a:endParaRPr>
          </a:p>
          <a:p>
            <a:pPr marL="756285" lvl="1" indent="-287020">
              <a:lnSpc>
                <a:spcPct val="100000"/>
              </a:lnSpc>
              <a:spcBef>
                <a:spcPts val="209"/>
              </a:spcBef>
              <a:buChar char="–"/>
              <a:tabLst>
                <a:tab pos="756920" algn="l"/>
              </a:tabLst>
            </a:pPr>
            <a:r>
              <a:rPr sz="2400" dirty="0">
                <a:latin typeface="Arial"/>
                <a:cs typeface="Arial"/>
              </a:rPr>
              <a:t>Seçilim</a:t>
            </a:r>
            <a:r>
              <a:rPr sz="2400" spc="-5" dirty="0">
                <a:latin typeface="Arial"/>
                <a:cs typeface="Arial"/>
              </a:rPr>
              <a:t> </a:t>
            </a:r>
            <a:r>
              <a:rPr sz="2400" dirty="0">
                <a:latin typeface="Arial"/>
                <a:cs typeface="Arial"/>
              </a:rPr>
              <a:t>genleri –</a:t>
            </a:r>
            <a:r>
              <a:rPr sz="2400" spc="-25" dirty="0">
                <a:latin typeface="Arial"/>
                <a:cs typeface="Arial"/>
              </a:rPr>
              <a:t> </a:t>
            </a:r>
            <a:r>
              <a:rPr sz="2400" dirty="0">
                <a:latin typeface="Arial"/>
                <a:cs typeface="Arial"/>
              </a:rPr>
              <a:t>antibiyotik </a:t>
            </a:r>
            <a:r>
              <a:rPr sz="2400" spc="-20" dirty="0">
                <a:latin typeface="Arial"/>
                <a:cs typeface="Arial"/>
              </a:rPr>
              <a:t>gibi</a:t>
            </a:r>
            <a:endParaRPr sz="2400">
              <a:latin typeface="Arial"/>
              <a:cs typeface="Arial"/>
            </a:endParaRPr>
          </a:p>
          <a:p>
            <a:pPr marL="756285" marR="737870" lvl="1" indent="-287020">
              <a:lnSpc>
                <a:spcPts val="2530"/>
              </a:lnSpc>
              <a:spcBef>
                <a:spcPts val="600"/>
              </a:spcBef>
              <a:buChar char="–"/>
              <a:tabLst>
                <a:tab pos="756920" algn="l"/>
              </a:tabLst>
            </a:pPr>
            <a:r>
              <a:rPr sz="2400" spc="-10" dirty="0">
                <a:latin typeface="Arial"/>
                <a:cs typeface="Arial"/>
              </a:rPr>
              <a:t>RNA</a:t>
            </a:r>
            <a:r>
              <a:rPr sz="2400" spc="-150" dirty="0">
                <a:latin typeface="Arial"/>
                <a:cs typeface="Arial"/>
              </a:rPr>
              <a:t> </a:t>
            </a:r>
            <a:r>
              <a:rPr sz="2400" dirty="0">
                <a:latin typeface="Arial"/>
                <a:cs typeface="Arial"/>
              </a:rPr>
              <a:t>polimeraz</a:t>
            </a:r>
            <a:r>
              <a:rPr sz="2400" spc="-5" dirty="0">
                <a:latin typeface="Arial"/>
                <a:cs typeface="Arial"/>
              </a:rPr>
              <a:t> </a:t>
            </a:r>
            <a:r>
              <a:rPr sz="2400" dirty="0">
                <a:latin typeface="Arial"/>
                <a:cs typeface="Arial"/>
              </a:rPr>
              <a:t>promotor</a:t>
            </a:r>
            <a:r>
              <a:rPr sz="2400" spc="-30" dirty="0">
                <a:latin typeface="Arial"/>
                <a:cs typeface="Arial"/>
              </a:rPr>
              <a:t> </a:t>
            </a:r>
            <a:r>
              <a:rPr sz="2400" dirty="0">
                <a:latin typeface="Arial"/>
                <a:cs typeface="Arial"/>
              </a:rPr>
              <a:t>dizileri</a:t>
            </a:r>
            <a:r>
              <a:rPr sz="2400" spc="25" dirty="0">
                <a:latin typeface="Arial"/>
                <a:cs typeface="Arial"/>
              </a:rPr>
              <a:t> </a:t>
            </a:r>
            <a:r>
              <a:rPr sz="2400" dirty="0">
                <a:latin typeface="Arial"/>
                <a:cs typeface="Arial"/>
              </a:rPr>
              <a:t>–</a:t>
            </a:r>
            <a:r>
              <a:rPr sz="2400" spc="-70" dirty="0">
                <a:latin typeface="Arial"/>
                <a:cs typeface="Arial"/>
              </a:rPr>
              <a:t> </a:t>
            </a:r>
            <a:r>
              <a:rPr sz="2400" spc="-10" dirty="0">
                <a:latin typeface="Arial"/>
                <a:cs typeface="Arial"/>
              </a:rPr>
              <a:t>Transkripsiyonun </a:t>
            </a:r>
            <a:r>
              <a:rPr sz="2400" dirty="0">
                <a:latin typeface="Arial"/>
                <a:cs typeface="Arial"/>
              </a:rPr>
              <a:t>gerçekleşmesi</a:t>
            </a:r>
            <a:r>
              <a:rPr sz="2400" spc="-35" dirty="0">
                <a:latin typeface="Arial"/>
                <a:cs typeface="Arial"/>
              </a:rPr>
              <a:t> </a:t>
            </a:r>
            <a:r>
              <a:rPr sz="2400" dirty="0">
                <a:latin typeface="Arial"/>
                <a:cs typeface="Arial"/>
              </a:rPr>
              <a:t>için</a:t>
            </a:r>
            <a:r>
              <a:rPr sz="2400" spc="-20" dirty="0">
                <a:latin typeface="Arial"/>
                <a:cs typeface="Arial"/>
              </a:rPr>
              <a:t> </a:t>
            </a:r>
            <a:r>
              <a:rPr sz="2400" spc="-10" dirty="0">
                <a:latin typeface="Arial"/>
                <a:cs typeface="Arial"/>
              </a:rPr>
              <a:t>gerekli</a:t>
            </a:r>
            <a:endParaRPr sz="24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5688965" cy="514350"/>
          </a:xfrm>
          <a:prstGeom prst="rect">
            <a:avLst/>
          </a:prstGeom>
        </p:spPr>
        <p:txBody>
          <a:bodyPr vert="horz" wrap="square" lIns="0" tIns="13335" rIns="0" bIns="0" rtlCol="0">
            <a:spAutoFit/>
          </a:bodyPr>
          <a:lstStyle/>
          <a:p>
            <a:pPr marL="12700">
              <a:lnSpc>
                <a:spcPct val="100000"/>
              </a:lnSpc>
              <a:spcBef>
                <a:spcPts val="105"/>
              </a:spcBef>
              <a:tabLst>
                <a:tab pos="802005" algn="l"/>
              </a:tabLst>
            </a:pPr>
            <a:r>
              <a:rPr sz="3200" spc="-25" dirty="0"/>
              <a:t>3.2</a:t>
            </a:r>
            <a:r>
              <a:rPr sz="3200" dirty="0"/>
              <a:t>	İyi</a:t>
            </a:r>
            <a:r>
              <a:rPr sz="3200" spc="-55" dirty="0"/>
              <a:t> </a:t>
            </a:r>
            <a:r>
              <a:rPr sz="3200" dirty="0"/>
              <a:t>bir</a:t>
            </a:r>
            <a:r>
              <a:rPr sz="3200" spc="-25" dirty="0"/>
              <a:t> </a:t>
            </a:r>
            <a:r>
              <a:rPr sz="3200" dirty="0"/>
              <a:t>vektörün</a:t>
            </a:r>
            <a:r>
              <a:rPr sz="3200" spc="-55" dirty="0"/>
              <a:t> </a:t>
            </a:r>
            <a:r>
              <a:rPr sz="3200" spc="-10" dirty="0"/>
              <a:t>özellikleri</a:t>
            </a:r>
            <a:endParaRPr sz="3200"/>
          </a:p>
        </p:txBody>
      </p:sp>
      <p:sp>
        <p:nvSpPr>
          <p:cNvPr id="3" name="object 3"/>
          <p:cNvSpPr txBox="1"/>
          <p:nvPr/>
        </p:nvSpPr>
        <p:spPr>
          <a:xfrm>
            <a:off x="329590" y="1094355"/>
            <a:ext cx="8554085" cy="4634865"/>
          </a:xfrm>
          <a:prstGeom prst="rect">
            <a:avLst/>
          </a:prstGeom>
        </p:spPr>
        <p:txBody>
          <a:bodyPr vert="horz" wrap="square" lIns="0" tIns="85090" rIns="0" bIns="0" rtlCol="0">
            <a:spAutoFit/>
          </a:bodyPr>
          <a:lstStyle/>
          <a:p>
            <a:pPr marL="355600" indent="-342900">
              <a:lnSpc>
                <a:spcPct val="100000"/>
              </a:lnSpc>
              <a:spcBef>
                <a:spcPts val="670"/>
              </a:spcBef>
              <a:buChar char="•"/>
              <a:tabLst>
                <a:tab pos="354965" algn="l"/>
                <a:tab pos="355600" algn="l"/>
              </a:tabLst>
            </a:pPr>
            <a:r>
              <a:rPr sz="2400" dirty="0">
                <a:latin typeface="Arial"/>
                <a:cs typeface="Arial"/>
              </a:rPr>
              <a:t>Vektör</a:t>
            </a:r>
            <a:r>
              <a:rPr sz="2400" spc="-165" dirty="0">
                <a:latin typeface="Arial"/>
                <a:cs typeface="Arial"/>
              </a:rPr>
              <a:t> </a:t>
            </a:r>
            <a:r>
              <a:rPr sz="2400" spc="-10" dirty="0">
                <a:latin typeface="Arial"/>
                <a:cs typeface="Arial"/>
              </a:rPr>
              <a:t>tipleri</a:t>
            </a:r>
            <a:endParaRPr sz="2400">
              <a:latin typeface="Arial"/>
              <a:cs typeface="Arial"/>
            </a:endParaRPr>
          </a:p>
          <a:p>
            <a:pPr marL="756285" lvl="1" indent="-287020">
              <a:lnSpc>
                <a:spcPct val="100000"/>
              </a:lnSpc>
              <a:spcBef>
                <a:spcPts val="580"/>
              </a:spcBef>
              <a:buChar char="–"/>
              <a:tabLst>
                <a:tab pos="756920" algn="l"/>
              </a:tabLst>
            </a:pPr>
            <a:r>
              <a:rPr sz="2400" dirty="0">
                <a:latin typeface="Arial"/>
                <a:cs typeface="Arial"/>
              </a:rPr>
              <a:t>Bakteri</a:t>
            </a:r>
            <a:r>
              <a:rPr sz="2400" spc="-25" dirty="0">
                <a:latin typeface="Arial"/>
                <a:cs typeface="Arial"/>
              </a:rPr>
              <a:t> </a:t>
            </a:r>
            <a:r>
              <a:rPr sz="2400" dirty="0">
                <a:latin typeface="Arial"/>
                <a:cs typeface="Arial"/>
              </a:rPr>
              <a:t>plazmid</a:t>
            </a:r>
            <a:r>
              <a:rPr sz="2400" spc="10" dirty="0">
                <a:latin typeface="Arial"/>
                <a:cs typeface="Arial"/>
              </a:rPr>
              <a:t> </a:t>
            </a:r>
            <a:r>
              <a:rPr sz="2400" dirty="0">
                <a:latin typeface="Arial"/>
                <a:cs typeface="Arial"/>
              </a:rPr>
              <a:t>vektörleri</a:t>
            </a:r>
            <a:r>
              <a:rPr sz="2400" spc="5" dirty="0">
                <a:latin typeface="Arial"/>
                <a:cs typeface="Arial"/>
              </a:rPr>
              <a:t> </a:t>
            </a:r>
            <a:r>
              <a:rPr sz="2400" dirty="0">
                <a:latin typeface="Arial"/>
                <a:cs typeface="Arial"/>
              </a:rPr>
              <a:t>–</a:t>
            </a:r>
            <a:r>
              <a:rPr sz="2400" spc="-25" dirty="0">
                <a:latin typeface="Arial"/>
                <a:cs typeface="Arial"/>
              </a:rPr>
              <a:t> </a:t>
            </a:r>
            <a:r>
              <a:rPr sz="2400" dirty="0">
                <a:latin typeface="Arial"/>
                <a:cs typeface="Arial"/>
              </a:rPr>
              <a:t>7</a:t>
            </a:r>
            <a:r>
              <a:rPr sz="2400" spc="-10" dirty="0">
                <a:latin typeface="Arial"/>
                <a:cs typeface="Arial"/>
              </a:rPr>
              <a:t> </a:t>
            </a:r>
            <a:r>
              <a:rPr sz="2400" dirty="0">
                <a:latin typeface="Arial"/>
                <a:cs typeface="Arial"/>
              </a:rPr>
              <a:t>kb’den</a:t>
            </a:r>
            <a:r>
              <a:rPr sz="2400" spc="5" dirty="0">
                <a:latin typeface="Arial"/>
                <a:cs typeface="Arial"/>
              </a:rPr>
              <a:t> </a:t>
            </a:r>
            <a:r>
              <a:rPr sz="2400" dirty="0">
                <a:latin typeface="Arial"/>
                <a:cs typeface="Arial"/>
              </a:rPr>
              <a:t>küçük</a:t>
            </a:r>
            <a:r>
              <a:rPr sz="2400" spc="-10" dirty="0">
                <a:latin typeface="Arial"/>
                <a:cs typeface="Arial"/>
              </a:rPr>
              <a:t> parçalar</a:t>
            </a:r>
            <a:endParaRPr sz="2400">
              <a:latin typeface="Arial"/>
              <a:cs typeface="Arial"/>
            </a:endParaRPr>
          </a:p>
          <a:p>
            <a:pPr marL="756285">
              <a:lnSpc>
                <a:spcPct val="100000"/>
              </a:lnSpc>
            </a:pPr>
            <a:r>
              <a:rPr sz="2400" spc="-10" dirty="0">
                <a:latin typeface="Arial"/>
                <a:cs typeface="Arial"/>
              </a:rPr>
              <a:t>klonlanabilir</a:t>
            </a:r>
            <a:endParaRPr sz="2400">
              <a:latin typeface="Arial"/>
              <a:cs typeface="Arial"/>
            </a:endParaRPr>
          </a:p>
          <a:p>
            <a:pPr marL="756285" lvl="1" indent="-287020">
              <a:lnSpc>
                <a:spcPct val="100000"/>
              </a:lnSpc>
              <a:spcBef>
                <a:spcPts val="575"/>
              </a:spcBef>
              <a:buChar char="–"/>
              <a:tabLst>
                <a:tab pos="756920" algn="l"/>
              </a:tabLst>
            </a:pPr>
            <a:r>
              <a:rPr sz="2400" dirty="0">
                <a:latin typeface="Arial"/>
                <a:cs typeface="Arial"/>
              </a:rPr>
              <a:t>Bakteriyofage</a:t>
            </a:r>
            <a:r>
              <a:rPr sz="2400" spc="-15" dirty="0">
                <a:latin typeface="Arial"/>
                <a:cs typeface="Arial"/>
              </a:rPr>
              <a:t> </a:t>
            </a:r>
            <a:r>
              <a:rPr sz="2400" dirty="0">
                <a:latin typeface="Arial"/>
                <a:cs typeface="Arial"/>
              </a:rPr>
              <a:t>vektörleri</a:t>
            </a:r>
            <a:r>
              <a:rPr sz="2400" spc="5" dirty="0">
                <a:latin typeface="Arial"/>
                <a:cs typeface="Arial"/>
              </a:rPr>
              <a:t> </a:t>
            </a:r>
            <a:r>
              <a:rPr sz="2400" dirty="0">
                <a:latin typeface="Arial"/>
                <a:cs typeface="Arial"/>
              </a:rPr>
              <a:t>–</a:t>
            </a:r>
            <a:r>
              <a:rPr sz="2400" spc="-15" dirty="0">
                <a:latin typeface="Arial"/>
                <a:cs typeface="Arial"/>
              </a:rPr>
              <a:t> </a:t>
            </a:r>
            <a:r>
              <a:rPr sz="2400" dirty="0">
                <a:latin typeface="Arial"/>
                <a:cs typeface="Arial"/>
              </a:rPr>
              <a:t>25</a:t>
            </a:r>
            <a:r>
              <a:rPr sz="2400" spc="-15" dirty="0">
                <a:latin typeface="Arial"/>
                <a:cs typeface="Arial"/>
              </a:rPr>
              <a:t> </a:t>
            </a:r>
            <a:r>
              <a:rPr sz="2400" dirty="0">
                <a:latin typeface="Arial"/>
                <a:cs typeface="Arial"/>
              </a:rPr>
              <a:t>kb’ye </a:t>
            </a:r>
            <a:r>
              <a:rPr sz="2400" spc="-10" dirty="0">
                <a:latin typeface="Arial"/>
                <a:cs typeface="Arial"/>
              </a:rPr>
              <a:t>kadar</a:t>
            </a:r>
            <a:endParaRPr sz="2400">
              <a:latin typeface="Arial"/>
              <a:cs typeface="Arial"/>
            </a:endParaRPr>
          </a:p>
          <a:p>
            <a:pPr marL="756285" lvl="1" indent="-287020">
              <a:lnSpc>
                <a:spcPct val="100000"/>
              </a:lnSpc>
              <a:spcBef>
                <a:spcPts val="580"/>
              </a:spcBef>
              <a:buChar char="–"/>
              <a:tabLst>
                <a:tab pos="756920" algn="l"/>
              </a:tabLst>
            </a:pPr>
            <a:r>
              <a:rPr sz="2400" dirty="0">
                <a:latin typeface="Arial"/>
                <a:cs typeface="Arial"/>
              </a:rPr>
              <a:t>Kozmid</a:t>
            </a:r>
            <a:r>
              <a:rPr sz="2400" spc="-10" dirty="0">
                <a:latin typeface="Arial"/>
                <a:cs typeface="Arial"/>
              </a:rPr>
              <a:t> </a:t>
            </a:r>
            <a:r>
              <a:rPr sz="2400" dirty="0">
                <a:latin typeface="Arial"/>
                <a:cs typeface="Arial"/>
              </a:rPr>
              <a:t>vektörleri</a:t>
            </a:r>
            <a:r>
              <a:rPr sz="2400" spc="-10" dirty="0">
                <a:latin typeface="Arial"/>
                <a:cs typeface="Arial"/>
              </a:rPr>
              <a:t> </a:t>
            </a:r>
            <a:r>
              <a:rPr sz="2400" dirty="0">
                <a:latin typeface="Arial"/>
                <a:cs typeface="Arial"/>
              </a:rPr>
              <a:t>–</a:t>
            </a:r>
            <a:r>
              <a:rPr sz="2400" spc="-30" dirty="0">
                <a:latin typeface="Arial"/>
                <a:cs typeface="Arial"/>
              </a:rPr>
              <a:t> </a:t>
            </a:r>
            <a:r>
              <a:rPr sz="2400" dirty="0">
                <a:latin typeface="Arial"/>
                <a:cs typeface="Arial"/>
              </a:rPr>
              <a:t>20</a:t>
            </a:r>
            <a:r>
              <a:rPr sz="2400" spc="-15" dirty="0">
                <a:latin typeface="Arial"/>
                <a:cs typeface="Arial"/>
              </a:rPr>
              <a:t> </a:t>
            </a:r>
            <a:r>
              <a:rPr sz="2400" dirty="0">
                <a:latin typeface="Arial"/>
                <a:cs typeface="Arial"/>
              </a:rPr>
              <a:t>-40</a:t>
            </a:r>
            <a:r>
              <a:rPr sz="2400" spc="-20" dirty="0">
                <a:latin typeface="Arial"/>
                <a:cs typeface="Arial"/>
              </a:rPr>
              <a:t> </a:t>
            </a:r>
            <a:r>
              <a:rPr sz="2400" spc="-25" dirty="0">
                <a:latin typeface="Arial"/>
                <a:cs typeface="Arial"/>
              </a:rPr>
              <a:t>kb</a:t>
            </a:r>
            <a:endParaRPr sz="2400">
              <a:latin typeface="Arial"/>
              <a:cs typeface="Arial"/>
            </a:endParaRPr>
          </a:p>
          <a:p>
            <a:pPr marL="756285" lvl="1" indent="-287020">
              <a:lnSpc>
                <a:spcPct val="100000"/>
              </a:lnSpc>
              <a:spcBef>
                <a:spcPts val="575"/>
              </a:spcBef>
              <a:buChar char="–"/>
              <a:tabLst>
                <a:tab pos="756920" algn="l"/>
              </a:tabLst>
            </a:pPr>
            <a:r>
              <a:rPr sz="2400" dirty="0">
                <a:latin typeface="Arial"/>
                <a:cs typeface="Arial"/>
              </a:rPr>
              <a:t>İfade</a:t>
            </a:r>
            <a:r>
              <a:rPr sz="2400" spc="-30" dirty="0">
                <a:latin typeface="Arial"/>
                <a:cs typeface="Arial"/>
              </a:rPr>
              <a:t> </a:t>
            </a:r>
            <a:r>
              <a:rPr sz="2400" dirty="0">
                <a:latin typeface="Arial"/>
                <a:cs typeface="Arial"/>
              </a:rPr>
              <a:t>vektörleri</a:t>
            </a:r>
            <a:r>
              <a:rPr sz="2400" spc="-5" dirty="0">
                <a:latin typeface="Arial"/>
                <a:cs typeface="Arial"/>
              </a:rPr>
              <a:t> </a:t>
            </a:r>
            <a:r>
              <a:rPr sz="2400" dirty="0">
                <a:latin typeface="Arial"/>
                <a:cs typeface="Arial"/>
              </a:rPr>
              <a:t>–</a:t>
            </a:r>
            <a:r>
              <a:rPr sz="2400" spc="-20" dirty="0">
                <a:latin typeface="Arial"/>
                <a:cs typeface="Arial"/>
              </a:rPr>
              <a:t> </a:t>
            </a:r>
            <a:r>
              <a:rPr sz="2400" dirty="0">
                <a:latin typeface="Arial"/>
                <a:cs typeface="Arial"/>
              </a:rPr>
              <a:t>protein</a:t>
            </a:r>
            <a:r>
              <a:rPr sz="2400" spc="-10" dirty="0">
                <a:latin typeface="Arial"/>
                <a:cs typeface="Arial"/>
              </a:rPr>
              <a:t> üretimi</a:t>
            </a:r>
            <a:endParaRPr sz="2400">
              <a:latin typeface="Arial"/>
              <a:cs typeface="Arial"/>
            </a:endParaRPr>
          </a:p>
          <a:p>
            <a:pPr marL="756285" marR="5080" lvl="1" indent="-287020">
              <a:lnSpc>
                <a:spcPct val="100000"/>
              </a:lnSpc>
              <a:spcBef>
                <a:spcPts val="575"/>
              </a:spcBef>
              <a:buChar char="–"/>
              <a:tabLst>
                <a:tab pos="756920" algn="l"/>
              </a:tabLst>
            </a:pPr>
            <a:r>
              <a:rPr sz="2400" dirty="0">
                <a:latin typeface="Arial"/>
                <a:cs typeface="Arial"/>
              </a:rPr>
              <a:t>Bakteri</a:t>
            </a:r>
            <a:r>
              <a:rPr sz="2400" spc="-70" dirty="0">
                <a:latin typeface="Arial"/>
                <a:cs typeface="Arial"/>
              </a:rPr>
              <a:t> </a:t>
            </a:r>
            <a:r>
              <a:rPr sz="2400" spc="-10" dirty="0">
                <a:latin typeface="Arial"/>
                <a:cs typeface="Arial"/>
              </a:rPr>
              <a:t>Yapay</a:t>
            </a:r>
            <a:r>
              <a:rPr sz="2400" dirty="0">
                <a:latin typeface="Arial"/>
                <a:cs typeface="Arial"/>
              </a:rPr>
              <a:t> Kromozomları</a:t>
            </a:r>
            <a:r>
              <a:rPr sz="2400" spc="-10" dirty="0">
                <a:latin typeface="Arial"/>
                <a:cs typeface="Arial"/>
              </a:rPr>
              <a:t> </a:t>
            </a:r>
            <a:r>
              <a:rPr sz="2400" dirty="0">
                <a:latin typeface="Arial"/>
                <a:cs typeface="Arial"/>
              </a:rPr>
              <a:t>(BAC)</a:t>
            </a:r>
            <a:r>
              <a:rPr sz="2400" spc="-15" dirty="0">
                <a:latin typeface="Arial"/>
                <a:cs typeface="Arial"/>
              </a:rPr>
              <a:t> </a:t>
            </a:r>
            <a:r>
              <a:rPr sz="2400" dirty="0">
                <a:latin typeface="Arial"/>
                <a:cs typeface="Arial"/>
              </a:rPr>
              <a:t>–</a:t>
            </a:r>
            <a:r>
              <a:rPr sz="2400" spc="-30" dirty="0">
                <a:latin typeface="Arial"/>
                <a:cs typeface="Arial"/>
              </a:rPr>
              <a:t> </a:t>
            </a:r>
            <a:r>
              <a:rPr sz="2400" spc="-25" dirty="0">
                <a:latin typeface="Arial"/>
                <a:cs typeface="Arial"/>
              </a:rPr>
              <a:t>100-</a:t>
            </a:r>
            <a:r>
              <a:rPr sz="2400" dirty="0">
                <a:latin typeface="Arial"/>
                <a:cs typeface="Arial"/>
              </a:rPr>
              <a:t>300</a:t>
            </a:r>
            <a:r>
              <a:rPr sz="2400" spc="-5" dirty="0">
                <a:latin typeface="Arial"/>
                <a:cs typeface="Arial"/>
              </a:rPr>
              <a:t> </a:t>
            </a:r>
            <a:r>
              <a:rPr sz="2400" dirty="0">
                <a:latin typeface="Arial"/>
                <a:cs typeface="Arial"/>
              </a:rPr>
              <a:t>kb</a:t>
            </a:r>
            <a:r>
              <a:rPr sz="2400" spc="-20" dirty="0">
                <a:latin typeface="Arial"/>
                <a:cs typeface="Arial"/>
              </a:rPr>
              <a:t> </a:t>
            </a:r>
            <a:r>
              <a:rPr sz="2400" dirty="0">
                <a:latin typeface="Arial"/>
                <a:cs typeface="Arial"/>
              </a:rPr>
              <a:t>–</a:t>
            </a:r>
            <a:r>
              <a:rPr sz="2400" spc="-30" dirty="0">
                <a:latin typeface="Arial"/>
                <a:cs typeface="Arial"/>
              </a:rPr>
              <a:t> </a:t>
            </a:r>
            <a:r>
              <a:rPr sz="2400" spc="-10" dirty="0">
                <a:latin typeface="Arial"/>
                <a:cs typeface="Arial"/>
              </a:rPr>
              <a:t>büyük </a:t>
            </a:r>
            <a:r>
              <a:rPr sz="2400" dirty="0">
                <a:latin typeface="Arial"/>
                <a:cs typeface="Arial"/>
              </a:rPr>
              <a:t>DNA</a:t>
            </a:r>
            <a:r>
              <a:rPr sz="2400" spc="-175" dirty="0">
                <a:latin typeface="Arial"/>
                <a:cs typeface="Arial"/>
              </a:rPr>
              <a:t> </a:t>
            </a:r>
            <a:r>
              <a:rPr sz="2400" dirty="0">
                <a:latin typeface="Arial"/>
                <a:cs typeface="Arial"/>
              </a:rPr>
              <a:t>parçalarının</a:t>
            </a:r>
            <a:r>
              <a:rPr sz="2400" spc="10" dirty="0">
                <a:latin typeface="Arial"/>
                <a:cs typeface="Arial"/>
              </a:rPr>
              <a:t> </a:t>
            </a:r>
            <a:r>
              <a:rPr sz="2400" dirty="0">
                <a:latin typeface="Arial"/>
                <a:cs typeface="Arial"/>
              </a:rPr>
              <a:t>dizilemesi</a:t>
            </a:r>
            <a:r>
              <a:rPr sz="2400" spc="-20" dirty="0">
                <a:latin typeface="Arial"/>
                <a:cs typeface="Arial"/>
              </a:rPr>
              <a:t> </a:t>
            </a:r>
            <a:r>
              <a:rPr sz="2400" dirty="0">
                <a:latin typeface="Arial"/>
                <a:cs typeface="Arial"/>
              </a:rPr>
              <a:t>için</a:t>
            </a:r>
            <a:r>
              <a:rPr sz="2400" spc="-30" dirty="0">
                <a:latin typeface="Arial"/>
                <a:cs typeface="Arial"/>
              </a:rPr>
              <a:t> </a:t>
            </a:r>
            <a:r>
              <a:rPr sz="2400" spc="-10" dirty="0">
                <a:latin typeface="Arial"/>
                <a:cs typeface="Arial"/>
              </a:rPr>
              <a:t>kullanışlı</a:t>
            </a:r>
            <a:endParaRPr sz="2400">
              <a:latin typeface="Arial"/>
              <a:cs typeface="Arial"/>
            </a:endParaRPr>
          </a:p>
          <a:p>
            <a:pPr marL="756285" marR="246379" lvl="1" indent="-287020">
              <a:lnSpc>
                <a:spcPct val="100000"/>
              </a:lnSpc>
              <a:spcBef>
                <a:spcPts val="580"/>
              </a:spcBef>
              <a:buChar char="–"/>
              <a:tabLst>
                <a:tab pos="756920" algn="l"/>
              </a:tabLst>
            </a:pPr>
            <a:r>
              <a:rPr sz="2400" dirty="0">
                <a:latin typeface="Arial"/>
                <a:cs typeface="Arial"/>
              </a:rPr>
              <a:t>Maya</a:t>
            </a:r>
            <a:r>
              <a:rPr sz="2400" spc="-85" dirty="0">
                <a:latin typeface="Arial"/>
                <a:cs typeface="Arial"/>
              </a:rPr>
              <a:t> </a:t>
            </a:r>
            <a:r>
              <a:rPr sz="2400" spc="-10" dirty="0">
                <a:latin typeface="Arial"/>
                <a:cs typeface="Arial"/>
              </a:rPr>
              <a:t>Yapay</a:t>
            </a:r>
            <a:r>
              <a:rPr sz="2400" spc="-25" dirty="0">
                <a:latin typeface="Arial"/>
                <a:cs typeface="Arial"/>
              </a:rPr>
              <a:t> </a:t>
            </a:r>
            <a:r>
              <a:rPr sz="2400" dirty="0">
                <a:latin typeface="Arial"/>
                <a:cs typeface="Arial"/>
              </a:rPr>
              <a:t>Kromozomları</a:t>
            </a:r>
            <a:r>
              <a:rPr sz="2400" spc="-30" dirty="0">
                <a:latin typeface="Arial"/>
                <a:cs typeface="Arial"/>
              </a:rPr>
              <a:t> </a:t>
            </a:r>
            <a:r>
              <a:rPr sz="2400" spc="-20" dirty="0">
                <a:latin typeface="Arial"/>
                <a:cs typeface="Arial"/>
              </a:rPr>
              <a:t>(YAC)</a:t>
            </a:r>
            <a:r>
              <a:rPr sz="2400" spc="-30" dirty="0">
                <a:latin typeface="Arial"/>
                <a:cs typeface="Arial"/>
              </a:rPr>
              <a:t> </a:t>
            </a:r>
            <a:r>
              <a:rPr sz="2400" dirty="0">
                <a:latin typeface="Arial"/>
                <a:cs typeface="Arial"/>
              </a:rPr>
              <a:t>–</a:t>
            </a:r>
            <a:r>
              <a:rPr sz="2400" spc="-40" dirty="0">
                <a:latin typeface="Arial"/>
                <a:cs typeface="Arial"/>
              </a:rPr>
              <a:t> </a:t>
            </a:r>
            <a:r>
              <a:rPr sz="2400" spc="-10" dirty="0">
                <a:latin typeface="Arial"/>
                <a:cs typeface="Arial"/>
              </a:rPr>
              <a:t>200kb-</a:t>
            </a:r>
            <a:r>
              <a:rPr sz="2400" dirty="0">
                <a:latin typeface="Arial"/>
                <a:cs typeface="Arial"/>
              </a:rPr>
              <a:t>2mb</a:t>
            </a:r>
            <a:r>
              <a:rPr sz="2400" spc="-25" dirty="0">
                <a:latin typeface="Arial"/>
                <a:cs typeface="Arial"/>
              </a:rPr>
              <a:t> </a:t>
            </a:r>
            <a:r>
              <a:rPr sz="2400" dirty="0">
                <a:latin typeface="Arial"/>
                <a:cs typeface="Arial"/>
              </a:rPr>
              <a:t>–</a:t>
            </a:r>
            <a:r>
              <a:rPr sz="2400" spc="-40" dirty="0">
                <a:latin typeface="Arial"/>
                <a:cs typeface="Arial"/>
              </a:rPr>
              <a:t> </a:t>
            </a:r>
            <a:r>
              <a:rPr sz="2400" spc="-10" dirty="0">
                <a:latin typeface="Arial"/>
                <a:cs typeface="Arial"/>
              </a:rPr>
              <a:t>küçük </a:t>
            </a:r>
            <a:r>
              <a:rPr sz="2400" dirty="0">
                <a:latin typeface="Arial"/>
                <a:cs typeface="Arial"/>
              </a:rPr>
              <a:t>ökaryot</a:t>
            </a:r>
            <a:r>
              <a:rPr sz="2400" spc="-35" dirty="0">
                <a:latin typeface="Arial"/>
                <a:cs typeface="Arial"/>
              </a:rPr>
              <a:t> </a:t>
            </a:r>
            <a:r>
              <a:rPr sz="2400" spc="-10" dirty="0">
                <a:latin typeface="Arial"/>
                <a:cs typeface="Arial"/>
              </a:rPr>
              <a:t>kromozomu</a:t>
            </a:r>
            <a:endParaRPr sz="2400">
              <a:latin typeface="Arial"/>
              <a:cs typeface="Arial"/>
            </a:endParaRPr>
          </a:p>
          <a:p>
            <a:pPr marL="756285" lvl="1" indent="-287020">
              <a:lnSpc>
                <a:spcPct val="100000"/>
              </a:lnSpc>
              <a:spcBef>
                <a:spcPts val="575"/>
              </a:spcBef>
              <a:buChar char="–"/>
              <a:tabLst>
                <a:tab pos="756920" algn="l"/>
              </a:tabLst>
            </a:pPr>
            <a:r>
              <a:rPr sz="2400" dirty="0">
                <a:latin typeface="Arial"/>
                <a:cs typeface="Arial"/>
              </a:rPr>
              <a:t>Ti</a:t>
            </a:r>
            <a:r>
              <a:rPr sz="2400" spc="-50" dirty="0">
                <a:latin typeface="Arial"/>
                <a:cs typeface="Arial"/>
              </a:rPr>
              <a:t> </a:t>
            </a:r>
            <a:r>
              <a:rPr sz="2400" dirty="0">
                <a:latin typeface="Arial"/>
                <a:cs typeface="Arial"/>
              </a:rPr>
              <a:t>vektörleri</a:t>
            </a:r>
            <a:r>
              <a:rPr sz="2400" spc="-20" dirty="0">
                <a:latin typeface="Arial"/>
                <a:cs typeface="Arial"/>
              </a:rPr>
              <a:t> </a:t>
            </a:r>
            <a:r>
              <a:rPr sz="2400" dirty="0">
                <a:latin typeface="Arial"/>
                <a:cs typeface="Arial"/>
              </a:rPr>
              <a:t>–</a:t>
            </a:r>
            <a:r>
              <a:rPr sz="2400" spc="-30" dirty="0">
                <a:latin typeface="Arial"/>
                <a:cs typeface="Arial"/>
              </a:rPr>
              <a:t> </a:t>
            </a:r>
            <a:r>
              <a:rPr sz="2400" dirty="0">
                <a:latin typeface="Arial"/>
                <a:cs typeface="Arial"/>
              </a:rPr>
              <a:t>bitki</a:t>
            </a:r>
            <a:r>
              <a:rPr sz="2400" spc="-35" dirty="0">
                <a:latin typeface="Arial"/>
                <a:cs typeface="Arial"/>
              </a:rPr>
              <a:t> </a:t>
            </a:r>
            <a:r>
              <a:rPr sz="2400" dirty="0">
                <a:latin typeface="Arial"/>
                <a:cs typeface="Arial"/>
              </a:rPr>
              <a:t>hücrelerine aktarım</a:t>
            </a:r>
            <a:r>
              <a:rPr sz="2400" spc="-25" dirty="0">
                <a:latin typeface="Arial"/>
                <a:cs typeface="Arial"/>
              </a:rPr>
              <a:t> </a:t>
            </a:r>
            <a:r>
              <a:rPr sz="2400" spc="-20" dirty="0">
                <a:latin typeface="Arial"/>
                <a:cs typeface="Arial"/>
              </a:rPr>
              <a:t>için</a:t>
            </a:r>
            <a:endParaRPr sz="24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3890" y="20523"/>
            <a:ext cx="7929880" cy="3705225"/>
          </a:xfrm>
          <a:prstGeom prst="rect">
            <a:avLst/>
          </a:prstGeom>
        </p:spPr>
        <p:txBody>
          <a:bodyPr vert="horz" wrap="square" lIns="0" tIns="13335" rIns="0" bIns="0" rtlCol="0">
            <a:spAutoFit/>
          </a:bodyPr>
          <a:lstStyle/>
          <a:p>
            <a:pPr marL="12700">
              <a:lnSpc>
                <a:spcPct val="100000"/>
              </a:lnSpc>
              <a:spcBef>
                <a:spcPts val="105"/>
              </a:spcBef>
              <a:tabLst>
                <a:tab pos="802640" algn="l"/>
              </a:tabLst>
            </a:pPr>
            <a:r>
              <a:rPr sz="3200" b="1" spc="-25" dirty="0">
                <a:solidFill>
                  <a:srgbClr val="0092C7"/>
                </a:solidFill>
                <a:latin typeface="Arial"/>
                <a:cs typeface="Arial"/>
              </a:rPr>
              <a:t>3.2</a:t>
            </a:r>
            <a:r>
              <a:rPr sz="3200" b="1" dirty="0">
                <a:solidFill>
                  <a:srgbClr val="0092C7"/>
                </a:solidFill>
                <a:latin typeface="Arial"/>
                <a:cs typeface="Arial"/>
              </a:rPr>
              <a:t>	İyi</a:t>
            </a:r>
            <a:r>
              <a:rPr sz="3200" b="1" spc="-55" dirty="0">
                <a:solidFill>
                  <a:srgbClr val="0092C7"/>
                </a:solidFill>
                <a:latin typeface="Arial"/>
                <a:cs typeface="Arial"/>
              </a:rPr>
              <a:t> </a:t>
            </a:r>
            <a:r>
              <a:rPr sz="3200" b="1" dirty="0">
                <a:solidFill>
                  <a:srgbClr val="0092C7"/>
                </a:solidFill>
                <a:latin typeface="Arial"/>
                <a:cs typeface="Arial"/>
              </a:rPr>
              <a:t>bir</a:t>
            </a:r>
            <a:r>
              <a:rPr sz="3200" b="1" spc="-25" dirty="0">
                <a:solidFill>
                  <a:srgbClr val="0092C7"/>
                </a:solidFill>
                <a:latin typeface="Arial"/>
                <a:cs typeface="Arial"/>
              </a:rPr>
              <a:t> </a:t>
            </a:r>
            <a:r>
              <a:rPr sz="3200" b="1" dirty="0">
                <a:solidFill>
                  <a:srgbClr val="0092C7"/>
                </a:solidFill>
                <a:latin typeface="Arial"/>
                <a:cs typeface="Arial"/>
              </a:rPr>
              <a:t>vektörün</a:t>
            </a:r>
            <a:r>
              <a:rPr sz="3200" b="1" spc="-55" dirty="0">
                <a:solidFill>
                  <a:srgbClr val="0092C7"/>
                </a:solidFill>
                <a:latin typeface="Arial"/>
                <a:cs typeface="Arial"/>
              </a:rPr>
              <a:t> </a:t>
            </a:r>
            <a:r>
              <a:rPr sz="3200" b="1" spc="-10" dirty="0">
                <a:solidFill>
                  <a:srgbClr val="0092C7"/>
                </a:solidFill>
                <a:latin typeface="Arial"/>
                <a:cs typeface="Arial"/>
              </a:rPr>
              <a:t>özellikleri</a:t>
            </a:r>
            <a:endParaRPr sz="3200" dirty="0">
              <a:latin typeface="Arial"/>
              <a:cs typeface="Arial"/>
            </a:endParaRPr>
          </a:p>
          <a:p>
            <a:pPr>
              <a:lnSpc>
                <a:spcPct val="100000"/>
              </a:lnSpc>
              <a:spcBef>
                <a:spcPts val="30"/>
              </a:spcBef>
            </a:pPr>
            <a:endParaRPr sz="4450" dirty="0">
              <a:latin typeface="Arial"/>
              <a:cs typeface="Arial"/>
            </a:endParaRPr>
          </a:p>
          <a:p>
            <a:pPr marL="355600" marR="29209" indent="-342900">
              <a:lnSpc>
                <a:spcPct val="100000"/>
              </a:lnSpc>
              <a:spcBef>
                <a:spcPts val="5"/>
              </a:spcBef>
              <a:buFont typeface="Arial"/>
              <a:buChar char="•"/>
              <a:tabLst>
                <a:tab pos="354965" algn="l"/>
                <a:tab pos="355600" algn="l"/>
              </a:tabLst>
            </a:pPr>
            <a:r>
              <a:rPr sz="3200" b="1" dirty="0">
                <a:latin typeface="Arial"/>
                <a:cs typeface="Arial"/>
              </a:rPr>
              <a:t>İnsan</a:t>
            </a:r>
            <a:r>
              <a:rPr sz="3200" b="1" spc="-25" dirty="0">
                <a:latin typeface="Arial"/>
                <a:cs typeface="Arial"/>
              </a:rPr>
              <a:t> </a:t>
            </a:r>
            <a:r>
              <a:rPr sz="3200" b="1" dirty="0">
                <a:latin typeface="Arial"/>
                <a:cs typeface="Arial"/>
              </a:rPr>
              <a:t>insülin</a:t>
            </a:r>
            <a:r>
              <a:rPr sz="3200" b="1" spc="-25" dirty="0">
                <a:latin typeface="Arial"/>
                <a:cs typeface="Arial"/>
              </a:rPr>
              <a:t> </a:t>
            </a:r>
            <a:r>
              <a:rPr sz="3200" b="1" dirty="0">
                <a:latin typeface="Arial"/>
                <a:cs typeface="Arial"/>
              </a:rPr>
              <a:t>proteinini</a:t>
            </a:r>
            <a:r>
              <a:rPr sz="3200" b="1" spc="-50" dirty="0">
                <a:latin typeface="Arial"/>
                <a:cs typeface="Arial"/>
              </a:rPr>
              <a:t> </a:t>
            </a:r>
            <a:r>
              <a:rPr sz="3200" b="1" dirty="0">
                <a:latin typeface="Arial"/>
                <a:cs typeface="Arial"/>
              </a:rPr>
              <a:t>bakteri</a:t>
            </a:r>
            <a:r>
              <a:rPr sz="3200" b="1" spc="-20" dirty="0">
                <a:latin typeface="Arial"/>
                <a:cs typeface="Arial"/>
              </a:rPr>
              <a:t> </a:t>
            </a:r>
            <a:r>
              <a:rPr sz="3200" b="1" spc="-10" dirty="0">
                <a:latin typeface="Arial"/>
                <a:cs typeface="Arial"/>
              </a:rPr>
              <a:t>ifade </a:t>
            </a:r>
            <a:r>
              <a:rPr sz="3200" b="1" dirty="0">
                <a:latin typeface="Arial"/>
                <a:cs typeface="Arial"/>
              </a:rPr>
              <a:t>vektörü</a:t>
            </a:r>
            <a:r>
              <a:rPr sz="3200" b="1" spc="-60" dirty="0">
                <a:latin typeface="Arial"/>
                <a:cs typeface="Arial"/>
              </a:rPr>
              <a:t> </a:t>
            </a:r>
            <a:r>
              <a:rPr sz="3200" b="1" dirty="0">
                <a:latin typeface="Arial"/>
                <a:cs typeface="Arial"/>
              </a:rPr>
              <a:t>ile</a:t>
            </a:r>
            <a:r>
              <a:rPr sz="3200" b="1" spc="-55" dirty="0">
                <a:latin typeface="Arial"/>
                <a:cs typeface="Arial"/>
              </a:rPr>
              <a:t> </a:t>
            </a:r>
            <a:r>
              <a:rPr sz="3200" b="1" u="sng" dirty="0">
                <a:uFill>
                  <a:solidFill>
                    <a:srgbClr val="000000"/>
                  </a:solidFill>
                </a:uFill>
                <a:latin typeface="Arial"/>
                <a:cs typeface="Arial"/>
              </a:rPr>
              <a:t>bakteride</a:t>
            </a:r>
            <a:r>
              <a:rPr sz="3200" b="1" spc="-55" dirty="0">
                <a:latin typeface="Arial"/>
                <a:cs typeface="Arial"/>
              </a:rPr>
              <a:t> </a:t>
            </a:r>
            <a:r>
              <a:rPr sz="3200" b="1" dirty="0">
                <a:latin typeface="Arial"/>
                <a:cs typeface="Arial"/>
              </a:rPr>
              <a:t>üretmek</a:t>
            </a:r>
            <a:r>
              <a:rPr sz="3200" b="1" spc="-55" dirty="0">
                <a:latin typeface="Arial"/>
                <a:cs typeface="Arial"/>
              </a:rPr>
              <a:t> </a:t>
            </a:r>
            <a:r>
              <a:rPr sz="3200" b="1" spc="-10" dirty="0">
                <a:latin typeface="Arial"/>
                <a:cs typeface="Arial"/>
              </a:rPr>
              <a:t>istiyoruz,</a:t>
            </a:r>
            <a:endParaRPr sz="3200" dirty="0">
              <a:latin typeface="Arial"/>
              <a:cs typeface="Arial"/>
            </a:endParaRPr>
          </a:p>
          <a:p>
            <a:pPr marL="355600" indent="-342900">
              <a:lnSpc>
                <a:spcPct val="100000"/>
              </a:lnSpc>
              <a:spcBef>
                <a:spcPts val="770"/>
              </a:spcBef>
              <a:buFont typeface="Arial"/>
              <a:buChar char="•"/>
              <a:tabLst>
                <a:tab pos="354965" algn="l"/>
                <a:tab pos="355600" algn="l"/>
              </a:tabLst>
            </a:pPr>
            <a:r>
              <a:rPr sz="3200" b="1" dirty="0">
                <a:latin typeface="Arial"/>
                <a:cs typeface="Arial"/>
              </a:rPr>
              <a:t>Bunun</a:t>
            </a:r>
            <a:r>
              <a:rPr sz="3200" b="1" spc="-30" dirty="0">
                <a:latin typeface="Arial"/>
                <a:cs typeface="Arial"/>
              </a:rPr>
              <a:t> </a:t>
            </a:r>
            <a:r>
              <a:rPr sz="3200" b="1" dirty="0">
                <a:latin typeface="Arial"/>
                <a:cs typeface="Arial"/>
              </a:rPr>
              <a:t>için</a:t>
            </a:r>
            <a:r>
              <a:rPr sz="3200" b="1" spc="-25" dirty="0">
                <a:latin typeface="Arial"/>
                <a:cs typeface="Arial"/>
              </a:rPr>
              <a:t> </a:t>
            </a:r>
            <a:r>
              <a:rPr sz="3200" b="1" dirty="0">
                <a:latin typeface="Arial"/>
                <a:cs typeface="Arial"/>
              </a:rPr>
              <a:t>insan</a:t>
            </a:r>
            <a:r>
              <a:rPr sz="3200" b="1" spc="-50" dirty="0">
                <a:latin typeface="Arial"/>
                <a:cs typeface="Arial"/>
              </a:rPr>
              <a:t> </a:t>
            </a:r>
            <a:r>
              <a:rPr sz="3200" b="1" u="sng" dirty="0">
                <a:uFill>
                  <a:solidFill>
                    <a:srgbClr val="000000"/>
                  </a:solidFill>
                </a:uFill>
                <a:latin typeface="Arial"/>
                <a:cs typeface="Arial"/>
              </a:rPr>
              <a:t>genomik</a:t>
            </a:r>
            <a:r>
              <a:rPr sz="3200" b="1" spc="-50" dirty="0">
                <a:latin typeface="Arial"/>
                <a:cs typeface="Arial"/>
              </a:rPr>
              <a:t> </a:t>
            </a:r>
            <a:r>
              <a:rPr sz="3200" b="1" spc="-10" dirty="0">
                <a:latin typeface="Arial"/>
                <a:cs typeface="Arial"/>
              </a:rPr>
              <a:t>DNA’sını</a:t>
            </a:r>
            <a:endParaRPr sz="3200" dirty="0">
              <a:latin typeface="Arial"/>
              <a:cs typeface="Arial"/>
            </a:endParaRPr>
          </a:p>
          <a:p>
            <a:pPr marL="355600" marR="5080">
              <a:lnSpc>
                <a:spcPct val="100000"/>
              </a:lnSpc>
            </a:pPr>
            <a:r>
              <a:rPr sz="3200" b="1" dirty="0">
                <a:latin typeface="Arial"/>
                <a:cs typeface="Arial"/>
              </a:rPr>
              <a:t>doğrudan</a:t>
            </a:r>
            <a:r>
              <a:rPr sz="3200" b="1" spc="-80" dirty="0">
                <a:latin typeface="Arial"/>
                <a:cs typeface="Arial"/>
              </a:rPr>
              <a:t> </a:t>
            </a:r>
            <a:r>
              <a:rPr sz="3200" b="1" dirty="0">
                <a:latin typeface="Arial"/>
                <a:cs typeface="Arial"/>
              </a:rPr>
              <a:t>kesip</a:t>
            </a:r>
            <a:r>
              <a:rPr sz="3200" b="1" spc="-40" dirty="0">
                <a:latin typeface="Arial"/>
                <a:cs typeface="Arial"/>
              </a:rPr>
              <a:t> </a:t>
            </a:r>
            <a:r>
              <a:rPr sz="3200" b="1" dirty="0">
                <a:latin typeface="Arial"/>
                <a:cs typeface="Arial"/>
              </a:rPr>
              <a:t>vektöre</a:t>
            </a:r>
            <a:r>
              <a:rPr sz="3200" b="1" spc="-40" dirty="0">
                <a:latin typeface="Arial"/>
                <a:cs typeface="Arial"/>
              </a:rPr>
              <a:t> </a:t>
            </a:r>
            <a:r>
              <a:rPr sz="3200" b="1" spc="-10" dirty="0">
                <a:latin typeface="Arial"/>
                <a:cs typeface="Arial"/>
              </a:rPr>
              <a:t>klonlandığında </a:t>
            </a:r>
            <a:r>
              <a:rPr sz="3200" b="1" dirty="0">
                <a:latin typeface="Arial"/>
                <a:cs typeface="Arial"/>
              </a:rPr>
              <a:t>bakteri</a:t>
            </a:r>
            <a:r>
              <a:rPr sz="3200" b="1" spc="-25" dirty="0">
                <a:latin typeface="Arial"/>
                <a:cs typeface="Arial"/>
              </a:rPr>
              <a:t> </a:t>
            </a:r>
            <a:r>
              <a:rPr sz="3200" b="1" dirty="0">
                <a:latin typeface="Arial"/>
                <a:cs typeface="Arial"/>
              </a:rPr>
              <a:t>insülini</a:t>
            </a:r>
            <a:r>
              <a:rPr sz="3200" b="1" spc="-35" dirty="0">
                <a:latin typeface="Arial"/>
                <a:cs typeface="Arial"/>
              </a:rPr>
              <a:t> </a:t>
            </a:r>
            <a:r>
              <a:rPr sz="3200" b="1" dirty="0">
                <a:latin typeface="Arial"/>
                <a:cs typeface="Arial"/>
              </a:rPr>
              <a:t>üretmedi.</a:t>
            </a:r>
            <a:r>
              <a:rPr sz="3200" b="1" spc="-20" dirty="0">
                <a:latin typeface="Arial"/>
                <a:cs typeface="Arial"/>
              </a:rPr>
              <a:t> </a:t>
            </a:r>
            <a:r>
              <a:rPr sz="3200" b="1" spc="-10" dirty="0">
                <a:latin typeface="Arial"/>
                <a:cs typeface="Arial"/>
              </a:rPr>
              <a:t>Neden???</a:t>
            </a:r>
            <a:endParaRPr sz="32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11E0D-407B-9977-18B0-C228F682843C}"/>
              </a:ext>
            </a:extLst>
          </p:cNvPr>
          <p:cNvPicPr>
            <a:picLocks noChangeAspect="1"/>
          </p:cNvPicPr>
          <p:nvPr/>
        </p:nvPicPr>
        <p:blipFill>
          <a:blip r:embed="rId2"/>
          <a:stretch>
            <a:fillRect/>
          </a:stretch>
        </p:blipFill>
        <p:spPr>
          <a:xfrm>
            <a:off x="609600" y="533400"/>
            <a:ext cx="7887510" cy="2133600"/>
          </a:xfrm>
          <a:prstGeom prst="rect">
            <a:avLst/>
          </a:prstGeom>
        </p:spPr>
      </p:pic>
      <p:graphicFrame>
        <p:nvGraphicFramePr>
          <p:cNvPr id="6" name="Diagram 5">
            <a:extLst>
              <a:ext uri="{FF2B5EF4-FFF2-40B4-BE49-F238E27FC236}">
                <a16:creationId xmlns:a16="http://schemas.microsoft.com/office/drawing/2014/main" id="{6F0CEC68-CDEB-66EC-0CF2-F0F565CF6B7D}"/>
              </a:ext>
            </a:extLst>
          </p:cNvPr>
          <p:cNvGraphicFramePr/>
          <p:nvPr>
            <p:extLst>
              <p:ext uri="{D42A27DB-BD31-4B8C-83A1-F6EECF244321}">
                <p14:modId xmlns:p14="http://schemas.microsoft.com/office/powerpoint/2010/main" val="2005652044"/>
              </p:ext>
            </p:extLst>
          </p:nvPr>
        </p:nvGraphicFramePr>
        <p:xfrm>
          <a:off x="533400" y="3810000"/>
          <a:ext cx="7772400" cy="3301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DFC7322-674D-406E-5E8C-2B907D424209}"/>
              </a:ext>
            </a:extLst>
          </p:cNvPr>
          <p:cNvPicPr>
            <a:picLocks noChangeAspect="1"/>
          </p:cNvPicPr>
          <p:nvPr/>
        </p:nvPicPr>
        <p:blipFill>
          <a:blip r:embed="rId8"/>
          <a:stretch>
            <a:fillRect/>
          </a:stretch>
        </p:blipFill>
        <p:spPr>
          <a:xfrm>
            <a:off x="6781800" y="1976437"/>
            <a:ext cx="2143125" cy="2143125"/>
          </a:xfrm>
          <a:prstGeom prst="rect">
            <a:avLst/>
          </a:prstGeom>
        </p:spPr>
      </p:pic>
    </p:spTree>
    <p:extLst>
      <p:ext uri="{BB962C8B-B14F-4D97-AF65-F5344CB8AC3E}">
        <p14:creationId xmlns:p14="http://schemas.microsoft.com/office/powerpoint/2010/main" val="347424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1718945" cy="514350"/>
          </a:xfrm>
          <a:prstGeom prst="rect">
            <a:avLst/>
          </a:prstGeom>
        </p:spPr>
        <p:txBody>
          <a:bodyPr vert="horz" wrap="square" lIns="0" tIns="13335" rIns="0" bIns="0" rtlCol="0">
            <a:spAutoFit/>
          </a:bodyPr>
          <a:lstStyle/>
          <a:p>
            <a:pPr marL="12700">
              <a:lnSpc>
                <a:spcPct val="100000"/>
              </a:lnSpc>
              <a:spcBef>
                <a:spcPts val="105"/>
              </a:spcBef>
            </a:pPr>
            <a:r>
              <a:rPr sz="3200" spc="-10" dirty="0"/>
              <a:t>Başlıklar</a:t>
            </a:r>
            <a:endParaRPr sz="3200"/>
          </a:p>
        </p:txBody>
      </p:sp>
      <p:graphicFrame>
        <p:nvGraphicFramePr>
          <p:cNvPr id="3" name="object 3"/>
          <p:cNvGraphicFramePr>
            <a:graphicFrameLocks noGrp="1"/>
          </p:cNvGraphicFramePr>
          <p:nvPr/>
        </p:nvGraphicFramePr>
        <p:xfrm>
          <a:off x="424840" y="1213803"/>
          <a:ext cx="7816215" cy="3672838"/>
        </p:xfrm>
        <a:graphic>
          <a:graphicData uri="http://schemas.openxmlformats.org/drawingml/2006/table">
            <a:tbl>
              <a:tblPr firstRow="1" bandRow="1">
                <a:tableStyleId>{2D5ABB26-0587-4C30-8999-92F81FD0307C}</a:tableStyleId>
              </a:tblPr>
              <a:tblGrid>
                <a:gridCol w="274320">
                  <a:extLst>
                    <a:ext uri="{9D8B030D-6E8A-4147-A177-3AD203B41FA5}">
                      <a16:colId xmlns:a16="http://schemas.microsoft.com/office/drawing/2014/main" val="20000"/>
                    </a:ext>
                  </a:extLst>
                </a:gridCol>
                <a:gridCol w="782320">
                  <a:extLst>
                    <a:ext uri="{9D8B030D-6E8A-4147-A177-3AD203B41FA5}">
                      <a16:colId xmlns:a16="http://schemas.microsoft.com/office/drawing/2014/main" val="20001"/>
                    </a:ext>
                  </a:extLst>
                </a:gridCol>
                <a:gridCol w="6759575">
                  <a:extLst>
                    <a:ext uri="{9D8B030D-6E8A-4147-A177-3AD203B41FA5}">
                      <a16:colId xmlns:a16="http://schemas.microsoft.com/office/drawing/2014/main" val="20002"/>
                    </a:ext>
                  </a:extLst>
                </a:gridCol>
              </a:tblGrid>
              <a:tr h="470534">
                <a:tc>
                  <a:txBody>
                    <a:bodyPr/>
                    <a:lstStyle/>
                    <a:p>
                      <a:pPr marL="31750">
                        <a:lnSpc>
                          <a:spcPts val="3540"/>
                        </a:lnSpc>
                      </a:pPr>
                      <a:r>
                        <a:rPr sz="3200" dirty="0">
                          <a:latin typeface="Arial"/>
                          <a:cs typeface="Arial"/>
                        </a:rPr>
                        <a:t>•</a:t>
                      </a:r>
                      <a:endParaRPr sz="3200">
                        <a:latin typeface="Arial"/>
                        <a:cs typeface="Arial"/>
                      </a:endParaRPr>
                    </a:p>
                  </a:txBody>
                  <a:tcPr marL="0" marR="0" marT="0" marB="0"/>
                </a:tc>
                <a:tc>
                  <a:txBody>
                    <a:bodyPr/>
                    <a:lstStyle/>
                    <a:p>
                      <a:pPr marR="10160" algn="ctr">
                        <a:lnSpc>
                          <a:spcPts val="3540"/>
                        </a:lnSpc>
                      </a:pPr>
                      <a:r>
                        <a:rPr sz="3200" spc="-25" dirty="0">
                          <a:latin typeface="Arial"/>
                          <a:cs typeface="Arial"/>
                        </a:rPr>
                        <a:t>3.1</a:t>
                      </a:r>
                      <a:endParaRPr sz="3200">
                        <a:latin typeface="Arial"/>
                        <a:cs typeface="Arial"/>
                      </a:endParaRPr>
                    </a:p>
                  </a:txBody>
                  <a:tcPr marL="0" marR="0" marT="0" marB="0"/>
                </a:tc>
                <a:tc>
                  <a:txBody>
                    <a:bodyPr/>
                    <a:lstStyle/>
                    <a:p>
                      <a:pPr marL="117475">
                        <a:lnSpc>
                          <a:spcPts val="3540"/>
                        </a:lnSpc>
                      </a:pPr>
                      <a:r>
                        <a:rPr sz="3200" dirty="0">
                          <a:latin typeface="Arial"/>
                          <a:cs typeface="Arial"/>
                        </a:rPr>
                        <a:t>Rekombinant</a:t>
                      </a:r>
                      <a:r>
                        <a:rPr sz="3200" spc="-55" dirty="0">
                          <a:latin typeface="Arial"/>
                          <a:cs typeface="Arial"/>
                        </a:rPr>
                        <a:t> </a:t>
                      </a:r>
                      <a:r>
                        <a:rPr sz="3200" dirty="0">
                          <a:latin typeface="Arial"/>
                          <a:cs typeface="Arial"/>
                        </a:rPr>
                        <a:t>DNA</a:t>
                      </a:r>
                      <a:r>
                        <a:rPr sz="3200" spc="-200" dirty="0">
                          <a:latin typeface="Arial"/>
                          <a:cs typeface="Arial"/>
                        </a:rPr>
                        <a:t> </a:t>
                      </a:r>
                      <a:r>
                        <a:rPr sz="3200" dirty="0">
                          <a:latin typeface="Arial"/>
                          <a:cs typeface="Arial"/>
                        </a:rPr>
                        <a:t>teknolojisi</a:t>
                      </a:r>
                      <a:r>
                        <a:rPr sz="3200" spc="-50" dirty="0">
                          <a:latin typeface="Arial"/>
                          <a:cs typeface="Arial"/>
                        </a:rPr>
                        <a:t> </a:t>
                      </a:r>
                      <a:r>
                        <a:rPr sz="3200" spc="-25" dirty="0">
                          <a:latin typeface="Arial"/>
                          <a:cs typeface="Arial"/>
                        </a:rPr>
                        <a:t>ve</a:t>
                      </a:r>
                      <a:endParaRPr sz="3200">
                        <a:latin typeface="Arial"/>
                        <a:cs typeface="Arial"/>
                      </a:endParaRPr>
                    </a:p>
                  </a:txBody>
                  <a:tcPr marL="0" marR="0" marT="0" marB="0"/>
                </a:tc>
                <a:extLst>
                  <a:ext uri="{0D108BD9-81ED-4DB2-BD59-A6C34878D82A}">
                    <a16:rowId xmlns:a16="http://schemas.microsoft.com/office/drawing/2014/main" val="10000"/>
                  </a:ext>
                </a:extLst>
              </a:tr>
              <a:tr h="536575">
                <a:tc>
                  <a:txBody>
                    <a:bodyPr/>
                    <a:lstStyle/>
                    <a:p>
                      <a:pPr>
                        <a:lnSpc>
                          <a:spcPct val="100000"/>
                        </a:lnSpc>
                      </a:pPr>
                      <a:endParaRPr sz="2900">
                        <a:latin typeface="Times New Roman"/>
                        <a:cs typeface="Times New Roman"/>
                      </a:endParaRPr>
                    </a:p>
                  </a:txBody>
                  <a:tcPr marL="0" marR="0" marT="0" marB="0"/>
                </a:tc>
                <a:tc>
                  <a:txBody>
                    <a:bodyPr/>
                    <a:lstStyle/>
                    <a:p>
                      <a:pPr>
                        <a:lnSpc>
                          <a:spcPct val="100000"/>
                        </a:lnSpc>
                      </a:pPr>
                      <a:endParaRPr sz="2900">
                        <a:latin typeface="Times New Roman"/>
                        <a:cs typeface="Times New Roman"/>
                      </a:endParaRPr>
                    </a:p>
                  </a:txBody>
                  <a:tcPr marL="0" marR="0" marT="0" marB="0"/>
                </a:tc>
                <a:tc>
                  <a:txBody>
                    <a:bodyPr/>
                    <a:lstStyle/>
                    <a:p>
                      <a:pPr marL="117475">
                        <a:lnSpc>
                          <a:spcPts val="3670"/>
                        </a:lnSpc>
                      </a:pPr>
                      <a:r>
                        <a:rPr sz="3200" dirty="0">
                          <a:latin typeface="Arial"/>
                          <a:cs typeface="Arial"/>
                        </a:rPr>
                        <a:t>klonlamaya</a:t>
                      </a:r>
                      <a:r>
                        <a:rPr sz="3200" spc="-65" dirty="0">
                          <a:latin typeface="Arial"/>
                          <a:cs typeface="Arial"/>
                        </a:rPr>
                        <a:t> </a:t>
                      </a:r>
                      <a:r>
                        <a:rPr sz="3200" spc="-10" dirty="0">
                          <a:latin typeface="Arial"/>
                          <a:cs typeface="Arial"/>
                        </a:rPr>
                        <a:t>giriş</a:t>
                      </a:r>
                      <a:endParaRPr sz="3200">
                        <a:latin typeface="Arial"/>
                        <a:cs typeface="Arial"/>
                      </a:endParaRPr>
                    </a:p>
                  </a:txBody>
                  <a:tcPr marL="0" marR="0" marT="0" marB="0"/>
                </a:tc>
                <a:extLst>
                  <a:ext uri="{0D108BD9-81ED-4DB2-BD59-A6C34878D82A}">
                    <a16:rowId xmlns:a16="http://schemas.microsoft.com/office/drawing/2014/main" val="10001"/>
                  </a:ext>
                </a:extLst>
              </a:tr>
              <a:tr h="584835">
                <a:tc>
                  <a:txBody>
                    <a:bodyPr/>
                    <a:lstStyle/>
                    <a:p>
                      <a:pPr marL="31750">
                        <a:lnSpc>
                          <a:spcPct val="100000"/>
                        </a:lnSpc>
                        <a:spcBef>
                          <a:spcPts val="215"/>
                        </a:spcBef>
                      </a:pPr>
                      <a:r>
                        <a:rPr sz="3200" dirty="0">
                          <a:latin typeface="Arial"/>
                          <a:cs typeface="Arial"/>
                        </a:rPr>
                        <a:t>•</a:t>
                      </a:r>
                      <a:endParaRPr sz="3200">
                        <a:latin typeface="Arial"/>
                        <a:cs typeface="Arial"/>
                      </a:endParaRPr>
                    </a:p>
                  </a:txBody>
                  <a:tcPr marL="0" marR="0" marT="27305" marB="0"/>
                </a:tc>
                <a:tc>
                  <a:txBody>
                    <a:bodyPr/>
                    <a:lstStyle/>
                    <a:p>
                      <a:pPr marR="10160" algn="ctr">
                        <a:lnSpc>
                          <a:spcPct val="100000"/>
                        </a:lnSpc>
                        <a:spcBef>
                          <a:spcPts val="215"/>
                        </a:spcBef>
                      </a:pPr>
                      <a:r>
                        <a:rPr sz="3200" spc="-25" dirty="0">
                          <a:latin typeface="Arial"/>
                          <a:cs typeface="Arial"/>
                        </a:rPr>
                        <a:t>3.2</a:t>
                      </a:r>
                      <a:endParaRPr sz="3200">
                        <a:latin typeface="Arial"/>
                        <a:cs typeface="Arial"/>
                      </a:endParaRPr>
                    </a:p>
                  </a:txBody>
                  <a:tcPr marL="0" marR="0" marT="27305" marB="0"/>
                </a:tc>
                <a:tc>
                  <a:txBody>
                    <a:bodyPr/>
                    <a:lstStyle/>
                    <a:p>
                      <a:pPr marL="117475">
                        <a:lnSpc>
                          <a:spcPct val="100000"/>
                        </a:lnSpc>
                        <a:spcBef>
                          <a:spcPts val="215"/>
                        </a:spcBef>
                      </a:pPr>
                      <a:r>
                        <a:rPr sz="3200" dirty="0">
                          <a:latin typeface="Arial"/>
                          <a:cs typeface="Arial"/>
                        </a:rPr>
                        <a:t>İyi</a:t>
                      </a:r>
                      <a:r>
                        <a:rPr sz="3200" spc="-10" dirty="0">
                          <a:latin typeface="Arial"/>
                          <a:cs typeface="Arial"/>
                        </a:rPr>
                        <a:t> </a:t>
                      </a:r>
                      <a:r>
                        <a:rPr sz="3200" dirty="0">
                          <a:latin typeface="Arial"/>
                          <a:cs typeface="Arial"/>
                        </a:rPr>
                        <a:t>bir</a:t>
                      </a:r>
                      <a:r>
                        <a:rPr sz="3200" spc="-20" dirty="0">
                          <a:latin typeface="Arial"/>
                          <a:cs typeface="Arial"/>
                        </a:rPr>
                        <a:t> </a:t>
                      </a:r>
                      <a:r>
                        <a:rPr sz="3200" dirty="0">
                          <a:latin typeface="Arial"/>
                          <a:cs typeface="Arial"/>
                        </a:rPr>
                        <a:t>vektörün</a:t>
                      </a:r>
                      <a:r>
                        <a:rPr sz="3200" spc="-45" dirty="0">
                          <a:latin typeface="Arial"/>
                          <a:cs typeface="Arial"/>
                        </a:rPr>
                        <a:t> </a:t>
                      </a:r>
                      <a:r>
                        <a:rPr sz="3200" spc="-10" dirty="0">
                          <a:latin typeface="Arial"/>
                          <a:cs typeface="Arial"/>
                        </a:rPr>
                        <a:t>özellikleri</a:t>
                      </a:r>
                      <a:endParaRPr sz="3200">
                        <a:latin typeface="Arial"/>
                        <a:cs typeface="Arial"/>
                      </a:endParaRPr>
                    </a:p>
                  </a:txBody>
                  <a:tcPr marL="0" marR="0" marT="27305" marB="0"/>
                </a:tc>
                <a:extLst>
                  <a:ext uri="{0D108BD9-81ED-4DB2-BD59-A6C34878D82A}">
                    <a16:rowId xmlns:a16="http://schemas.microsoft.com/office/drawing/2014/main" val="10002"/>
                  </a:ext>
                </a:extLst>
              </a:tr>
              <a:tr h="1073150">
                <a:tc>
                  <a:txBody>
                    <a:bodyPr/>
                    <a:lstStyle/>
                    <a:p>
                      <a:pPr marL="31750">
                        <a:lnSpc>
                          <a:spcPct val="100000"/>
                        </a:lnSpc>
                        <a:spcBef>
                          <a:spcPts val="215"/>
                        </a:spcBef>
                      </a:pPr>
                      <a:r>
                        <a:rPr sz="3200" dirty="0">
                          <a:latin typeface="Arial"/>
                          <a:cs typeface="Arial"/>
                        </a:rPr>
                        <a:t>•</a:t>
                      </a:r>
                      <a:endParaRPr sz="3200">
                        <a:latin typeface="Arial"/>
                        <a:cs typeface="Arial"/>
                      </a:endParaRPr>
                    </a:p>
                  </a:txBody>
                  <a:tcPr marL="0" marR="0" marT="27305" marB="0"/>
                </a:tc>
                <a:tc>
                  <a:txBody>
                    <a:bodyPr/>
                    <a:lstStyle/>
                    <a:p>
                      <a:pPr marR="10160" algn="ctr">
                        <a:lnSpc>
                          <a:spcPct val="100000"/>
                        </a:lnSpc>
                        <a:spcBef>
                          <a:spcPts val="215"/>
                        </a:spcBef>
                      </a:pPr>
                      <a:r>
                        <a:rPr sz="3200" spc="-25" dirty="0">
                          <a:latin typeface="Arial"/>
                          <a:cs typeface="Arial"/>
                        </a:rPr>
                        <a:t>3.3</a:t>
                      </a:r>
                      <a:endParaRPr sz="3200">
                        <a:latin typeface="Arial"/>
                        <a:cs typeface="Arial"/>
                      </a:endParaRPr>
                    </a:p>
                  </a:txBody>
                  <a:tcPr marL="0" marR="0" marT="27305" marB="0"/>
                </a:tc>
                <a:tc>
                  <a:txBody>
                    <a:bodyPr/>
                    <a:lstStyle/>
                    <a:p>
                      <a:pPr marL="117475" marR="767080">
                        <a:lnSpc>
                          <a:spcPct val="100000"/>
                        </a:lnSpc>
                        <a:spcBef>
                          <a:spcPts val="215"/>
                        </a:spcBef>
                      </a:pPr>
                      <a:r>
                        <a:rPr sz="3200" dirty="0">
                          <a:latin typeface="Arial"/>
                          <a:cs typeface="Arial"/>
                        </a:rPr>
                        <a:t>İstenilen</a:t>
                      </a:r>
                      <a:r>
                        <a:rPr sz="3200" spc="-45" dirty="0">
                          <a:latin typeface="Arial"/>
                          <a:cs typeface="Arial"/>
                        </a:rPr>
                        <a:t> </a:t>
                      </a:r>
                      <a:r>
                        <a:rPr sz="3200" dirty="0">
                          <a:latin typeface="Arial"/>
                          <a:cs typeface="Arial"/>
                        </a:rPr>
                        <a:t>gen</a:t>
                      </a:r>
                      <a:r>
                        <a:rPr sz="3200" spc="-50" dirty="0">
                          <a:latin typeface="Arial"/>
                          <a:cs typeface="Arial"/>
                        </a:rPr>
                        <a:t> </a:t>
                      </a:r>
                      <a:r>
                        <a:rPr sz="3200" dirty="0">
                          <a:latin typeface="Arial"/>
                          <a:cs typeface="Arial"/>
                        </a:rPr>
                        <a:t>nasıl</a:t>
                      </a:r>
                      <a:r>
                        <a:rPr sz="3200" spc="-30" dirty="0">
                          <a:latin typeface="Arial"/>
                          <a:cs typeface="Arial"/>
                        </a:rPr>
                        <a:t> </a:t>
                      </a:r>
                      <a:r>
                        <a:rPr sz="3200" dirty="0">
                          <a:latin typeface="Arial"/>
                          <a:cs typeface="Arial"/>
                        </a:rPr>
                        <a:t>tespit</a:t>
                      </a:r>
                      <a:r>
                        <a:rPr sz="3200" spc="-55" dirty="0">
                          <a:latin typeface="Arial"/>
                          <a:cs typeface="Arial"/>
                        </a:rPr>
                        <a:t> </a:t>
                      </a:r>
                      <a:r>
                        <a:rPr sz="3200" dirty="0">
                          <a:latin typeface="Arial"/>
                          <a:cs typeface="Arial"/>
                        </a:rPr>
                        <a:t>edilir</a:t>
                      </a:r>
                      <a:r>
                        <a:rPr sz="3200" spc="-30" dirty="0">
                          <a:latin typeface="Arial"/>
                          <a:cs typeface="Arial"/>
                        </a:rPr>
                        <a:t> </a:t>
                      </a:r>
                      <a:r>
                        <a:rPr sz="3200" spc="-25" dirty="0">
                          <a:latin typeface="Arial"/>
                          <a:cs typeface="Arial"/>
                        </a:rPr>
                        <a:t>ve </a:t>
                      </a:r>
                      <a:r>
                        <a:rPr sz="3200" spc="-10" dirty="0">
                          <a:latin typeface="Arial"/>
                          <a:cs typeface="Arial"/>
                        </a:rPr>
                        <a:t>klonlanır?</a:t>
                      </a:r>
                      <a:endParaRPr sz="3200">
                        <a:latin typeface="Arial"/>
                        <a:cs typeface="Arial"/>
                      </a:endParaRPr>
                    </a:p>
                  </a:txBody>
                  <a:tcPr marL="0" marR="0" marT="27305" marB="0"/>
                </a:tc>
                <a:extLst>
                  <a:ext uri="{0D108BD9-81ED-4DB2-BD59-A6C34878D82A}">
                    <a16:rowId xmlns:a16="http://schemas.microsoft.com/office/drawing/2014/main" val="10003"/>
                  </a:ext>
                </a:extLst>
              </a:tr>
              <a:tr h="1007744">
                <a:tc>
                  <a:txBody>
                    <a:bodyPr/>
                    <a:lstStyle/>
                    <a:p>
                      <a:pPr marL="31750">
                        <a:lnSpc>
                          <a:spcPct val="100000"/>
                        </a:lnSpc>
                        <a:spcBef>
                          <a:spcPts val="215"/>
                        </a:spcBef>
                      </a:pPr>
                      <a:r>
                        <a:rPr sz="3200" dirty="0">
                          <a:latin typeface="Arial"/>
                          <a:cs typeface="Arial"/>
                        </a:rPr>
                        <a:t>•</a:t>
                      </a:r>
                      <a:endParaRPr sz="3200">
                        <a:latin typeface="Arial"/>
                        <a:cs typeface="Arial"/>
                      </a:endParaRPr>
                    </a:p>
                  </a:txBody>
                  <a:tcPr marL="0" marR="0" marT="27305" marB="0"/>
                </a:tc>
                <a:tc>
                  <a:txBody>
                    <a:bodyPr/>
                    <a:lstStyle/>
                    <a:p>
                      <a:pPr marR="10160" algn="ctr">
                        <a:lnSpc>
                          <a:spcPct val="100000"/>
                        </a:lnSpc>
                        <a:spcBef>
                          <a:spcPts val="215"/>
                        </a:spcBef>
                      </a:pPr>
                      <a:r>
                        <a:rPr sz="3200" spc="-25" dirty="0">
                          <a:latin typeface="Arial"/>
                          <a:cs typeface="Arial"/>
                        </a:rPr>
                        <a:t>3.4</a:t>
                      </a:r>
                      <a:endParaRPr sz="3200">
                        <a:latin typeface="Arial"/>
                        <a:cs typeface="Arial"/>
                      </a:endParaRPr>
                    </a:p>
                  </a:txBody>
                  <a:tcPr marL="0" marR="0" marT="27305" marB="0"/>
                </a:tc>
                <a:tc>
                  <a:txBody>
                    <a:bodyPr/>
                    <a:lstStyle/>
                    <a:p>
                      <a:pPr marL="117475" marR="24130">
                        <a:lnSpc>
                          <a:spcPct val="100000"/>
                        </a:lnSpc>
                        <a:spcBef>
                          <a:spcPts val="155"/>
                        </a:spcBef>
                      </a:pPr>
                      <a:r>
                        <a:rPr sz="3200" dirty="0">
                          <a:latin typeface="Arial"/>
                          <a:cs typeface="Arial"/>
                        </a:rPr>
                        <a:t>Rekombinant</a:t>
                      </a:r>
                      <a:r>
                        <a:rPr sz="3200" spc="-75" dirty="0">
                          <a:latin typeface="Arial"/>
                          <a:cs typeface="Arial"/>
                        </a:rPr>
                        <a:t> </a:t>
                      </a:r>
                      <a:r>
                        <a:rPr sz="3200" dirty="0">
                          <a:latin typeface="Arial"/>
                          <a:cs typeface="Arial"/>
                        </a:rPr>
                        <a:t>DNA</a:t>
                      </a:r>
                      <a:r>
                        <a:rPr sz="3200" spc="-204" dirty="0">
                          <a:latin typeface="Arial"/>
                          <a:cs typeface="Arial"/>
                        </a:rPr>
                        <a:t> </a:t>
                      </a:r>
                      <a:r>
                        <a:rPr sz="3200" spc="-10" dirty="0">
                          <a:latin typeface="Arial"/>
                          <a:cs typeface="Arial"/>
                        </a:rPr>
                        <a:t>teknolojisinde </a:t>
                      </a:r>
                      <a:r>
                        <a:rPr sz="3200" dirty="0">
                          <a:latin typeface="Arial"/>
                          <a:cs typeface="Arial"/>
                        </a:rPr>
                        <a:t>laboratuvar</a:t>
                      </a:r>
                      <a:r>
                        <a:rPr sz="3200" spc="-50" dirty="0">
                          <a:latin typeface="Arial"/>
                          <a:cs typeface="Arial"/>
                        </a:rPr>
                        <a:t> </a:t>
                      </a:r>
                      <a:r>
                        <a:rPr sz="3200" dirty="0">
                          <a:latin typeface="Arial"/>
                          <a:cs typeface="Arial"/>
                        </a:rPr>
                        <a:t>teknikleri</a:t>
                      </a:r>
                      <a:r>
                        <a:rPr sz="3200" spc="-40" dirty="0">
                          <a:latin typeface="Arial"/>
                          <a:cs typeface="Arial"/>
                        </a:rPr>
                        <a:t> </a:t>
                      </a:r>
                      <a:r>
                        <a:rPr sz="3200" dirty="0">
                          <a:latin typeface="Arial"/>
                          <a:cs typeface="Arial"/>
                        </a:rPr>
                        <a:t>ve</a:t>
                      </a:r>
                      <a:r>
                        <a:rPr sz="3200" spc="-35" dirty="0">
                          <a:latin typeface="Arial"/>
                          <a:cs typeface="Arial"/>
                        </a:rPr>
                        <a:t> </a:t>
                      </a:r>
                      <a:r>
                        <a:rPr sz="3200" spc="-10" dirty="0">
                          <a:latin typeface="Arial"/>
                          <a:cs typeface="Arial"/>
                        </a:rPr>
                        <a:t>uygulamalar</a:t>
                      </a:r>
                      <a:endParaRPr sz="3200">
                        <a:latin typeface="Arial"/>
                        <a:cs typeface="Arial"/>
                      </a:endParaRPr>
                    </a:p>
                  </a:txBody>
                  <a:tcPr marL="0" marR="0" marT="19685" marB="0"/>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6948805" cy="1002030"/>
          </a:xfrm>
          <a:prstGeom prst="rect">
            <a:avLst/>
          </a:prstGeom>
        </p:spPr>
        <p:txBody>
          <a:bodyPr vert="horz" wrap="square" lIns="0" tIns="13335" rIns="0" bIns="0" rtlCol="0">
            <a:spAutoFit/>
          </a:bodyPr>
          <a:lstStyle/>
          <a:p>
            <a:pPr marL="12700" marR="5080">
              <a:lnSpc>
                <a:spcPct val="100000"/>
              </a:lnSpc>
              <a:spcBef>
                <a:spcPts val="105"/>
              </a:spcBef>
              <a:tabLst>
                <a:tab pos="802005" algn="l"/>
              </a:tabLst>
            </a:pPr>
            <a:r>
              <a:rPr sz="3200" dirty="0" err="1"/>
              <a:t>İstenilen</a:t>
            </a:r>
            <a:r>
              <a:rPr sz="3200" spc="-65" dirty="0"/>
              <a:t> </a:t>
            </a:r>
            <a:r>
              <a:rPr sz="3200" dirty="0"/>
              <a:t>gen</a:t>
            </a:r>
            <a:r>
              <a:rPr sz="3200" spc="-50" dirty="0"/>
              <a:t> </a:t>
            </a:r>
            <a:r>
              <a:rPr sz="3200" dirty="0"/>
              <a:t>nasıl</a:t>
            </a:r>
            <a:r>
              <a:rPr sz="3200" spc="-55" dirty="0"/>
              <a:t> </a:t>
            </a:r>
            <a:r>
              <a:rPr sz="3200" dirty="0"/>
              <a:t>tanımlanır</a:t>
            </a:r>
            <a:r>
              <a:rPr sz="3200" spc="-50" dirty="0"/>
              <a:t> </a:t>
            </a:r>
            <a:r>
              <a:rPr sz="3200" spc="-25" dirty="0"/>
              <a:t>ve </a:t>
            </a:r>
            <a:r>
              <a:rPr sz="3200" spc="-10" dirty="0"/>
              <a:t>klonlanır?</a:t>
            </a:r>
            <a:endParaRPr sz="3200" dirty="0"/>
          </a:p>
        </p:txBody>
      </p:sp>
      <p:sp>
        <p:nvSpPr>
          <p:cNvPr id="3" name="object 3"/>
          <p:cNvSpPr txBox="1"/>
          <p:nvPr/>
        </p:nvSpPr>
        <p:spPr>
          <a:xfrm>
            <a:off x="304800" y="1078340"/>
            <a:ext cx="8201049" cy="4585871"/>
          </a:xfrm>
          <a:prstGeom prst="rect">
            <a:avLst/>
          </a:prstGeom>
        </p:spPr>
        <p:txBody>
          <a:bodyPr vert="horz" wrap="square" lIns="0" tIns="99060" rIns="0" bIns="0" rtlCol="0">
            <a:spAutoFit/>
          </a:bodyPr>
          <a:lstStyle/>
          <a:p>
            <a:pPr marL="355600" indent="-342900">
              <a:lnSpc>
                <a:spcPct val="100000"/>
              </a:lnSpc>
              <a:spcBef>
                <a:spcPts val="780"/>
              </a:spcBef>
              <a:buFont typeface="Arial"/>
              <a:buChar char="•"/>
              <a:tabLst>
                <a:tab pos="354965" algn="l"/>
                <a:tab pos="355600" algn="l"/>
              </a:tabLst>
            </a:pPr>
            <a:r>
              <a:rPr sz="2800" b="1" dirty="0">
                <a:latin typeface="Arial"/>
                <a:cs typeface="Arial"/>
              </a:rPr>
              <a:t>Polimeraz</a:t>
            </a:r>
            <a:r>
              <a:rPr sz="2800" b="1" spc="-95" dirty="0">
                <a:latin typeface="Arial"/>
                <a:cs typeface="Arial"/>
              </a:rPr>
              <a:t> </a:t>
            </a:r>
            <a:r>
              <a:rPr sz="2800" b="1" dirty="0">
                <a:latin typeface="Arial"/>
                <a:cs typeface="Arial"/>
              </a:rPr>
              <a:t>zincir</a:t>
            </a:r>
            <a:r>
              <a:rPr sz="2800" b="1" spc="-105" dirty="0">
                <a:latin typeface="Arial"/>
                <a:cs typeface="Arial"/>
              </a:rPr>
              <a:t> </a:t>
            </a:r>
            <a:r>
              <a:rPr sz="2800" b="1" spc="-10" dirty="0">
                <a:latin typeface="Arial"/>
                <a:cs typeface="Arial"/>
              </a:rPr>
              <a:t>tepkimesi</a:t>
            </a:r>
            <a:endParaRPr sz="2800" dirty="0">
              <a:latin typeface="Arial"/>
              <a:cs typeface="Arial"/>
            </a:endParaRPr>
          </a:p>
          <a:p>
            <a:pPr marL="756285" lvl="1" indent="-287020">
              <a:lnSpc>
                <a:spcPct val="100000"/>
              </a:lnSpc>
              <a:spcBef>
                <a:spcPts val="595"/>
              </a:spcBef>
              <a:buChar char="–"/>
              <a:tabLst>
                <a:tab pos="756920" algn="l"/>
              </a:tabLst>
            </a:pPr>
            <a:r>
              <a:rPr sz="2400" dirty="0">
                <a:latin typeface="Arial"/>
                <a:cs typeface="Arial"/>
              </a:rPr>
              <a:t>1980’lerde geliştirildi</a:t>
            </a:r>
            <a:r>
              <a:rPr sz="2400" spc="20" dirty="0">
                <a:latin typeface="Arial"/>
                <a:cs typeface="Arial"/>
              </a:rPr>
              <a:t> </a:t>
            </a:r>
            <a:r>
              <a:rPr sz="2400" dirty="0">
                <a:latin typeface="Arial"/>
                <a:cs typeface="Arial"/>
              </a:rPr>
              <a:t>–</a:t>
            </a:r>
            <a:r>
              <a:rPr sz="2400" spc="-25" dirty="0">
                <a:latin typeface="Arial"/>
                <a:cs typeface="Arial"/>
              </a:rPr>
              <a:t> </a:t>
            </a:r>
            <a:r>
              <a:rPr sz="2400" dirty="0">
                <a:latin typeface="Arial"/>
                <a:cs typeface="Arial"/>
              </a:rPr>
              <a:t>hücre</a:t>
            </a:r>
            <a:r>
              <a:rPr sz="2400" spc="-25" dirty="0">
                <a:latin typeface="Arial"/>
                <a:cs typeface="Arial"/>
              </a:rPr>
              <a:t> </a:t>
            </a:r>
            <a:r>
              <a:rPr sz="2400" dirty="0">
                <a:latin typeface="Arial"/>
                <a:cs typeface="Arial"/>
              </a:rPr>
              <a:t>dışı</a:t>
            </a:r>
            <a:r>
              <a:rPr sz="2400" spc="-20" dirty="0">
                <a:latin typeface="Arial"/>
                <a:cs typeface="Arial"/>
              </a:rPr>
              <a:t> </a:t>
            </a:r>
            <a:r>
              <a:rPr sz="2400" dirty="0">
                <a:latin typeface="Arial"/>
                <a:cs typeface="Arial"/>
              </a:rPr>
              <a:t>DNA</a:t>
            </a:r>
            <a:r>
              <a:rPr sz="2400" spc="-145" dirty="0">
                <a:latin typeface="Arial"/>
                <a:cs typeface="Arial"/>
              </a:rPr>
              <a:t> </a:t>
            </a:r>
            <a:r>
              <a:rPr sz="2400" dirty="0">
                <a:latin typeface="Arial"/>
                <a:cs typeface="Arial"/>
              </a:rPr>
              <a:t>sentez</a:t>
            </a:r>
            <a:r>
              <a:rPr sz="2400" spc="-25" dirty="0">
                <a:latin typeface="Arial"/>
                <a:cs typeface="Arial"/>
              </a:rPr>
              <a:t> </a:t>
            </a:r>
            <a:r>
              <a:rPr sz="2400" spc="-10" dirty="0">
                <a:latin typeface="Arial"/>
                <a:cs typeface="Arial"/>
              </a:rPr>
              <a:t>yöntemi</a:t>
            </a:r>
            <a:endParaRPr sz="2400" dirty="0">
              <a:latin typeface="Arial"/>
              <a:cs typeface="Arial"/>
            </a:endParaRPr>
          </a:p>
          <a:p>
            <a:pPr marL="756285" marR="62865" lvl="1" indent="-287020">
              <a:lnSpc>
                <a:spcPct val="100000"/>
              </a:lnSpc>
              <a:spcBef>
                <a:spcPts val="580"/>
              </a:spcBef>
              <a:buChar char="–"/>
              <a:tabLst>
                <a:tab pos="756920" algn="l"/>
              </a:tabLst>
            </a:pPr>
            <a:r>
              <a:rPr sz="2400" dirty="0">
                <a:latin typeface="Arial"/>
                <a:cs typeface="Arial"/>
              </a:rPr>
              <a:t>Belirli</a:t>
            </a:r>
            <a:r>
              <a:rPr sz="2400" spc="10" dirty="0">
                <a:latin typeface="Arial"/>
                <a:cs typeface="Arial"/>
              </a:rPr>
              <a:t> </a:t>
            </a:r>
            <a:r>
              <a:rPr sz="2400" dirty="0">
                <a:latin typeface="Arial"/>
                <a:cs typeface="Arial"/>
              </a:rPr>
              <a:t>bir</a:t>
            </a:r>
            <a:r>
              <a:rPr sz="2400" spc="-10" dirty="0">
                <a:latin typeface="Arial"/>
                <a:cs typeface="Arial"/>
              </a:rPr>
              <a:t> </a:t>
            </a:r>
            <a:r>
              <a:rPr sz="2400" dirty="0">
                <a:latin typeface="Arial"/>
                <a:cs typeface="Arial"/>
              </a:rPr>
              <a:t>DNA</a:t>
            </a:r>
            <a:r>
              <a:rPr sz="2400" spc="-140" dirty="0">
                <a:latin typeface="Arial"/>
                <a:cs typeface="Arial"/>
              </a:rPr>
              <a:t> </a:t>
            </a:r>
            <a:r>
              <a:rPr sz="2400" dirty="0">
                <a:latin typeface="Arial"/>
                <a:cs typeface="Arial"/>
              </a:rPr>
              <a:t>dizisinin</a:t>
            </a:r>
            <a:r>
              <a:rPr sz="2400" spc="30" dirty="0">
                <a:latin typeface="Arial"/>
                <a:cs typeface="Arial"/>
              </a:rPr>
              <a:t> </a:t>
            </a:r>
            <a:r>
              <a:rPr sz="2400" dirty="0">
                <a:latin typeface="Arial"/>
                <a:cs typeface="Arial"/>
              </a:rPr>
              <a:t>kısa</a:t>
            </a:r>
            <a:r>
              <a:rPr sz="2400" spc="-5" dirty="0">
                <a:latin typeface="Arial"/>
                <a:cs typeface="Arial"/>
              </a:rPr>
              <a:t> </a:t>
            </a:r>
            <a:r>
              <a:rPr sz="2400" dirty="0">
                <a:latin typeface="Arial"/>
                <a:cs typeface="Arial"/>
              </a:rPr>
              <a:t>sürede</a:t>
            </a:r>
            <a:r>
              <a:rPr sz="2400" spc="-15" dirty="0">
                <a:latin typeface="Arial"/>
                <a:cs typeface="Arial"/>
              </a:rPr>
              <a:t> </a:t>
            </a:r>
            <a:r>
              <a:rPr sz="2400" dirty="0">
                <a:latin typeface="Arial"/>
                <a:cs typeface="Arial"/>
              </a:rPr>
              <a:t>pek</a:t>
            </a:r>
            <a:r>
              <a:rPr sz="2400" spc="-10" dirty="0">
                <a:latin typeface="Arial"/>
                <a:cs typeface="Arial"/>
              </a:rPr>
              <a:t> </a:t>
            </a:r>
            <a:r>
              <a:rPr sz="2400" dirty="0">
                <a:latin typeface="Arial"/>
                <a:cs typeface="Arial"/>
              </a:rPr>
              <a:t>çok</a:t>
            </a:r>
            <a:r>
              <a:rPr sz="2400" spc="-25" dirty="0">
                <a:latin typeface="Arial"/>
                <a:cs typeface="Arial"/>
              </a:rPr>
              <a:t> </a:t>
            </a:r>
            <a:r>
              <a:rPr sz="2400" spc="-10" dirty="0">
                <a:latin typeface="Arial"/>
                <a:cs typeface="Arial"/>
              </a:rPr>
              <a:t>kopyasını </a:t>
            </a:r>
            <a:r>
              <a:rPr sz="2400" dirty="0">
                <a:latin typeface="Arial"/>
                <a:cs typeface="Arial"/>
              </a:rPr>
              <a:t>üretmek</a:t>
            </a:r>
            <a:r>
              <a:rPr sz="2400" spc="-30" dirty="0">
                <a:latin typeface="Arial"/>
                <a:cs typeface="Arial"/>
              </a:rPr>
              <a:t> </a:t>
            </a:r>
            <a:r>
              <a:rPr sz="2400" dirty="0">
                <a:latin typeface="Arial"/>
                <a:cs typeface="Arial"/>
              </a:rPr>
              <a:t>için</a:t>
            </a:r>
            <a:r>
              <a:rPr sz="2400" spc="-10" dirty="0">
                <a:latin typeface="Arial"/>
                <a:cs typeface="Arial"/>
              </a:rPr>
              <a:t> </a:t>
            </a:r>
            <a:r>
              <a:rPr sz="2400" dirty="0">
                <a:latin typeface="Arial"/>
                <a:cs typeface="Arial"/>
              </a:rPr>
              <a:t>bir </a:t>
            </a:r>
            <a:r>
              <a:rPr sz="2400" spc="-10" dirty="0">
                <a:latin typeface="Arial"/>
                <a:cs typeface="Arial"/>
              </a:rPr>
              <a:t>teknik</a:t>
            </a:r>
            <a:endParaRPr sz="2400" dirty="0">
              <a:latin typeface="Arial"/>
              <a:cs typeface="Arial"/>
            </a:endParaRPr>
          </a:p>
          <a:p>
            <a:pPr marL="756285" lvl="1" indent="-287020">
              <a:lnSpc>
                <a:spcPct val="100000"/>
              </a:lnSpc>
              <a:spcBef>
                <a:spcPts val="575"/>
              </a:spcBef>
              <a:buChar char="–"/>
              <a:tabLst>
                <a:tab pos="756920" algn="l"/>
              </a:tabLst>
            </a:pPr>
            <a:r>
              <a:rPr sz="2400" spc="-10" dirty="0">
                <a:latin typeface="Arial"/>
                <a:cs typeface="Arial"/>
              </a:rPr>
              <a:t>Yöntem</a:t>
            </a:r>
            <a:endParaRPr sz="2400" dirty="0">
              <a:latin typeface="Arial"/>
              <a:cs typeface="Arial"/>
            </a:endParaRPr>
          </a:p>
          <a:p>
            <a:pPr marL="1155700" marR="338455" lvl="2" indent="-228600">
              <a:lnSpc>
                <a:spcPct val="100000"/>
              </a:lnSpc>
              <a:spcBef>
                <a:spcPts val="484"/>
              </a:spcBef>
              <a:buChar char="•"/>
              <a:tabLst>
                <a:tab pos="1155700" algn="l"/>
                <a:tab pos="1156335" algn="l"/>
              </a:tabLst>
            </a:pPr>
            <a:r>
              <a:rPr sz="2000" dirty="0">
                <a:latin typeface="Arial"/>
                <a:cs typeface="Arial"/>
              </a:rPr>
              <a:t>Çoğaltılacak</a:t>
            </a:r>
            <a:r>
              <a:rPr sz="2000" spc="-65" dirty="0">
                <a:latin typeface="Arial"/>
                <a:cs typeface="Arial"/>
              </a:rPr>
              <a:t> </a:t>
            </a:r>
            <a:r>
              <a:rPr sz="2000" dirty="0">
                <a:latin typeface="Arial"/>
                <a:cs typeface="Arial"/>
              </a:rPr>
              <a:t>DNA,</a:t>
            </a:r>
            <a:r>
              <a:rPr sz="2000" spc="-70" dirty="0">
                <a:latin typeface="Arial"/>
                <a:cs typeface="Arial"/>
              </a:rPr>
              <a:t> </a:t>
            </a:r>
            <a:r>
              <a:rPr sz="2000" dirty="0">
                <a:latin typeface="Arial"/>
                <a:cs typeface="Arial"/>
              </a:rPr>
              <a:t>nükleotitler</a:t>
            </a:r>
            <a:r>
              <a:rPr sz="2000" spc="-50" dirty="0">
                <a:latin typeface="Arial"/>
                <a:cs typeface="Arial"/>
              </a:rPr>
              <a:t> </a:t>
            </a:r>
            <a:r>
              <a:rPr sz="2000" spc="-65" dirty="0">
                <a:latin typeface="Arial"/>
                <a:cs typeface="Arial"/>
              </a:rPr>
              <a:t>(dATP,</a:t>
            </a:r>
            <a:r>
              <a:rPr sz="2000" spc="-70" dirty="0">
                <a:latin typeface="Arial"/>
                <a:cs typeface="Arial"/>
              </a:rPr>
              <a:t> </a:t>
            </a:r>
            <a:r>
              <a:rPr sz="2000" spc="-40" dirty="0">
                <a:latin typeface="Arial"/>
                <a:cs typeface="Arial"/>
              </a:rPr>
              <a:t>dCTP,</a:t>
            </a:r>
            <a:r>
              <a:rPr sz="2000" spc="-70" dirty="0">
                <a:latin typeface="Arial"/>
                <a:cs typeface="Arial"/>
              </a:rPr>
              <a:t> </a:t>
            </a:r>
            <a:r>
              <a:rPr sz="2000" spc="-40" dirty="0">
                <a:latin typeface="Arial"/>
                <a:cs typeface="Arial"/>
              </a:rPr>
              <a:t>dGTP,</a:t>
            </a:r>
            <a:r>
              <a:rPr sz="2000" spc="-65" dirty="0">
                <a:latin typeface="Arial"/>
                <a:cs typeface="Arial"/>
              </a:rPr>
              <a:t> </a:t>
            </a:r>
            <a:r>
              <a:rPr sz="2000" spc="-10" dirty="0">
                <a:latin typeface="Arial"/>
                <a:cs typeface="Arial"/>
              </a:rPr>
              <a:t>dTTP), </a:t>
            </a:r>
            <a:r>
              <a:rPr sz="2000" dirty="0">
                <a:latin typeface="Arial"/>
                <a:cs typeface="Arial"/>
              </a:rPr>
              <a:t>tampon</a:t>
            </a:r>
            <a:r>
              <a:rPr sz="2000" spc="-40" dirty="0">
                <a:latin typeface="Arial"/>
                <a:cs typeface="Arial"/>
              </a:rPr>
              <a:t> </a:t>
            </a:r>
            <a:r>
              <a:rPr sz="2000" dirty="0">
                <a:latin typeface="Arial"/>
                <a:cs typeface="Arial"/>
              </a:rPr>
              <a:t>ve</a:t>
            </a:r>
            <a:r>
              <a:rPr sz="2000" spc="-20" dirty="0">
                <a:latin typeface="Arial"/>
                <a:cs typeface="Arial"/>
              </a:rPr>
              <a:t> </a:t>
            </a:r>
            <a:r>
              <a:rPr sz="2000" dirty="0">
                <a:latin typeface="Arial"/>
                <a:cs typeface="Arial"/>
              </a:rPr>
              <a:t>DNA</a:t>
            </a:r>
            <a:r>
              <a:rPr sz="2000" spc="-120" dirty="0">
                <a:latin typeface="Arial"/>
                <a:cs typeface="Arial"/>
              </a:rPr>
              <a:t> </a:t>
            </a:r>
            <a:r>
              <a:rPr sz="2000" dirty="0">
                <a:latin typeface="Arial"/>
                <a:cs typeface="Arial"/>
              </a:rPr>
              <a:t>polimeraz</a:t>
            </a:r>
            <a:r>
              <a:rPr sz="2000" spc="-45" dirty="0">
                <a:latin typeface="Arial"/>
                <a:cs typeface="Arial"/>
              </a:rPr>
              <a:t> </a:t>
            </a:r>
            <a:r>
              <a:rPr sz="2000" dirty="0">
                <a:latin typeface="Arial"/>
                <a:cs typeface="Arial"/>
              </a:rPr>
              <a:t>bir</a:t>
            </a:r>
            <a:r>
              <a:rPr sz="2000" spc="-10" dirty="0">
                <a:latin typeface="Arial"/>
                <a:cs typeface="Arial"/>
              </a:rPr>
              <a:t> </a:t>
            </a:r>
            <a:r>
              <a:rPr sz="2000" dirty="0">
                <a:latin typeface="Arial"/>
                <a:cs typeface="Arial"/>
              </a:rPr>
              <a:t>tüpe</a:t>
            </a:r>
            <a:r>
              <a:rPr sz="2000" spc="-35" dirty="0">
                <a:latin typeface="Arial"/>
                <a:cs typeface="Arial"/>
              </a:rPr>
              <a:t> </a:t>
            </a:r>
            <a:r>
              <a:rPr sz="2000" spc="-10" dirty="0">
                <a:latin typeface="Arial"/>
                <a:cs typeface="Arial"/>
              </a:rPr>
              <a:t>eklenir.</a:t>
            </a:r>
            <a:endParaRPr sz="2000" dirty="0">
              <a:latin typeface="Arial"/>
              <a:cs typeface="Arial"/>
            </a:endParaRPr>
          </a:p>
          <a:p>
            <a:pPr marL="1155700" marR="167005" lvl="2" indent="-228600">
              <a:lnSpc>
                <a:spcPct val="100000"/>
              </a:lnSpc>
              <a:spcBef>
                <a:spcPts val="480"/>
              </a:spcBef>
              <a:buChar char="•"/>
              <a:tabLst>
                <a:tab pos="1155700" algn="l"/>
                <a:tab pos="1156335" algn="l"/>
              </a:tabLst>
            </a:pPr>
            <a:r>
              <a:rPr sz="2000" dirty="0">
                <a:latin typeface="Arial"/>
                <a:cs typeface="Arial"/>
              </a:rPr>
              <a:t>İleri</a:t>
            </a:r>
            <a:r>
              <a:rPr sz="2000" spc="-25" dirty="0">
                <a:latin typeface="Arial"/>
                <a:cs typeface="Arial"/>
              </a:rPr>
              <a:t> </a:t>
            </a:r>
            <a:r>
              <a:rPr sz="2000" dirty="0">
                <a:latin typeface="Arial"/>
                <a:cs typeface="Arial"/>
              </a:rPr>
              <a:t>ve</a:t>
            </a:r>
            <a:r>
              <a:rPr sz="2000" spc="-40" dirty="0">
                <a:latin typeface="Arial"/>
                <a:cs typeface="Arial"/>
              </a:rPr>
              <a:t> </a:t>
            </a:r>
            <a:r>
              <a:rPr sz="2000" dirty="0">
                <a:latin typeface="Arial"/>
                <a:cs typeface="Arial"/>
              </a:rPr>
              <a:t>geri</a:t>
            </a:r>
            <a:r>
              <a:rPr sz="2000" spc="-45" dirty="0">
                <a:latin typeface="Arial"/>
                <a:cs typeface="Arial"/>
              </a:rPr>
              <a:t> </a:t>
            </a:r>
            <a:r>
              <a:rPr sz="2000" dirty="0">
                <a:latin typeface="Arial"/>
                <a:cs typeface="Arial"/>
              </a:rPr>
              <a:t>primerler</a:t>
            </a:r>
            <a:r>
              <a:rPr sz="2000" spc="-45" dirty="0">
                <a:latin typeface="Arial"/>
                <a:cs typeface="Arial"/>
              </a:rPr>
              <a:t> </a:t>
            </a:r>
            <a:r>
              <a:rPr sz="2000" dirty="0">
                <a:latin typeface="Arial"/>
                <a:cs typeface="Arial"/>
              </a:rPr>
              <a:t>eklenir</a:t>
            </a:r>
            <a:r>
              <a:rPr sz="2000" spc="-30" dirty="0">
                <a:latin typeface="Arial"/>
                <a:cs typeface="Arial"/>
              </a:rPr>
              <a:t> </a:t>
            </a:r>
            <a:r>
              <a:rPr sz="2000" dirty="0">
                <a:latin typeface="Arial"/>
                <a:cs typeface="Arial"/>
              </a:rPr>
              <a:t>–</a:t>
            </a:r>
            <a:r>
              <a:rPr sz="2000" spc="-30" dirty="0">
                <a:latin typeface="Arial"/>
                <a:cs typeface="Arial"/>
              </a:rPr>
              <a:t> </a:t>
            </a:r>
            <a:r>
              <a:rPr sz="2000" dirty="0">
                <a:latin typeface="Arial"/>
                <a:cs typeface="Arial"/>
              </a:rPr>
              <a:t>çoğaltılması</a:t>
            </a:r>
            <a:r>
              <a:rPr sz="2000" spc="-50" dirty="0">
                <a:latin typeface="Arial"/>
                <a:cs typeface="Arial"/>
              </a:rPr>
              <a:t> </a:t>
            </a:r>
            <a:r>
              <a:rPr sz="2000" dirty="0">
                <a:latin typeface="Arial"/>
                <a:cs typeface="Arial"/>
              </a:rPr>
              <a:t>istenilen</a:t>
            </a:r>
            <a:r>
              <a:rPr sz="2000" spc="-35" dirty="0">
                <a:latin typeface="Arial"/>
                <a:cs typeface="Arial"/>
              </a:rPr>
              <a:t> </a:t>
            </a:r>
            <a:r>
              <a:rPr sz="2000" spc="-10" dirty="0">
                <a:latin typeface="Arial"/>
                <a:cs typeface="Arial"/>
              </a:rPr>
              <a:t>bölgeye </a:t>
            </a:r>
            <a:r>
              <a:rPr sz="2000" dirty="0">
                <a:latin typeface="Arial"/>
                <a:cs typeface="Arial"/>
              </a:rPr>
              <a:t>özgü</a:t>
            </a:r>
            <a:r>
              <a:rPr sz="2000" spc="-50" dirty="0">
                <a:latin typeface="Arial"/>
                <a:cs typeface="Arial"/>
              </a:rPr>
              <a:t> </a:t>
            </a:r>
            <a:r>
              <a:rPr sz="2000" dirty="0">
                <a:latin typeface="Arial"/>
                <a:cs typeface="Arial"/>
              </a:rPr>
              <a:t>tamamlayıcı</a:t>
            </a:r>
            <a:r>
              <a:rPr sz="2000" spc="-35" dirty="0">
                <a:latin typeface="Arial"/>
                <a:cs typeface="Arial"/>
              </a:rPr>
              <a:t> </a:t>
            </a:r>
            <a:r>
              <a:rPr sz="2000" dirty="0">
                <a:latin typeface="Arial"/>
                <a:cs typeface="Arial"/>
              </a:rPr>
              <a:t>küçük</a:t>
            </a:r>
            <a:r>
              <a:rPr sz="2000" spc="-60" dirty="0">
                <a:latin typeface="Arial"/>
                <a:cs typeface="Arial"/>
              </a:rPr>
              <a:t> </a:t>
            </a:r>
            <a:r>
              <a:rPr sz="2000" dirty="0">
                <a:latin typeface="Arial"/>
                <a:cs typeface="Arial"/>
              </a:rPr>
              <a:t>DNA</a:t>
            </a:r>
            <a:r>
              <a:rPr sz="2000" spc="-135" dirty="0">
                <a:latin typeface="Arial"/>
                <a:cs typeface="Arial"/>
              </a:rPr>
              <a:t> </a:t>
            </a:r>
            <a:r>
              <a:rPr sz="2000" dirty="0">
                <a:latin typeface="Arial"/>
                <a:cs typeface="Arial"/>
              </a:rPr>
              <a:t>parçaları</a:t>
            </a:r>
            <a:r>
              <a:rPr sz="2000" spc="-50" dirty="0">
                <a:latin typeface="Arial"/>
                <a:cs typeface="Arial"/>
              </a:rPr>
              <a:t> </a:t>
            </a:r>
            <a:r>
              <a:rPr sz="2000" spc="-10" dirty="0">
                <a:latin typeface="Arial"/>
                <a:cs typeface="Arial"/>
              </a:rPr>
              <a:t>(20–30baz uzunluğunda)</a:t>
            </a:r>
            <a:endParaRPr sz="2000" dirty="0">
              <a:latin typeface="Arial"/>
              <a:cs typeface="Arial"/>
            </a:endParaRPr>
          </a:p>
          <a:p>
            <a:pPr marL="1155700" marR="508634" lvl="2" indent="-228600">
              <a:lnSpc>
                <a:spcPct val="100000"/>
              </a:lnSpc>
              <a:spcBef>
                <a:spcPts val="484"/>
              </a:spcBef>
              <a:buChar char="•"/>
              <a:tabLst>
                <a:tab pos="1155700" algn="l"/>
                <a:tab pos="1156335" algn="l"/>
              </a:tabLst>
            </a:pPr>
            <a:r>
              <a:rPr sz="2000" dirty="0">
                <a:latin typeface="Arial"/>
                <a:cs typeface="Arial"/>
              </a:rPr>
              <a:t>Tüp</a:t>
            </a:r>
            <a:r>
              <a:rPr sz="2000" spc="-35" dirty="0">
                <a:latin typeface="Arial"/>
                <a:cs typeface="Arial"/>
              </a:rPr>
              <a:t> </a:t>
            </a:r>
            <a:r>
              <a:rPr sz="2000" dirty="0">
                <a:latin typeface="Arial"/>
                <a:cs typeface="Arial"/>
              </a:rPr>
              <a:t>termal</a:t>
            </a:r>
            <a:r>
              <a:rPr sz="2000" spc="-20" dirty="0">
                <a:latin typeface="Arial"/>
                <a:cs typeface="Arial"/>
              </a:rPr>
              <a:t> </a:t>
            </a:r>
            <a:r>
              <a:rPr sz="2000" dirty="0">
                <a:latin typeface="Arial"/>
                <a:cs typeface="Arial"/>
              </a:rPr>
              <a:t>döngü</a:t>
            </a:r>
            <a:r>
              <a:rPr sz="2000" spc="-35" dirty="0">
                <a:latin typeface="Arial"/>
                <a:cs typeface="Arial"/>
              </a:rPr>
              <a:t> </a:t>
            </a:r>
            <a:r>
              <a:rPr sz="2000" dirty="0">
                <a:latin typeface="Arial"/>
                <a:cs typeface="Arial"/>
              </a:rPr>
              <a:t>cihazı</a:t>
            </a:r>
            <a:r>
              <a:rPr sz="2000" spc="-45" dirty="0">
                <a:latin typeface="Arial"/>
                <a:cs typeface="Arial"/>
              </a:rPr>
              <a:t> </a:t>
            </a:r>
            <a:r>
              <a:rPr sz="2000" dirty="0">
                <a:latin typeface="Arial"/>
                <a:cs typeface="Arial"/>
              </a:rPr>
              <a:t>(PCR</a:t>
            </a:r>
            <a:r>
              <a:rPr sz="2000" spc="-15" dirty="0">
                <a:latin typeface="Arial"/>
                <a:cs typeface="Arial"/>
              </a:rPr>
              <a:t> </a:t>
            </a:r>
            <a:r>
              <a:rPr sz="2000" dirty="0">
                <a:latin typeface="Arial"/>
                <a:cs typeface="Arial"/>
              </a:rPr>
              <a:t>cihazı)</a:t>
            </a:r>
            <a:r>
              <a:rPr sz="2000" spc="-20" dirty="0">
                <a:latin typeface="Arial"/>
                <a:cs typeface="Arial"/>
              </a:rPr>
              <a:t> </a:t>
            </a:r>
            <a:r>
              <a:rPr sz="2000" dirty="0">
                <a:latin typeface="Arial"/>
                <a:cs typeface="Arial"/>
              </a:rPr>
              <a:t>olarak</a:t>
            </a:r>
            <a:r>
              <a:rPr sz="2000" spc="-30" dirty="0">
                <a:latin typeface="Arial"/>
                <a:cs typeface="Arial"/>
              </a:rPr>
              <a:t> </a:t>
            </a:r>
            <a:r>
              <a:rPr sz="2000" spc="-10" dirty="0">
                <a:latin typeface="Arial"/>
                <a:cs typeface="Arial"/>
              </a:rPr>
              <a:t>adlandırılan </a:t>
            </a:r>
            <a:r>
              <a:rPr sz="2000" dirty="0">
                <a:latin typeface="Arial"/>
                <a:cs typeface="Arial"/>
              </a:rPr>
              <a:t>cihaza</a:t>
            </a:r>
            <a:r>
              <a:rPr sz="2000" spc="-40" dirty="0">
                <a:latin typeface="Arial"/>
                <a:cs typeface="Arial"/>
              </a:rPr>
              <a:t> </a:t>
            </a:r>
            <a:r>
              <a:rPr sz="2000" dirty="0">
                <a:latin typeface="Arial"/>
                <a:cs typeface="Arial"/>
              </a:rPr>
              <a:t>yerleştirilir</a:t>
            </a:r>
            <a:r>
              <a:rPr sz="2000" spc="-15" dirty="0">
                <a:latin typeface="Arial"/>
                <a:cs typeface="Arial"/>
              </a:rPr>
              <a:t> </a:t>
            </a:r>
            <a:r>
              <a:rPr sz="2000" dirty="0">
                <a:latin typeface="Arial"/>
                <a:cs typeface="Arial"/>
              </a:rPr>
              <a:t>ve</a:t>
            </a:r>
            <a:r>
              <a:rPr sz="2000" spc="-10" dirty="0">
                <a:latin typeface="Arial"/>
                <a:cs typeface="Arial"/>
              </a:rPr>
              <a:t> </a:t>
            </a:r>
            <a:r>
              <a:rPr sz="2000" dirty="0">
                <a:latin typeface="Arial"/>
                <a:cs typeface="Arial"/>
              </a:rPr>
              <a:t>tepkime</a:t>
            </a:r>
            <a:r>
              <a:rPr sz="2000" spc="-20" dirty="0">
                <a:latin typeface="Arial"/>
                <a:cs typeface="Arial"/>
              </a:rPr>
              <a:t> </a:t>
            </a:r>
            <a:r>
              <a:rPr sz="2000" spc="-10" dirty="0">
                <a:latin typeface="Arial"/>
                <a:cs typeface="Arial"/>
              </a:rPr>
              <a:t>gerçekleşir.</a:t>
            </a:r>
            <a:endParaRPr sz="2000" dirty="0">
              <a:latin typeface="Arial"/>
              <a:cs typeface="Arial"/>
            </a:endParaRPr>
          </a:p>
        </p:txBody>
      </p:sp>
      <p:pic>
        <p:nvPicPr>
          <p:cNvPr id="5" name="Picture 4">
            <a:extLst>
              <a:ext uri="{FF2B5EF4-FFF2-40B4-BE49-F238E27FC236}">
                <a16:creationId xmlns:a16="http://schemas.microsoft.com/office/drawing/2014/main" id="{2375A90B-4823-431A-E58F-DC207E1E08D1}"/>
              </a:ext>
            </a:extLst>
          </p:cNvPr>
          <p:cNvPicPr>
            <a:picLocks noChangeAspect="1"/>
          </p:cNvPicPr>
          <p:nvPr/>
        </p:nvPicPr>
        <p:blipFill>
          <a:blip r:embed="rId2"/>
          <a:stretch>
            <a:fillRect/>
          </a:stretch>
        </p:blipFill>
        <p:spPr>
          <a:xfrm>
            <a:off x="7620000" y="5315060"/>
            <a:ext cx="1371600" cy="1371600"/>
          </a:xfrm>
          <a:prstGeom prst="rect">
            <a:avLst/>
          </a:prstGeom>
        </p:spPr>
      </p:pic>
      <p:pic>
        <p:nvPicPr>
          <p:cNvPr id="4" name="Picture 3">
            <a:extLst>
              <a:ext uri="{FF2B5EF4-FFF2-40B4-BE49-F238E27FC236}">
                <a16:creationId xmlns:a16="http://schemas.microsoft.com/office/drawing/2014/main" id="{A6C55728-E496-E112-59F5-89BB737DBA42}"/>
              </a:ext>
            </a:extLst>
          </p:cNvPr>
          <p:cNvPicPr>
            <a:picLocks noChangeAspect="1"/>
          </p:cNvPicPr>
          <p:nvPr/>
        </p:nvPicPr>
        <p:blipFill>
          <a:blip r:embed="rId3"/>
          <a:stretch>
            <a:fillRect/>
          </a:stretch>
        </p:blipFill>
        <p:spPr>
          <a:xfrm>
            <a:off x="6662803" y="190129"/>
            <a:ext cx="2362200" cy="142257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6948805" cy="1002030"/>
          </a:xfrm>
          <a:prstGeom prst="rect">
            <a:avLst/>
          </a:prstGeom>
        </p:spPr>
        <p:txBody>
          <a:bodyPr vert="horz" wrap="square" lIns="0" tIns="13335" rIns="0" bIns="0" rtlCol="0">
            <a:spAutoFit/>
          </a:bodyPr>
          <a:lstStyle/>
          <a:p>
            <a:pPr marL="12700" marR="5080">
              <a:lnSpc>
                <a:spcPct val="100000"/>
              </a:lnSpc>
              <a:spcBef>
                <a:spcPts val="105"/>
              </a:spcBef>
              <a:tabLst>
                <a:tab pos="802005" algn="l"/>
              </a:tabLst>
            </a:pPr>
            <a:r>
              <a:rPr sz="3200" spc="-25" dirty="0"/>
              <a:t>3.3</a:t>
            </a:r>
            <a:r>
              <a:rPr sz="3200" dirty="0"/>
              <a:t>	İstenilen</a:t>
            </a:r>
            <a:r>
              <a:rPr sz="3200" spc="-65" dirty="0"/>
              <a:t> </a:t>
            </a:r>
            <a:r>
              <a:rPr sz="3200" dirty="0"/>
              <a:t>gen</a:t>
            </a:r>
            <a:r>
              <a:rPr sz="3200" spc="-50" dirty="0"/>
              <a:t> </a:t>
            </a:r>
            <a:r>
              <a:rPr sz="3200" dirty="0"/>
              <a:t>nasıl</a:t>
            </a:r>
            <a:r>
              <a:rPr sz="3200" spc="-55" dirty="0"/>
              <a:t> </a:t>
            </a:r>
            <a:r>
              <a:rPr sz="3200" dirty="0"/>
              <a:t>tanımlanır</a:t>
            </a:r>
            <a:r>
              <a:rPr sz="3200" spc="-50" dirty="0"/>
              <a:t> </a:t>
            </a:r>
            <a:r>
              <a:rPr sz="3200" spc="-25" dirty="0"/>
              <a:t>ve </a:t>
            </a:r>
            <a:r>
              <a:rPr sz="3200" spc="-10" dirty="0"/>
              <a:t>klonlanır?</a:t>
            </a:r>
            <a:endParaRPr sz="3200"/>
          </a:p>
        </p:txBody>
      </p:sp>
      <p:sp>
        <p:nvSpPr>
          <p:cNvPr id="3" name="object 3"/>
          <p:cNvSpPr txBox="1"/>
          <p:nvPr/>
        </p:nvSpPr>
        <p:spPr>
          <a:xfrm>
            <a:off x="443890" y="1078340"/>
            <a:ext cx="8361045" cy="4255011"/>
          </a:xfrm>
          <a:prstGeom prst="rect">
            <a:avLst/>
          </a:prstGeom>
        </p:spPr>
        <p:txBody>
          <a:bodyPr vert="horz" wrap="square" lIns="0" tIns="99060" rIns="0" bIns="0" rtlCol="0">
            <a:spAutoFit/>
          </a:bodyPr>
          <a:lstStyle/>
          <a:p>
            <a:pPr marL="355600" indent="-342900">
              <a:lnSpc>
                <a:spcPct val="100000"/>
              </a:lnSpc>
              <a:spcBef>
                <a:spcPts val="780"/>
              </a:spcBef>
              <a:buChar char="•"/>
              <a:tabLst>
                <a:tab pos="354965" algn="l"/>
                <a:tab pos="355600" algn="l"/>
              </a:tabLst>
            </a:pPr>
            <a:r>
              <a:rPr sz="2400" dirty="0">
                <a:latin typeface="Arial"/>
                <a:cs typeface="Arial"/>
              </a:rPr>
              <a:t>PCR</a:t>
            </a:r>
            <a:r>
              <a:rPr sz="2400" spc="-40" dirty="0">
                <a:latin typeface="Arial"/>
                <a:cs typeface="Arial"/>
              </a:rPr>
              <a:t> </a:t>
            </a:r>
            <a:r>
              <a:rPr sz="2400" dirty="0">
                <a:latin typeface="Arial"/>
                <a:cs typeface="Arial"/>
              </a:rPr>
              <a:t>cihazı</a:t>
            </a:r>
            <a:r>
              <a:rPr sz="2400" spc="-35" dirty="0">
                <a:latin typeface="Arial"/>
                <a:cs typeface="Arial"/>
              </a:rPr>
              <a:t> </a:t>
            </a:r>
            <a:r>
              <a:rPr sz="2400" spc="-10" dirty="0">
                <a:latin typeface="Arial"/>
                <a:cs typeface="Arial"/>
              </a:rPr>
              <a:t>DNA’yı</a:t>
            </a:r>
            <a:r>
              <a:rPr sz="2400" spc="-15" dirty="0">
                <a:latin typeface="Arial"/>
                <a:cs typeface="Arial"/>
              </a:rPr>
              <a:t> </a:t>
            </a:r>
            <a:r>
              <a:rPr sz="2400" dirty="0">
                <a:latin typeface="Arial"/>
                <a:cs typeface="Arial"/>
              </a:rPr>
              <a:t>bir</a:t>
            </a:r>
            <a:r>
              <a:rPr sz="2400" spc="-25" dirty="0">
                <a:latin typeface="Arial"/>
                <a:cs typeface="Arial"/>
              </a:rPr>
              <a:t> </a:t>
            </a:r>
            <a:r>
              <a:rPr sz="2400" dirty="0">
                <a:latin typeface="Arial"/>
                <a:cs typeface="Arial"/>
              </a:rPr>
              <a:t>dizi</a:t>
            </a:r>
            <a:r>
              <a:rPr sz="2400" spc="-30" dirty="0">
                <a:latin typeface="Arial"/>
                <a:cs typeface="Arial"/>
              </a:rPr>
              <a:t> </a:t>
            </a:r>
            <a:r>
              <a:rPr sz="2400" dirty="0">
                <a:latin typeface="Arial"/>
                <a:cs typeface="Arial"/>
              </a:rPr>
              <a:t>tepkimeden</a:t>
            </a:r>
            <a:r>
              <a:rPr sz="2400" spc="-15" dirty="0">
                <a:latin typeface="Arial"/>
                <a:cs typeface="Arial"/>
              </a:rPr>
              <a:t> </a:t>
            </a:r>
            <a:r>
              <a:rPr sz="2400" dirty="0">
                <a:latin typeface="Arial"/>
                <a:cs typeface="Arial"/>
              </a:rPr>
              <a:t>geçirir –</a:t>
            </a:r>
            <a:r>
              <a:rPr sz="2400" spc="-45" dirty="0">
                <a:latin typeface="Arial"/>
                <a:cs typeface="Arial"/>
              </a:rPr>
              <a:t> </a:t>
            </a:r>
            <a:r>
              <a:rPr sz="2400" spc="-25" dirty="0">
                <a:latin typeface="Arial"/>
                <a:cs typeface="Arial"/>
              </a:rPr>
              <a:t>PCR</a:t>
            </a:r>
            <a:endParaRPr sz="2400" dirty="0">
              <a:latin typeface="Arial"/>
              <a:cs typeface="Arial"/>
            </a:endParaRPr>
          </a:p>
          <a:p>
            <a:pPr marL="927100">
              <a:lnSpc>
                <a:spcPct val="100000"/>
              </a:lnSpc>
            </a:pPr>
            <a:r>
              <a:rPr sz="2400" spc="-10" dirty="0">
                <a:latin typeface="Arial"/>
                <a:cs typeface="Arial"/>
              </a:rPr>
              <a:t>döngüleri</a:t>
            </a:r>
            <a:endParaRPr sz="2400" dirty="0">
              <a:latin typeface="Arial"/>
              <a:cs typeface="Arial"/>
            </a:endParaRPr>
          </a:p>
          <a:p>
            <a:pPr marL="927100" lvl="1" indent="-393700">
              <a:lnSpc>
                <a:spcPct val="100000"/>
              </a:lnSpc>
              <a:spcBef>
                <a:spcPts val="580"/>
              </a:spcBef>
              <a:buFont typeface="Arial"/>
              <a:buChar char="–"/>
              <a:tabLst>
                <a:tab pos="927100" algn="l"/>
                <a:tab pos="927735" algn="l"/>
              </a:tabLst>
            </a:pPr>
            <a:r>
              <a:rPr sz="2400" b="1" dirty="0">
                <a:latin typeface="Arial"/>
                <a:cs typeface="Arial"/>
              </a:rPr>
              <a:t>Her</a:t>
            </a:r>
            <a:r>
              <a:rPr sz="2400" b="1" spc="5" dirty="0">
                <a:latin typeface="Arial"/>
                <a:cs typeface="Arial"/>
              </a:rPr>
              <a:t> </a:t>
            </a:r>
            <a:r>
              <a:rPr sz="2400" b="1" dirty="0">
                <a:latin typeface="Arial"/>
                <a:cs typeface="Arial"/>
              </a:rPr>
              <a:t>döngü</a:t>
            </a:r>
            <a:r>
              <a:rPr sz="2400" b="1" spc="-35" dirty="0">
                <a:latin typeface="Arial"/>
                <a:cs typeface="Arial"/>
              </a:rPr>
              <a:t> </a:t>
            </a:r>
            <a:r>
              <a:rPr sz="2400" b="1" dirty="0">
                <a:latin typeface="Arial"/>
                <a:cs typeface="Arial"/>
              </a:rPr>
              <a:t>3</a:t>
            </a:r>
            <a:r>
              <a:rPr sz="2400" b="1" spc="-15" dirty="0">
                <a:latin typeface="Arial"/>
                <a:cs typeface="Arial"/>
              </a:rPr>
              <a:t> </a:t>
            </a:r>
            <a:r>
              <a:rPr sz="2400" b="1" dirty="0">
                <a:latin typeface="Arial"/>
                <a:cs typeface="Arial"/>
              </a:rPr>
              <a:t>basamaktan</a:t>
            </a:r>
            <a:r>
              <a:rPr sz="2400" b="1" spc="5" dirty="0">
                <a:latin typeface="Arial"/>
                <a:cs typeface="Arial"/>
              </a:rPr>
              <a:t> </a:t>
            </a:r>
            <a:r>
              <a:rPr sz="2400" b="1" spc="-10" dirty="0">
                <a:latin typeface="Arial"/>
                <a:cs typeface="Arial"/>
              </a:rPr>
              <a:t>oluşur</a:t>
            </a:r>
            <a:endParaRPr sz="2400" dirty="0">
              <a:latin typeface="Arial"/>
              <a:cs typeface="Arial"/>
            </a:endParaRPr>
          </a:p>
          <a:p>
            <a:pPr marL="927100" indent="-393700">
              <a:lnSpc>
                <a:spcPct val="100000"/>
              </a:lnSpc>
              <a:spcBef>
                <a:spcPts val="575"/>
              </a:spcBef>
              <a:buAutoNum type="arabicPeriod"/>
              <a:tabLst>
                <a:tab pos="927100" algn="l"/>
                <a:tab pos="927735" algn="l"/>
              </a:tabLst>
            </a:pPr>
            <a:r>
              <a:rPr sz="2400" dirty="0">
                <a:latin typeface="Arial"/>
                <a:cs typeface="Arial"/>
              </a:rPr>
              <a:t>Denatürasyon</a:t>
            </a:r>
            <a:r>
              <a:rPr sz="2400" spc="-10" dirty="0">
                <a:latin typeface="Arial"/>
                <a:cs typeface="Arial"/>
              </a:rPr>
              <a:t> </a:t>
            </a:r>
            <a:r>
              <a:rPr sz="2400" dirty="0">
                <a:latin typeface="Arial"/>
                <a:cs typeface="Arial"/>
              </a:rPr>
              <a:t>(ayrılma)</a:t>
            </a:r>
            <a:r>
              <a:rPr sz="2400" spc="5" dirty="0">
                <a:latin typeface="Arial"/>
                <a:cs typeface="Arial"/>
              </a:rPr>
              <a:t> </a:t>
            </a:r>
            <a:r>
              <a:rPr sz="2400" dirty="0">
                <a:latin typeface="Arial"/>
                <a:cs typeface="Arial"/>
              </a:rPr>
              <a:t>–</a:t>
            </a:r>
            <a:r>
              <a:rPr sz="2400" spc="-10" dirty="0">
                <a:latin typeface="Arial"/>
                <a:cs typeface="Arial"/>
              </a:rPr>
              <a:t> </a:t>
            </a:r>
            <a:r>
              <a:rPr sz="2400" dirty="0">
                <a:latin typeface="Arial"/>
                <a:cs typeface="Arial"/>
              </a:rPr>
              <a:t>94</a:t>
            </a:r>
            <a:r>
              <a:rPr sz="2400" spc="-10" dirty="0">
                <a:latin typeface="Arial"/>
                <a:cs typeface="Arial"/>
              </a:rPr>
              <a:t> </a:t>
            </a:r>
            <a:r>
              <a:rPr sz="2400" dirty="0">
                <a:latin typeface="Arial"/>
                <a:cs typeface="Arial"/>
              </a:rPr>
              <a:t>°C</a:t>
            </a:r>
            <a:r>
              <a:rPr sz="2400" spc="-15" dirty="0">
                <a:latin typeface="Arial"/>
                <a:cs typeface="Arial"/>
              </a:rPr>
              <a:t> </a:t>
            </a:r>
            <a:r>
              <a:rPr sz="2400" dirty="0">
                <a:latin typeface="Arial"/>
                <a:cs typeface="Arial"/>
              </a:rPr>
              <a:t>-</a:t>
            </a:r>
            <a:r>
              <a:rPr sz="2400" spc="-10" dirty="0">
                <a:latin typeface="Arial"/>
                <a:cs typeface="Arial"/>
              </a:rPr>
              <a:t> </a:t>
            </a:r>
            <a:r>
              <a:rPr sz="2400" dirty="0">
                <a:latin typeface="Arial"/>
                <a:cs typeface="Arial"/>
              </a:rPr>
              <a:t>96</a:t>
            </a:r>
            <a:r>
              <a:rPr sz="2400" spc="-10" dirty="0">
                <a:latin typeface="Arial"/>
                <a:cs typeface="Arial"/>
              </a:rPr>
              <a:t> </a:t>
            </a:r>
            <a:r>
              <a:rPr sz="2400" dirty="0">
                <a:latin typeface="Arial"/>
                <a:cs typeface="Arial"/>
              </a:rPr>
              <a:t>°C</a:t>
            </a:r>
            <a:r>
              <a:rPr sz="2400" spc="-15" dirty="0">
                <a:latin typeface="Arial"/>
                <a:cs typeface="Arial"/>
              </a:rPr>
              <a:t> </a:t>
            </a:r>
            <a:r>
              <a:rPr sz="2400" spc="-10" dirty="0">
                <a:latin typeface="Arial"/>
                <a:cs typeface="Arial"/>
              </a:rPr>
              <a:t>ısıtma</a:t>
            </a:r>
            <a:endParaRPr sz="2400" dirty="0">
              <a:latin typeface="Arial"/>
              <a:cs typeface="Arial"/>
            </a:endParaRPr>
          </a:p>
          <a:p>
            <a:pPr marL="927100" marR="299085" indent="-393700">
              <a:lnSpc>
                <a:spcPct val="100000"/>
              </a:lnSpc>
              <a:spcBef>
                <a:spcPts val="575"/>
              </a:spcBef>
              <a:buAutoNum type="arabicPeriod"/>
              <a:tabLst>
                <a:tab pos="927100" algn="l"/>
                <a:tab pos="927735" algn="l"/>
              </a:tabLst>
            </a:pPr>
            <a:r>
              <a:rPr sz="2400" dirty="0">
                <a:latin typeface="Arial"/>
                <a:cs typeface="Arial"/>
              </a:rPr>
              <a:t>Birleşme</a:t>
            </a:r>
            <a:r>
              <a:rPr sz="2400" spc="-5" dirty="0">
                <a:latin typeface="Arial"/>
                <a:cs typeface="Arial"/>
              </a:rPr>
              <a:t> </a:t>
            </a:r>
            <a:r>
              <a:rPr sz="2400" dirty="0">
                <a:latin typeface="Arial"/>
                <a:cs typeface="Arial"/>
              </a:rPr>
              <a:t>(hibridizasyon)</a:t>
            </a:r>
            <a:r>
              <a:rPr sz="2400" spc="35" dirty="0">
                <a:latin typeface="Arial"/>
                <a:cs typeface="Arial"/>
              </a:rPr>
              <a:t> </a:t>
            </a:r>
            <a:r>
              <a:rPr sz="2400" dirty="0">
                <a:latin typeface="Arial"/>
                <a:cs typeface="Arial"/>
              </a:rPr>
              <a:t>–</a:t>
            </a:r>
            <a:r>
              <a:rPr sz="2400" spc="-30" dirty="0">
                <a:latin typeface="Arial"/>
                <a:cs typeface="Arial"/>
              </a:rPr>
              <a:t> </a:t>
            </a:r>
            <a:r>
              <a:rPr sz="2400" dirty="0">
                <a:latin typeface="Arial"/>
                <a:cs typeface="Arial"/>
              </a:rPr>
              <a:t>Primerler 55</a:t>
            </a:r>
            <a:r>
              <a:rPr sz="2400" spc="-20" dirty="0">
                <a:latin typeface="Arial"/>
                <a:cs typeface="Arial"/>
              </a:rPr>
              <a:t> </a:t>
            </a:r>
            <a:r>
              <a:rPr sz="2400" dirty="0">
                <a:latin typeface="Arial"/>
                <a:cs typeface="Arial"/>
              </a:rPr>
              <a:t>°C</a:t>
            </a:r>
            <a:r>
              <a:rPr sz="2400" spc="-15" dirty="0">
                <a:latin typeface="Arial"/>
                <a:cs typeface="Arial"/>
              </a:rPr>
              <a:t> </a:t>
            </a:r>
            <a:r>
              <a:rPr sz="2400" dirty="0">
                <a:latin typeface="Arial"/>
                <a:cs typeface="Arial"/>
              </a:rPr>
              <a:t>-</a:t>
            </a:r>
            <a:r>
              <a:rPr sz="2400" spc="-25" dirty="0">
                <a:latin typeface="Arial"/>
                <a:cs typeface="Arial"/>
              </a:rPr>
              <a:t> </a:t>
            </a:r>
            <a:r>
              <a:rPr sz="2400" dirty="0">
                <a:latin typeface="Arial"/>
                <a:cs typeface="Arial"/>
              </a:rPr>
              <a:t>65</a:t>
            </a:r>
            <a:r>
              <a:rPr sz="2400" spc="-20" dirty="0">
                <a:latin typeface="Arial"/>
                <a:cs typeface="Arial"/>
              </a:rPr>
              <a:t> </a:t>
            </a:r>
            <a:r>
              <a:rPr sz="2400" spc="-10" dirty="0">
                <a:latin typeface="Arial"/>
                <a:cs typeface="Arial"/>
              </a:rPr>
              <a:t>°C’de </a:t>
            </a:r>
            <a:r>
              <a:rPr sz="2400" dirty="0">
                <a:latin typeface="Arial"/>
                <a:cs typeface="Arial"/>
              </a:rPr>
              <a:t>hedef</a:t>
            </a:r>
            <a:r>
              <a:rPr sz="2400" spc="-35" dirty="0">
                <a:latin typeface="Arial"/>
                <a:cs typeface="Arial"/>
              </a:rPr>
              <a:t> </a:t>
            </a:r>
            <a:r>
              <a:rPr sz="2400" dirty="0">
                <a:latin typeface="Arial"/>
                <a:cs typeface="Arial"/>
              </a:rPr>
              <a:t>DNA</a:t>
            </a:r>
            <a:r>
              <a:rPr sz="2400" spc="-150" dirty="0">
                <a:latin typeface="Arial"/>
                <a:cs typeface="Arial"/>
              </a:rPr>
              <a:t> </a:t>
            </a:r>
            <a:r>
              <a:rPr sz="2400" dirty="0">
                <a:latin typeface="Arial"/>
                <a:cs typeface="Arial"/>
              </a:rPr>
              <a:t>dizisindeki</a:t>
            </a:r>
            <a:r>
              <a:rPr sz="2400" spc="25" dirty="0">
                <a:latin typeface="Arial"/>
                <a:cs typeface="Arial"/>
              </a:rPr>
              <a:t> </a:t>
            </a:r>
            <a:r>
              <a:rPr sz="2400" dirty="0">
                <a:latin typeface="Arial"/>
                <a:cs typeface="Arial"/>
              </a:rPr>
              <a:t>tamamlayıcı</a:t>
            </a:r>
            <a:r>
              <a:rPr sz="2400" spc="-25" dirty="0">
                <a:latin typeface="Arial"/>
                <a:cs typeface="Arial"/>
              </a:rPr>
              <a:t> </a:t>
            </a:r>
            <a:r>
              <a:rPr sz="2400" dirty="0">
                <a:latin typeface="Arial"/>
                <a:cs typeface="Arial"/>
              </a:rPr>
              <a:t>bazlarla</a:t>
            </a:r>
            <a:r>
              <a:rPr sz="2400" spc="-10" dirty="0">
                <a:latin typeface="Arial"/>
                <a:cs typeface="Arial"/>
              </a:rPr>
              <a:t> </a:t>
            </a:r>
            <a:r>
              <a:rPr sz="2400" dirty="0">
                <a:latin typeface="Arial"/>
                <a:cs typeface="Arial"/>
              </a:rPr>
              <a:t>H-</a:t>
            </a:r>
            <a:r>
              <a:rPr sz="2400" spc="-20" dirty="0">
                <a:latin typeface="Arial"/>
                <a:cs typeface="Arial"/>
              </a:rPr>
              <a:t>bağı </a:t>
            </a:r>
            <a:r>
              <a:rPr sz="2400" spc="-10" dirty="0">
                <a:latin typeface="Arial"/>
                <a:cs typeface="Arial"/>
              </a:rPr>
              <a:t>yapar</a:t>
            </a:r>
            <a:endParaRPr sz="2400" dirty="0">
              <a:latin typeface="Arial"/>
              <a:cs typeface="Arial"/>
            </a:endParaRPr>
          </a:p>
          <a:p>
            <a:pPr marL="927100" indent="-393700">
              <a:lnSpc>
                <a:spcPct val="100000"/>
              </a:lnSpc>
              <a:spcBef>
                <a:spcPts val="580"/>
              </a:spcBef>
              <a:buAutoNum type="arabicPeriod"/>
              <a:tabLst>
                <a:tab pos="927100" algn="l"/>
                <a:tab pos="927735" algn="l"/>
              </a:tabLst>
            </a:pPr>
            <a:r>
              <a:rPr sz="2400" dirty="0">
                <a:latin typeface="Arial"/>
                <a:cs typeface="Arial"/>
              </a:rPr>
              <a:t>Uzama</a:t>
            </a:r>
            <a:r>
              <a:rPr sz="2400" spc="-25" dirty="0">
                <a:latin typeface="Arial"/>
                <a:cs typeface="Arial"/>
              </a:rPr>
              <a:t> </a:t>
            </a:r>
            <a:r>
              <a:rPr sz="2400" dirty="0">
                <a:latin typeface="Arial"/>
                <a:cs typeface="Arial"/>
              </a:rPr>
              <a:t>–</a:t>
            </a:r>
            <a:r>
              <a:rPr sz="2400" spc="-35" dirty="0">
                <a:latin typeface="Arial"/>
                <a:cs typeface="Arial"/>
              </a:rPr>
              <a:t> </a:t>
            </a:r>
            <a:r>
              <a:rPr sz="2400" spc="-10" dirty="0">
                <a:latin typeface="Arial"/>
                <a:cs typeface="Arial"/>
              </a:rPr>
              <a:t>DNA</a:t>
            </a:r>
            <a:r>
              <a:rPr sz="2400" spc="-150" dirty="0">
                <a:latin typeface="Arial"/>
                <a:cs typeface="Arial"/>
              </a:rPr>
              <a:t> </a:t>
            </a:r>
            <a:r>
              <a:rPr sz="2400" dirty="0">
                <a:latin typeface="Arial"/>
                <a:cs typeface="Arial"/>
              </a:rPr>
              <a:t>Pol</a:t>
            </a:r>
            <a:r>
              <a:rPr sz="2400" spc="-20" dirty="0">
                <a:latin typeface="Arial"/>
                <a:cs typeface="Arial"/>
              </a:rPr>
              <a:t> </a:t>
            </a:r>
            <a:r>
              <a:rPr sz="2400" dirty="0">
                <a:latin typeface="Arial"/>
                <a:cs typeface="Arial"/>
              </a:rPr>
              <a:t>hedef</a:t>
            </a:r>
            <a:r>
              <a:rPr sz="2400" spc="-30" dirty="0">
                <a:latin typeface="Arial"/>
                <a:cs typeface="Arial"/>
              </a:rPr>
              <a:t> </a:t>
            </a:r>
            <a:r>
              <a:rPr sz="2400" spc="-10" dirty="0">
                <a:latin typeface="Arial"/>
                <a:cs typeface="Arial"/>
              </a:rPr>
              <a:t>DNA’yı</a:t>
            </a:r>
            <a:r>
              <a:rPr sz="2400" dirty="0">
                <a:latin typeface="Arial"/>
                <a:cs typeface="Arial"/>
              </a:rPr>
              <a:t> 70</a:t>
            </a:r>
            <a:r>
              <a:rPr sz="2400" spc="-30" dirty="0">
                <a:latin typeface="Arial"/>
                <a:cs typeface="Arial"/>
              </a:rPr>
              <a:t> </a:t>
            </a:r>
            <a:r>
              <a:rPr sz="2400" dirty="0">
                <a:latin typeface="Arial"/>
                <a:cs typeface="Arial"/>
              </a:rPr>
              <a:t>-</a:t>
            </a:r>
            <a:r>
              <a:rPr sz="2400" spc="-30" dirty="0">
                <a:latin typeface="Arial"/>
                <a:cs typeface="Arial"/>
              </a:rPr>
              <a:t> </a:t>
            </a:r>
            <a:r>
              <a:rPr sz="2400" dirty="0">
                <a:latin typeface="Arial"/>
                <a:cs typeface="Arial"/>
              </a:rPr>
              <a:t>75</a:t>
            </a:r>
            <a:r>
              <a:rPr sz="2400" spc="-30" dirty="0">
                <a:latin typeface="Arial"/>
                <a:cs typeface="Arial"/>
              </a:rPr>
              <a:t> </a:t>
            </a:r>
            <a:r>
              <a:rPr sz="2400" dirty="0">
                <a:latin typeface="Arial"/>
                <a:cs typeface="Arial"/>
              </a:rPr>
              <a:t>°C’de</a:t>
            </a:r>
            <a:r>
              <a:rPr sz="2400" spc="-15" dirty="0">
                <a:latin typeface="Arial"/>
                <a:cs typeface="Arial"/>
              </a:rPr>
              <a:t> </a:t>
            </a:r>
            <a:r>
              <a:rPr sz="2400" spc="-10" dirty="0">
                <a:latin typeface="Arial"/>
                <a:cs typeface="Arial"/>
              </a:rPr>
              <a:t>kopyalar</a:t>
            </a:r>
            <a:endParaRPr sz="2400" dirty="0">
              <a:latin typeface="Arial"/>
              <a:cs typeface="Arial"/>
            </a:endParaRPr>
          </a:p>
          <a:p>
            <a:pPr marL="927100" indent="-393700">
              <a:lnSpc>
                <a:spcPct val="100000"/>
              </a:lnSpc>
              <a:spcBef>
                <a:spcPts val="575"/>
              </a:spcBef>
              <a:buChar char="–"/>
              <a:tabLst>
                <a:tab pos="927100" algn="l"/>
                <a:tab pos="927735" algn="l"/>
              </a:tabLst>
            </a:pPr>
            <a:r>
              <a:rPr sz="2400" dirty="0">
                <a:latin typeface="Arial"/>
                <a:cs typeface="Arial"/>
              </a:rPr>
              <a:t>Her</a:t>
            </a:r>
            <a:r>
              <a:rPr sz="2400" spc="-10" dirty="0">
                <a:latin typeface="Arial"/>
                <a:cs typeface="Arial"/>
              </a:rPr>
              <a:t> </a:t>
            </a:r>
            <a:r>
              <a:rPr sz="2400" dirty="0">
                <a:latin typeface="Arial"/>
                <a:cs typeface="Arial"/>
              </a:rPr>
              <a:t>döngü</a:t>
            </a:r>
            <a:r>
              <a:rPr sz="2400" spc="5" dirty="0">
                <a:latin typeface="Arial"/>
                <a:cs typeface="Arial"/>
              </a:rPr>
              <a:t> </a:t>
            </a:r>
            <a:r>
              <a:rPr sz="2400" dirty="0">
                <a:latin typeface="Arial"/>
                <a:cs typeface="Arial"/>
              </a:rPr>
              <a:t>sonunda</a:t>
            </a:r>
            <a:r>
              <a:rPr sz="2400" spc="5" dirty="0">
                <a:latin typeface="Arial"/>
                <a:cs typeface="Arial"/>
              </a:rPr>
              <a:t> </a:t>
            </a:r>
            <a:r>
              <a:rPr sz="2400" dirty="0">
                <a:latin typeface="Arial"/>
                <a:cs typeface="Arial"/>
              </a:rPr>
              <a:t>DNA</a:t>
            </a:r>
            <a:r>
              <a:rPr sz="2400" spc="-140" dirty="0">
                <a:latin typeface="Arial"/>
                <a:cs typeface="Arial"/>
              </a:rPr>
              <a:t> </a:t>
            </a:r>
            <a:r>
              <a:rPr sz="2400" dirty="0">
                <a:latin typeface="Arial"/>
                <a:cs typeface="Arial"/>
              </a:rPr>
              <a:t>miktarı</a:t>
            </a:r>
            <a:r>
              <a:rPr sz="2400" spc="-35" dirty="0">
                <a:latin typeface="Arial"/>
                <a:cs typeface="Arial"/>
              </a:rPr>
              <a:t> </a:t>
            </a:r>
            <a:r>
              <a:rPr sz="2400" dirty="0">
                <a:latin typeface="Arial"/>
                <a:cs typeface="Arial"/>
              </a:rPr>
              <a:t>2’ye</a:t>
            </a:r>
            <a:r>
              <a:rPr sz="2400" spc="-5" dirty="0">
                <a:latin typeface="Arial"/>
                <a:cs typeface="Arial"/>
              </a:rPr>
              <a:t> </a:t>
            </a:r>
            <a:r>
              <a:rPr sz="2400" spc="-10" dirty="0">
                <a:latin typeface="Arial"/>
                <a:cs typeface="Arial"/>
              </a:rPr>
              <a:t>katlanır</a:t>
            </a:r>
            <a:endParaRPr sz="2400" dirty="0">
              <a:latin typeface="Arial"/>
              <a:cs typeface="Arial"/>
            </a:endParaRPr>
          </a:p>
          <a:p>
            <a:pPr marL="927100" indent="-393700">
              <a:lnSpc>
                <a:spcPct val="100000"/>
              </a:lnSpc>
              <a:spcBef>
                <a:spcPts val="575"/>
              </a:spcBef>
              <a:buChar char="–"/>
              <a:tabLst>
                <a:tab pos="927100" algn="l"/>
                <a:tab pos="927735" algn="l"/>
              </a:tabLst>
            </a:pPr>
            <a:r>
              <a:rPr sz="2400" dirty="0">
                <a:latin typeface="Arial"/>
                <a:cs typeface="Arial"/>
              </a:rPr>
              <a:t>Aynı</a:t>
            </a:r>
            <a:r>
              <a:rPr sz="2400" spc="-40" dirty="0">
                <a:latin typeface="Arial"/>
                <a:cs typeface="Arial"/>
              </a:rPr>
              <a:t> </a:t>
            </a:r>
            <a:r>
              <a:rPr sz="2400" dirty="0">
                <a:latin typeface="Arial"/>
                <a:cs typeface="Arial"/>
              </a:rPr>
              <a:t>döngü</a:t>
            </a:r>
            <a:r>
              <a:rPr sz="2400" spc="-25" dirty="0">
                <a:latin typeface="Arial"/>
                <a:cs typeface="Arial"/>
              </a:rPr>
              <a:t> </a:t>
            </a:r>
            <a:r>
              <a:rPr sz="2400" dirty="0">
                <a:latin typeface="Arial"/>
                <a:cs typeface="Arial"/>
              </a:rPr>
              <a:t>20–30</a:t>
            </a:r>
            <a:r>
              <a:rPr sz="2400" spc="-20" dirty="0">
                <a:latin typeface="Arial"/>
                <a:cs typeface="Arial"/>
              </a:rPr>
              <a:t> </a:t>
            </a:r>
            <a:r>
              <a:rPr sz="2400" dirty="0">
                <a:latin typeface="Arial"/>
                <a:cs typeface="Arial"/>
              </a:rPr>
              <a:t>defa</a:t>
            </a:r>
            <a:r>
              <a:rPr sz="2400" spc="-50" dirty="0">
                <a:latin typeface="Arial"/>
                <a:cs typeface="Arial"/>
              </a:rPr>
              <a:t> </a:t>
            </a:r>
            <a:r>
              <a:rPr sz="2400" spc="-10" dirty="0">
                <a:latin typeface="Arial"/>
                <a:cs typeface="Arial"/>
              </a:rPr>
              <a:t>tekrarlanır</a:t>
            </a:r>
            <a:endParaRPr sz="2400" dirty="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2311" y="900683"/>
            <a:ext cx="6827520" cy="4988605"/>
          </a:xfrm>
          <a:prstGeom prst="rect">
            <a:avLst/>
          </a:prstGeom>
        </p:spPr>
      </p:pic>
      <p:sp>
        <p:nvSpPr>
          <p:cNvPr id="3" name="object 3"/>
          <p:cNvSpPr txBox="1"/>
          <p:nvPr/>
        </p:nvSpPr>
        <p:spPr>
          <a:xfrm>
            <a:off x="2124455" y="1028700"/>
            <a:ext cx="1420495" cy="307975"/>
          </a:xfrm>
          <a:prstGeom prst="rect">
            <a:avLst/>
          </a:prstGeom>
          <a:solidFill>
            <a:srgbClr val="AF249A"/>
          </a:solidFill>
        </p:spPr>
        <p:txBody>
          <a:bodyPr vert="horz" wrap="square" lIns="0" tIns="40005" rIns="0" bIns="0" rtlCol="0">
            <a:spAutoFit/>
          </a:bodyPr>
          <a:lstStyle/>
          <a:p>
            <a:pPr marL="90805">
              <a:lnSpc>
                <a:spcPct val="100000"/>
              </a:lnSpc>
              <a:spcBef>
                <a:spcPts val="315"/>
              </a:spcBef>
            </a:pPr>
            <a:r>
              <a:rPr sz="1400" dirty="0">
                <a:solidFill>
                  <a:srgbClr val="FFFFFF"/>
                </a:solidFill>
                <a:latin typeface="Arial"/>
                <a:cs typeface="Arial"/>
              </a:rPr>
              <a:t>PCR</a:t>
            </a:r>
            <a:r>
              <a:rPr sz="1400" spc="-15" dirty="0">
                <a:solidFill>
                  <a:srgbClr val="FFFFFF"/>
                </a:solidFill>
                <a:latin typeface="Arial"/>
                <a:cs typeface="Arial"/>
              </a:rPr>
              <a:t> </a:t>
            </a:r>
            <a:r>
              <a:rPr sz="1400" spc="-10" dirty="0">
                <a:solidFill>
                  <a:srgbClr val="FFFFFF"/>
                </a:solidFill>
                <a:latin typeface="Arial"/>
                <a:cs typeface="Arial"/>
              </a:rPr>
              <a:t>bileşenleri</a:t>
            </a:r>
            <a:endParaRPr sz="1400">
              <a:latin typeface="Arial"/>
              <a:cs typeface="Arial"/>
            </a:endParaRPr>
          </a:p>
        </p:txBody>
      </p:sp>
      <p:sp>
        <p:nvSpPr>
          <p:cNvPr id="4" name="object 4"/>
          <p:cNvSpPr txBox="1"/>
          <p:nvPr/>
        </p:nvSpPr>
        <p:spPr>
          <a:xfrm>
            <a:off x="5076444" y="1030224"/>
            <a:ext cx="2185670" cy="307975"/>
          </a:xfrm>
          <a:prstGeom prst="rect">
            <a:avLst/>
          </a:prstGeom>
          <a:solidFill>
            <a:srgbClr val="3377CC"/>
          </a:solidFill>
        </p:spPr>
        <p:txBody>
          <a:bodyPr vert="horz" wrap="square" lIns="0" tIns="40005" rIns="0" bIns="0" rtlCol="0">
            <a:spAutoFit/>
          </a:bodyPr>
          <a:lstStyle/>
          <a:p>
            <a:pPr marL="92075">
              <a:lnSpc>
                <a:spcPct val="100000"/>
              </a:lnSpc>
              <a:spcBef>
                <a:spcPts val="315"/>
              </a:spcBef>
            </a:pPr>
            <a:r>
              <a:rPr sz="1400" dirty="0">
                <a:solidFill>
                  <a:srgbClr val="FFFFFF"/>
                </a:solidFill>
                <a:latin typeface="Arial"/>
                <a:cs typeface="Arial"/>
              </a:rPr>
              <a:t>PCR</a:t>
            </a:r>
            <a:r>
              <a:rPr sz="1400" spc="-20" dirty="0">
                <a:solidFill>
                  <a:srgbClr val="FFFFFF"/>
                </a:solidFill>
                <a:latin typeface="Arial"/>
                <a:cs typeface="Arial"/>
              </a:rPr>
              <a:t> </a:t>
            </a:r>
            <a:r>
              <a:rPr sz="1400" dirty="0">
                <a:solidFill>
                  <a:srgbClr val="FFFFFF"/>
                </a:solidFill>
                <a:latin typeface="Arial"/>
                <a:cs typeface="Arial"/>
              </a:rPr>
              <a:t>tepkimesi</a:t>
            </a:r>
            <a:r>
              <a:rPr sz="1400" spc="-60" dirty="0">
                <a:solidFill>
                  <a:srgbClr val="FFFFFF"/>
                </a:solidFill>
                <a:latin typeface="Arial"/>
                <a:cs typeface="Arial"/>
              </a:rPr>
              <a:t> </a:t>
            </a:r>
            <a:r>
              <a:rPr sz="1400" dirty="0">
                <a:solidFill>
                  <a:srgbClr val="FFFFFF"/>
                </a:solidFill>
                <a:latin typeface="Arial"/>
                <a:cs typeface="Arial"/>
              </a:rPr>
              <a:t>(1</a:t>
            </a:r>
            <a:r>
              <a:rPr sz="1400" spc="-20" dirty="0">
                <a:solidFill>
                  <a:srgbClr val="FFFFFF"/>
                </a:solidFill>
                <a:latin typeface="Arial"/>
                <a:cs typeface="Arial"/>
              </a:rPr>
              <a:t> </a:t>
            </a:r>
            <a:r>
              <a:rPr sz="1400" spc="-10" dirty="0">
                <a:solidFill>
                  <a:srgbClr val="FFFFFF"/>
                </a:solidFill>
                <a:latin typeface="Arial"/>
                <a:cs typeface="Arial"/>
              </a:rPr>
              <a:t>döngü)</a:t>
            </a:r>
            <a:endParaRPr sz="1400">
              <a:latin typeface="Arial"/>
              <a:cs typeface="Arial"/>
            </a:endParaRPr>
          </a:p>
        </p:txBody>
      </p:sp>
      <p:sp>
        <p:nvSpPr>
          <p:cNvPr id="5" name="object 5"/>
          <p:cNvSpPr txBox="1"/>
          <p:nvPr/>
        </p:nvSpPr>
        <p:spPr>
          <a:xfrm>
            <a:off x="1331975" y="2350007"/>
            <a:ext cx="967740" cy="276225"/>
          </a:xfrm>
          <a:prstGeom prst="rect">
            <a:avLst/>
          </a:prstGeom>
          <a:solidFill>
            <a:srgbClr val="FFFFFF"/>
          </a:solidFill>
        </p:spPr>
        <p:txBody>
          <a:bodyPr vert="horz" wrap="square" lIns="0" tIns="40640" rIns="0" bIns="0" rtlCol="0">
            <a:spAutoFit/>
          </a:bodyPr>
          <a:lstStyle/>
          <a:p>
            <a:pPr marL="91440">
              <a:lnSpc>
                <a:spcPct val="100000"/>
              </a:lnSpc>
              <a:spcBef>
                <a:spcPts val="320"/>
              </a:spcBef>
            </a:pPr>
            <a:r>
              <a:rPr sz="1200" dirty="0">
                <a:latin typeface="Arial"/>
                <a:cs typeface="Arial"/>
              </a:rPr>
              <a:t>DNA</a:t>
            </a:r>
            <a:r>
              <a:rPr sz="1200" spc="-80" dirty="0">
                <a:latin typeface="Arial"/>
                <a:cs typeface="Arial"/>
              </a:rPr>
              <a:t> </a:t>
            </a:r>
            <a:r>
              <a:rPr sz="1200" spc="-10" dirty="0">
                <a:latin typeface="Arial"/>
                <a:cs typeface="Arial"/>
              </a:rPr>
              <a:t>örneği</a:t>
            </a:r>
            <a:endParaRPr sz="1200">
              <a:latin typeface="Arial"/>
              <a:cs typeface="Arial"/>
            </a:endParaRPr>
          </a:p>
        </p:txBody>
      </p:sp>
      <p:sp>
        <p:nvSpPr>
          <p:cNvPr id="6" name="object 6"/>
          <p:cNvSpPr txBox="1"/>
          <p:nvPr/>
        </p:nvSpPr>
        <p:spPr>
          <a:xfrm>
            <a:off x="2430779" y="2350007"/>
            <a:ext cx="806450" cy="276225"/>
          </a:xfrm>
          <a:prstGeom prst="rect">
            <a:avLst/>
          </a:prstGeom>
          <a:solidFill>
            <a:srgbClr val="FFFFFF"/>
          </a:solidFill>
        </p:spPr>
        <p:txBody>
          <a:bodyPr vert="horz" wrap="square" lIns="0" tIns="40640" rIns="0" bIns="0" rtlCol="0">
            <a:spAutoFit/>
          </a:bodyPr>
          <a:lstStyle/>
          <a:p>
            <a:pPr marL="91440">
              <a:lnSpc>
                <a:spcPct val="100000"/>
              </a:lnSpc>
              <a:spcBef>
                <a:spcPts val="320"/>
              </a:spcBef>
            </a:pPr>
            <a:r>
              <a:rPr sz="1200" spc="-10" dirty="0">
                <a:latin typeface="Arial"/>
                <a:cs typeface="Arial"/>
              </a:rPr>
              <a:t>Primerler</a:t>
            </a:r>
            <a:endParaRPr sz="1200">
              <a:latin typeface="Arial"/>
              <a:cs typeface="Arial"/>
            </a:endParaRPr>
          </a:p>
        </p:txBody>
      </p:sp>
      <p:sp>
        <p:nvSpPr>
          <p:cNvPr id="7" name="object 7"/>
          <p:cNvSpPr txBox="1"/>
          <p:nvPr/>
        </p:nvSpPr>
        <p:spPr>
          <a:xfrm>
            <a:off x="3392423" y="2354579"/>
            <a:ext cx="951230" cy="276225"/>
          </a:xfrm>
          <a:prstGeom prst="rect">
            <a:avLst/>
          </a:prstGeom>
          <a:solidFill>
            <a:srgbClr val="FFFFFF"/>
          </a:solidFill>
        </p:spPr>
        <p:txBody>
          <a:bodyPr vert="horz" wrap="square" lIns="0" tIns="41275" rIns="0" bIns="0" rtlCol="0">
            <a:spAutoFit/>
          </a:bodyPr>
          <a:lstStyle/>
          <a:p>
            <a:pPr marL="92075">
              <a:lnSpc>
                <a:spcPct val="100000"/>
              </a:lnSpc>
              <a:spcBef>
                <a:spcPts val="325"/>
              </a:spcBef>
            </a:pPr>
            <a:r>
              <a:rPr sz="1200" spc="-10" dirty="0">
                <a:latin typeface="Arial"/>
                <a:cs typeface="Arial"/>
              </a:rPr>
              <a:t>Nükleotitler</a:t>
            </a:r>
            <a:endParaRPr sz="1200">
              <a:latin typeface="Arial"/>
              <a:cs typeface="Arial"/>
            </a:endParaRPr>
          </a:p>
        </p:txBody>
      </p:sp>
      <p:sp>
        <p:nvSpPr>
          <p:cNvPr id="8" name="object 8"/>
          <p:cNvSpPr txBox="1"/>
          <p:nvPr/>
        </p:nvSpPr>
        <p:spPr>
          <a:xfrm>
            <a:off x="1175003" y="3538728"/>
            <a:ext cx="1958339" cy="279400"/>
          </a:xfrm>
          <a:prstGeom prst="rect">
            <a:avLst/>
          </a:prstGeom>
          <a:solidFill>
            <a:srgbClr val="FFFFFF"/>
          </a:solidFill>
        </p:spPr>
        <p:txBody>
          <a:bodyPr vert="horz" wrap="square" lIns="0" tIns="45085" rIns="0" bIns="0" rtlCol="0">
            <a:spAutoFit/>
          </a:bodyPr>
          <a:lstStyle/>
          <a:p>
            <a:pPr marL="91440">
              <a:lnSpc>
                <a:spcPct val="100000"/>
              </a:lnSpc>
              <a:spcBef>
                <a:spcPts val="355"/>
              </a:spcBef>
              <a:tabLst>
                <a:tab pos="1320165" algn="l"/>
              </a:tabLst>
            </a:pPr>
            <a:r>
              <a:rPr sz="1200" spc="-10" dirty="0">
                <a:latin typeface="Arial"/>
                <a:cs typeface="Arial"/>
              </a:rPr>
              <a:t>DNA</a:t>
            </a:r>
            <a:r>
              <a:rPr sz="1200" spc="-65" dirty="0">
                <a:latin typeface="Arial"/>
                <a:cs typeface="Arial"/>
              </a:rPr>
              <a:t> </a:t>
            </a:r>
            <a:r>
              <a:rPr sz="1200" spc="-10" dirty="0">
                <a:latin typeface="Arial"/>
                <a:cs typeface="Arial"/>
              </a:rPr>
              <a:t>polimeraz</a:t>
            </a:r>
            <a:r>
              <a:rPr sz="1200" dirty="0">
                <a:latin typeface="Arial"/>
                <a:cs typeface="Arial"/>
              </a:rPr>
              <a:t>	</a:t>
            </a:r>
            <a:r>
              <a:rPr sz="1800" spc="-15" baseline="2314" dirty="0">
                <a:latin typeface="Arial"/>
                <a:cs typeface="Arial"/>
              </a:rPr>
              <a:t>Tampon</a:t>
            </a:r>
            <a:endParaRPr sz="1800" baseline="2314">
              <a:latin typeface="Arial"/>
              <a:cs typeface="Arial"/>
            </a:endParaRPr>
          </a:p>
        </p:txBody>
      </p:sp>
      <p:sp>
        <p:nvSpPr>
          <p:cNvPr id="9" name="object 9"/>
          <p:cNvSpPr txBox="1"/>
          <p:nvPr/>
        </p:nvSpPr>
        <p:spPr>
          <a:xfrm>
            <a:off x="3387852" y="3538728"/>
            <a:ext cx="850900" cy="276225"/>
          </a:xfrm>
          <a:prstGeom prst="rect">
            <a:avLst/>
          </a:prstGeom>
          <a:solidFill>
            <a:srgbClr val="FFFFFF"/>
          </a:solidFill>
        </p:spPr>
        <p:txBody>
          <a:bodyPr vert="horz" wrap="square" lIns="0" tIns="41275" rIns="0" bIns="0" rtlCol="0">
            <a:spAutoFit/>
          </a:bodyPr>
          <a:lstStyle/>
          <a:p>
            <a:pPr marL="92075">
              <a:lnSpc>
                <a:spcPct val="100000"/>
              </a:lnSpc>
              <a:spcBef>
                <a:spcPts val="325"/>
              </a:spcBef>
            </a:pPr>
            <a:r>
              <a:rPr sz="1200" dirty="0">
                <a:latin typeface="Arial"/>
                <a:cs typeface="Arial"/>
              </a:rPr>
              <a:t>PCR</a:t>
            </a:r>
            <a:r>
              <a:rPr sz="1200" spc="-10" dirty="0">
                <a:latin typeface="Arial"/>
                <a:cs typeface="Arial"/>
              </a:rPr>
              <a:t> </a:t>
            </a:r>
            <a:r>
              <a:rPr sz="1200" spc="-20" dirty="0">
                <a:latin typeface="Arial"/>
                <a:cs typeface="Arial"/>
              </a:rPr>
              <a:t>tüpü</a:t>
            </a:r>
            <a:endParaRPr sz="1200">
              <a:latin typeface="Arial"/>
              <a:cs typeface="Arial"/>
            </a:endParaRPr>
          </a:p>
        </p:txBody>
      </p:sp>
      <p:sp>
        <p:nvSpPr>
          <p:cNvPr id="10" name="object 10"/>
          <p:cNvSpPr txBox="1"/>
          <p:nvPr/>
        </p:nvSpPr>
        <p:spPr>
          <a:xfrm>
            <a:off x="2124455" y="5565647"/>
            <a:ext cx="1557655" cy="277495"/>
          </a:xfrm>
          <a:prstGeom prst="rect">
            <a:avLst/>
          </a:prstGeom>
          <a:solidFill>
            <a:srgbClr val="FFFFFF"/>
          </a:solidFill>
        </p:spPr>
        <p:txBody>
          <a:bodyPr vert="horz" wrap="square" lIns="0" tIns="42545" rIns="0" bIns="0" rtlCol="0">
            <a:spAutoFit/>
          </a:bodyPr>
          <a:lstStyle/>
          <a:p>
            <a:pPr marL="90805">
              <a:lnSpc>
                <a:spcPct val="100000"/>
              </a:lnSpc>
              <a:spcBef>
                <a:spcPts val="335"/>
              </a:spcBef>
            </a:pPr>
            <a:r>
              <a:rPr sz="1200" spc="-20" dirty="0">
                <a:latin typeface="Arial"/>
                <a:cs typeface="Arial"/>
              </a:rPr>
              <a:t>Termal</a:t>
            </a:r>
            <a:r>
              <a:rPr sz="1200" spc="-50" dirty="0">
                <a:latin typeface="Arial"/>
                <a:cs typeface="Arial"/>
              </a:rPr>
              <a:t> </a:t>
            </a:r>
            <a:r>
              <a:rPr sz="1200" dirty="0">
                <a:latin typeface="Arial"/>
                <a:cs typeface="Arial"/>
              </a:rPr>
              <a:t>döngü</a:t>
            </a:r>
            <a:r>
              <a:rPr sz="1200" spc="-25" dirty="0">
                <a:latin typeface="Arial"/>
                <a:cs typeface="Arial"/>
              </a:rPr>
              <a:t> </a:t>
            </a:r>
            <a:r>
              <a:rPr sz="1200" spc="-10" dirty="0">
                <a:latin typeface="Arial"/>
                <a:cs typeface="Arial"/>
              </a:rPr>
              <a:t>cihazı</a:t>
            </a:r>
            <a:endParaRPr sz="1200">
              <a:latin typeface="Arial"/>
              <a:cs typeface="Arial"/>
            </a:endParaRPr>
          </a:p>
        </p:txBody>
      </p:sp>
      <p:sp>
        <p:nvSpPr>
          <p:cNvPr id="11" name="object 11"/>
          <p:cNvSpPr txBox="1"/>
          <p:nvPr/>
        </p:nvSpPr>
        <p:spPr>
          <a:xfrm>
            <a:off x="3421379" y="5129784"/>
            <a:ext cx="1266825" cy="276225"/>
          </a:xfrm>
          <a:prstGeom prst="rect">
            <a:avLst/>
          </a:prstGeom>
          <a:solidFill>
            <a:srgbClr val="FFFFFF"/>
          </a:solidFill>
        </p:spPr>
        <p:txBody>
          <a:bodyPr vert="horz" wrap="square" lIns="0" tIns="41275" rIns="0" bIns="0" rtlCol="0">
            <a:spAutoFit/>
          </a:bodyPr>
          <a:lstStyle/>
          <a:p>
            <a:pPr marL="91440">
              <a:lnSpc>
                <a:spcPct val="100000"/>
              </a:lnSpc>
              <a:spcBef>
                <a:spcPts val="325"/>
              </a:spcBef>
            </a:pPr>
            <a:r>
              <a:rPr sz="1200" dirty="0">
                <a:latin typeface="Arial"/>
                <a:cs typeface="Arial"/>
              </a:rPr>
              <a:t>1</a:t>
            </a:r>
            <a:r>
              <a:rPr sz="1200" spc="-25" dirty="0">
                <a:latin typeface="Arial"/>
                <a:cs typeface="Arial"/>
              </a:rPr>
              <a:t> </a:t>
            </a:r>
            <a:r>
              <a:rPr sz="1200" dirty="0">
                <a:latin typeface="Arial"/>
                <a:cs typeface="Arial"/>
              </a:rPr>
              <a:t>PCR</a:t>
            </a:r>
            <a:r>
              <a:rPr sz="1200" spc="-5" dirty="0">
                <a:latin typeface="Arial"/>
                <a:cs typeface="Arial"/>
              </a:rPr>
              <a:t> </a:t>
            </a:r>
            <a:r>
              <a:rPr sz="1200" spc="-10" dirty="0">
                <a:latin typeface="Arial"/>
                <a:cs typeface="Arial"/>
              </a:rPr>
              <a:t>döngüsü</a:t>
            </a:r>
            <a:endParaRPr sz="1200">
              <a:latin typeface="Arial"/>
              <a:cs typeface="Arial"/>
            </a:endParaRPr>
          </a:p>
        </p:txBody>
      </p:sp>
      <p:sp>
        <p:nvSpPr>
          <p:cNvPr id="12" name="object 12"/>
          <p:cNvSpPr/>
          <p:nvPr/>
        </p:nvSpPr>
        <p:spPr>
          <a:xfrm>
            <a:off x="6737604" y="2072639"/>
            <a:ext cx="1310640" cy="279400"/>
          </a:xfrm>
          <a:custGeom>
            <a:avLst/>
            <a:gdLst/>
            <a:ahLst/>
            <a:cxnLst/>
            <a:rect l="l" t="t" r="r" b="b"/>
            <a:pathLst>
              <a:path w="1310640" h="279400">
                <a:moveTo>
                  <a:pt x="1310640" y="0"/>
                </a:moveTo>
                <a:lnTo>
                  <a:pt x="0" y="0"/>
                </a:lnTo>
                <a:lnTo>
                  <a:pt x="0" y="278891"/>
                </a:lnTo>
                <a:lnTo>
                  <a:pt x="1310640" y="278891"/>
                </a:lnTo>
                <a:lnTo>
                  <a:pt x="1310640" y="0"/>
                </a:lnTo>
                <a:close/>
              </a:path>
            </a:pathLst>
          </a:custGeom>
          <a:solidFill>
            <a:srgbClr val="FFFFFF"/>
          </a:solidFill>
        </p:spPr>
        <p:txBody>
          <a:bodyPr wrap="square" lIns="0" tIns="0" rIns="0" bIns="0" rtlCol="0"/>
          <a:lstStyle/>
          <a:p>
            <a:endParaRPr/>
          </a:p>
        </p:txBody>
      </p:sp>
      <p:sp>
        <p:nvSpPr>
          <p:cNvPr id="13" name="object 13"/>
          <p:cNvSpPr txBox="1"/>
          <p:nvPr/>
        </p:nvSpPr>
        <p:spPr>
          <a:xfrm>
            <a:off x="6817232" y="2102358"/>
            <a:ext cx="114490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r>
              <a:rPr sz="1200" spc="-20" dirty="0">
                <a:latin typeface="Arial"/>
                <a:cs typeface="Arial"/>
              </a:rPr>
              <a:t> </a:t>
            </a:r>
            <a:r>
              <a:rPr sz="1200" spc="-10" dirty="0">
                <a:latin typeface="Arial"/>
                <a:cs typeface="Arial"/>
              </a:rPr>
              <a:t>Denatürasyon</a:t>
            </a:r>
            <a:endParaRPr sz="1200">
              <a:latin typeface="Arial"/>
              <a:cs typeface="Arial"/>
            </a:endParaRPr>
          </a:p>
        </p:txBody>
      </p:sp>
      <p:sp>
        <p:nvSpPr>
          <p:cNvPr id="14" name="object 14"/>
          <p:cNvSpPr/>
          <p:nvPr/>
        </p:nvSpPr>
        <p:spPr>
          <a:xfrm>
            <a:off x="6832092" y="3086100"/>
            <a:ext cx="948055" cy="276225"/>
          </a:xfrm>
          <a:custGeom>
            <a:avLst/>
            <a:gdLst/>
            <a:ahLst/>
            <a:cxnLst/>
            <a:rect l="l" t="t" r="r" b="b"/>
            <a:pathLst>
              <a:path w="948054" h="276225">
                <a:moveTo>
                  <a:pt x="947927" y="0"/>
                </a:moveTo>
                <a:lnTo>
                  <a:pt x="0" y="0"/>
                </a:lnTo>
                <a:lnTo>
                  <a:pt x="0" y="275844"/>
                </a:lnTo>
                <a:lnTo>
                  <a:pt x="947927" y="275844"/>
                </a:lnTo>
                <a:lnTo>
                  <a:pt x="947927" y="0"/>
                </a:lnTo>
                <a:close/>
              </a:path>
            </a:pathLst>
          </a:custGeom>
          <a:solidFill>
            <a:srgbClr val="FFFFFF"/>
          </a:solidFill>
        </p:spPr>
        <p:txBody>
          <a:bodyPr wrap="square" lIns="0" tIns="0" rIns="0" bIns="0" rtlCol="0"/>
          <a:lstStyle/>
          <a:p>
            <a:endParaRPr/>
          </a:p>
        </p:txBody>
      </p:sp>
      <p:sp>
        <p:nvSpPr>
          <p:cNvPr id="15" name="object 15"/>
          <p:cNvSpPr txBox="1"/>
          <p:nvPr/>
        </p:nvSpPr>
        <p:spPr>
          <a:xfrm>
            <a:off x="6832092" y="3093720"/>
            <a:ext cx="948055" cy="268605"/>
          </a:xfrm>
          <a:prstGeom prst="rect">
            <a:avLst/>
          </a:prstGeom>
        </p:spPr>
        <p:txBody>
          <a:bodyPr vert="horz" wrap="square" lIns="0" tIns="34290" rIns="0" bIns="0" rtlCol="0">
            <a:spAutoFit/>
          </a:bodyPr>
          <a:lstStyle/>
          <a:p>
            <a:pPr marL="92710">
              <a:lnSpc>
                <a:spcPct val="100000"/>
              </a:lnSpc>
              <a:spcBef>
                <a:spcPts val="270"/>
              </a:spcBef>
            </a:pPr>
            <a:r>
              <a:rPr sz="1200" dirty="0">
                <a:latin typeface="Arial"/>
                <a:cs typeface="Arial"/>
              </a:rPr>
              <a:t>2.</a:t>
            </a:r>
            <a:r>
              <a:rPr sz="1200" spc="-20" dirty="0">
                <a:latin typeface="Arial"/>
                <a:cs typeface="Arial"/>
              </a:rPr>
              <a:t> </a:t>
            </a:r>
            <a:r>
              <a:rPr sz="1200" spc="-10" dirty="0">
                <a:latin typeface="Arial"/>
                <a:cs typeface="Arial"/>
              </a:rPr>
              <a:t>Yapışma</a:t>
            </a:r>
            <a:endParaRPr sz="1200">
              <a:latin typeface="Arial"/>
              <a:cs typeface="Arial"/>
            </a:endParaRPr>
          </a:p>
        </p:txBody>
      </p:sp>
      <p:sp>
        <p:nvSpPr>
          <p:cNvPr id="16" name="object 16"/>
          <p:cNvSpPr/>
          <p:nvPr/>
        </p:nvSpPr>
        <p:spPr>
          <a:xfrm>
            <a:off x="5448300" y="3093719"/>
            <a:ext cx="2132330" cy="1640205"/>
          </a:xfrm>
          <a:custGeom>
            <a:avLst/>
            <a:gdLst/>
            <a:ahLst/>
            <a:cxnLst/>
            <a:rect l="l" t="t" r="r" b="b"/>
            <a:pathLst>
              <a:path w="2132329" h="1640204">
                <a:moveTo>
                  <a:pt x="1441704" y="0"/>
                </a:moveTo>
                <a:lnTo>
                  <a:pt x="0" y="0"/>
                </a:lnTo>
                <a:lnTo>
                  <a:pt x="0" y="230124"/>
                </a:lnTo>
                <a:lnTo>
                  <a:pt x="1441704" y="230124"/>
                </a:lnTo>
                <a:lnTo>
                  <a:pt x="1441704" y="0"/>
                </a:lnTo>
                <a:close/>
              </a:path>
              <a:path w="2132329" h="1640204">
                <a:moveTo>
                  <a:pt x="2132076" y="1362456"/>
                </a:moveTo>
                <a:lnTo>
                  <a:pt x="1289304" y="1362456"/>
                </a:lnTo>
                <a:lnTo>
                  <a:pt x="1289304" y="1639824"/>
                </a:lnTo>
                <a:lnTo>
                  <a:pt x="2132076" y="1639824"/>
                </a:lnTo>
                <a:lnTo>
                  <a:pt x="2132076" y="1362456"/>
                </a:lnTo>
                <a:close/>
              </a:path>
            </a:pathLst>
          </a:custGeom>
          <a:solidFill>
            <a:srgbClr val="FFFFFF"/>
          </a:solidFill>
        </p:spPr>
        <p:txBody>
          <a:bodyPr wrap="square" lIns="0" tIns="0" rIns="0" bIns="0" rtlCol="0"/>
          <a:lstStyle/>
          <a:p>
            <a:endParaRPr/>
          </a:p>
        </p:txBody>
      </p:sp>
      <p:sp>
        <p:nvSpPr>
          <p:cNvPr id="17" name="object 17"/>
          <p:cNvSpPr txBox="1"/>
          <p:nvPr/>
        </p:nvSpPr>
        <p:spPr>
          <a:xfrm>
            <a:off x="5455920" y="2118360"/>
            <a:ext cx="916305" cy="231775"/>
          </a:xfrm>
          <a:prstGeom prst="rect">
            <a:avLst/>
          </a:prstGeom>
          <a:solidFill>
            <a:srgbClr val="FFFFFF"/>
          </a:solidFill>
        </p:spPr>
        <p:txBody>
          <a:bodyPr vert="horz" wrap="square" lIns="0" tIns="42545" rIns="0" bIns="0" rtlCol="0">
            <a:spAutoFit/>
          </a:bodyPr>
          <a:lstStyle/>
          <a:p>
            <a:pPr marL="92075">
              <a:lnSpc>
                <a:spcPct val="100000"/>
              </a:lnSpc>
              <a:spcBef>
                <a:spcPts val="335"/>
              </a:spcBef>
            </a:pPr>
            <a:r>
              <a:rPr sz="900" dirty="0">
                <a:latin typeface="Arial"/>
                <a:cs typeface="Arial"/>
              </a:rPr>
              <a:t>Zincirler</a:t>
            </a:r>
            <a:r>
              <a:rPr sz="900" spc="-35" dirty="0">
                <a:latin typeface="Arial"/>
                <a:cs typeface="Arial"/>
              </a:rPr>
              <a:t> </a:t>
            </a:r>
            <a:r>
              <a:rPr sz="900" spc="-10" dirty="0">
                <a:latin typeface="Arial"/>
                <a:cs typeface="Arial"/>
              </a:rPr>
              <a:t>ayrılır</a:t>
            </a:r>
            <a:endParaRPr sz="900">
              <a:latin typeface="Arial"/>
              <a:cs typeface="Arial"/>
            </a:endParaRPr>
          </a:p>
        </p:txBody>
      </p:sp>
      <p:sp>
        <p:nvSpPr>
          <p:cNvPr id="18" name="object 18"/>
          <p:cNvSpPr txBox="1"/>
          <p:nvPr/>
        </p:nvSpPr>
        <p:spPr>
          <a:xfrm>
            <a:off x="5448300" y="3093720"/>
            <a:ext cx="1384300" cy="268605"/>
          </a:xfrm>
          <a:prstGeom prst="rect">
            <a:avLst/>
          </a:prstGeom>
          <a:solidFill>
            <a:srgbClr val="FFFFFF"/>
          </a:solidFill>
        </p:spPr>
        <p:txBody>
          <a:bodyPr vert="horz" wrap="square" lIns="0" tIns="43815" rIns="0" bIns="0" rtlCol="0">
            <a:spAutoFit/>
          </a:bodyPr>
          <a:lstStyle/>
          <a:p>
            <a:pPr marL="92075">
              <a:lnSpc>
                <a:spcPct val="100000"/>
              </a:lnSpc>
              <a:spcBef>
                <a:spcPts val="345"/>
              </a:spcBef>
            </a:pPr>
            <a:r>
              <a:rPr sz="900" dirty="0">
                <a:latin typeface="Arial"/>
                <a:cs typeface="Arial"/>
              </a:rPr>
              <a:t>Primerler</a:t>
            </a:r>
            <a:r>
              <a:rPr sz="900" spc="-25" dirty="0">
                <a:latin typeface="Arial"/>
                <a:cs typeface="Arial"/>
              </a:rPr>
              <a:t> </a:t>
            </a:r>
            <a:r>
              <a:rPr sz="900" dirty="0">
                <a:latin typeface="Arial"/>
                <a:cs typeface="Arial"/>
              </a:rPr>
              <a:t>kalıba</a:t>
            </a:r>
            <a:r>
              <a:rPr sz="900" spc="-10" dirty="0">
                <a:latin typeface="Arial"/>
                <a:cs typeface="Arial"/>
              </a:rPr>
              <a:t> bağlanır</a:t>
            </a:r>
            <a:endParaRPr sz="900">
              <a:latin typeface="Arial"/>
              <a:cs typeface="Arial"/>
            </a:endParaRPr>
          </a:p>
        </p:txBody>
      </p:sp>
      <p:sp>
        <p:nvSpPr>
          <p:cNvPr id="19" name="object 19"/>
          <p:cNvSpPr/>
          <p:nvPr/>
        </p:nvSpPr>
        <p:spPr>
          <a:xfrm>
            <a:off x="5449823" y="4480559"/>
            <a:ext cx="1308100" cy="230504"/>
          </a:xfrm>
          <a:custGeom>
            <a:avLst/>
            <a:gdLst/>
            <a:ahLst/>
            <a:cxnLst/>
            <a:rect l="l" t="t" r="r" b="b"/>
            <a:pathLst>
              <a:path w="1308100" h="230504">
                <a:moveTo>
                  <a:pt x="1307592" y="0"/>
                </a:moveTo>
                <a:lnTo>
                  <a:pt x="0" y="0"/>
                </a:lnTo>
                <a:lnTo>
                  <a:pt x="0" y="230124"/>
                </a:lnTo>
                <a:lnTo>
                  <a:pt x="1307592" y="230124"/>
                </a:lnTo>
                <a:lnTo>
                  <a:pt x="1307592" y="0"/>
                </a:lnTo>
                <a:close/>
              </a:path>
            </a:pathLst>
          </a:custGeom>
          <a:solidFill>
            <a:srgbClr val="FFFFFF"/>
          </a:solidFill>
        </p:spPr>
        <p:txBody>
          <a:bodyPr wrap="square" lIns="0" tIns="0" rIns="0" bIns="0" rtlCol="0"/>
          <a:lstStyle/>
          <a:p>
            <a:endParaRPr/>
          </a:p>
        </p:txBody>
      </p:sp>
      <p:sp>
        <p:nvSpPr>
          <p:cNvPr id="20" name="object 20"/>
          <p:cNvSpPr txBox="1"/>
          <p:nvPr/>
        </p:nvSpPr>
        <p:spPr>
          <a:xfrm>
            <a:off x="5449823" y="4480559"/>
            <a:ext cx="2131060" cy="253365"/>
          </a:xfrm>
          <a:prstGeom prst="rect">
            <a:avLst/>
          </a:prstGeom>
        </p:spPr>
        <p:txBody>
          <a:bodyPr vert="horz" wrap="square" lIns="0" tIns="17780" rIns="0" bIns="0" rtlCol="0">
            <a:spAutoFit/>
          </a:bodyPr>
          <a:lstStyle/>
          <a:p>
            <a:pPr marL="92710">
              <a:lnSpc>
                <a:spcPct val="100000"/>
              </a:lnSpc>
              <a:spcBef>
                <a:spcPts val="140"/>
              </a:spcBef>
              <a:tabLst>
                <a:tab pos="1379855" algn="l"/>
              </a:tabLst>
            </a:pPr>
            <a:r>
              <a:rPr sz="1350" baseline="6172" dirty="0">
                <a:latin typeface="Arial"/>
                <a:cs typeface="Arial"/>
              </a:rPr>
              <a:t>Yeni</a:t>
            </a:r>
            <a:r>
              <a:rPr sz="1350" spc="-15" baseline="6172" dirty="0">
                <a:latin typeface="Arial"/>
                <a:cs typeface="Arial"/>
              </a:rPr>
              <a:t> </a:t>
            </a:r>
            <a:r>
              <a:rPr sz="1350" baseline="6172" dirty="0">
                <a:latin typeface="Arial"/>
                <a:cs typeface="Arial"/>
              </a:rPr>
              <a:t>zincir</a:t>
            </a:r>
            <a:r>
              <a:rPr sz="1350" spc="-22" baseline="6172" dirty="0">
                <a:latin typeface="Arial"/>
                <a:cs typeface="Arial"/>
              </a:rPr>
              <a:t> </a:t>
            </a:r>
            <a:r>
              <a:rPr sz="1350" spc="-15" baseline="6172" dirty="0">
                <a:latin typeface="Arial"/>
                <a:cs typeface="Arial"/>
              </a:rPr>
              <a:t>sentezlenir</a:t>
            </a:r>
            <a:r>
              <a:rPr sz="1350" baseline="6172" dirty="0">
                <a:latin typeface="Arial"/>
                <a:cs typeface="Arial"/>
              </a:rPr>
              <a:t>	</a:t>
            </a:r>
            <a:r>
              <a:rPr sz="1200" dirty="0">
                <a:latin typeface="Arial"/>
                <a:cs typeface="Arial"/>
              </a:rPr>
              <a:t>3.</a:t>
            </a:r>
            <a:r>
              <a:rPr sz="1200" spc="-10" dirty="0">
                <a:latin typeface="Arial"/>
                <a:cs typeface="Arial"/>
              </a:rPr>
              <a:t> </a:t>
            </a:r>
            <a:r>
              <a:rPr sz="1200" spc="-20" dirty="0">
                <a:latin typeface="Arial"/>
                <a:cs typeface="Arial"/>
              </a:rPr>
              <a:t>Uzama</a:t>
            </a:r>
            <a:endParaRPr sz="120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36944-1717-A719-CB6E-E8A7BE5CE1F3}"/>
              </a:ext>
            </a:extLst>
          </p:cNvPr>
          <p:cNvPicPr>
            <a:picLocks noChangeAspect="1"/>
          </p:cNvPicPr>
          <p:nvPr/>
        </p:nvPicPr>
        <p:blipFill>
          <a:blip r:embed="rId2"/>
          <a:stretch>
            <a:fillRect/>
          </a:stretch>
        </p:blipFill>
        <p:spPr>
          <a:xfrm>
            <a:off x="152400" y="914400"/>
            <a:ext cx="8839200" cy="4203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1176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0B02586-0697-482F-D6A2-E965D7B2A19F}"/>
              </a:ext>
            </a:extLst>
          </p:cNvPr>
          <p:cNvGraphicFramePr/>
          <p:nvPr>
            <p:extLst>
              <p:ext uri="{D42A27DB-BD31-4B8C-83A1-F6EECF244321}">
                <p14:modId xmlns:p14="http://schemas.microsoft.com/office/powerpoint/2010/main" val="186035803"/>
              </p:ext>
            </p:extLst>
          </p:nvPr>
        </p:nvGraphicFramePr>
        <p:xfrm>
          <a:off x="685800" y="304800"/>
          <a:ext cx="7391400" cy="5867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2821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9590" y="600582"/>
            <a:ext cx="7899400" cy="1002030"/>
          </a:xfrm>
          <a:prstGeom prst="rect">
            <a:avLst/>
          </a:prstGeom>
        </p:spPr>
        <p:txBody>
          <a:bodyPr vert="horz" wrap="square" lIns="0" tIns="13335" rIns="0" bIns="0" rtlCol="0">
            <a:spAutoFit/>
          </a:bodyPr>
          <a:lstStyle/>
          <a:p>
            <a:pPr marL="355600" marR="5080" indent="-342900">
              <a:lnSpc>
                <a:spcPct val="100000"/>
              </a:lnSpc>
              <a:spcBef>
                <a:spcPts val="105"/>
              </a:spcBef>
              <a:buClr>
                <a:srgbClr val="000000"/>
              </a:buClr>
              <a:buChar char="•"/>
              <a:tabLst>
                <a:tab pos="354965" algn="l"/>
                <a:tab pos="355600" algn="l"/>
              </a:tabLst>
            </a:pPr>
            <a:r>
              <a:rPr sz="3200" u="sng" spc="-10" dirty="0">
                <a:solidFill>
                  <a:srgbClr val="009999"/>
                </a:solidFill>
                <a:uFill>
                  <a:solidFill>
                    <a:srgbClr val="009999"/>
                  </a:solidFill>
                </a:uFill>
                <a:latin typeface="Arial"/>
                <a:cs typeface="Arial"/>
                <a:hlinkClick r:id="rId2"/>
              </a:rPr>
              <a:t>https://www.youtube.com/watch?v=V2JYy</a:t>
            </a:r>
            <a:r>
              <a:rPr sz="3200" spc="-10" dirty="0">
                <a:solidFill>
                  <a:srgbClr val="009999"/>
                </a:solidFill>
                <a:latin typeface="Arial"/>
                <a:cs typeface="Arial"/>
                <a:hlinkClick r:id="rId2"/>
              </a:rPr>
              <a:t> </a:t>
            </a:r>
            <a:r>
              <a:rPr sz="3200" u="sng" spc="-10" dirty="0">
                <a:solidFill>
                  <a:srgbClr val="009999"/>
                </a:solidFill>
                <a:uFill>
                  <a:solidFill>
                    <a:srgbClr val="009999"/>
                  </a:solidFill>
                </a:uFill>
                <a:latin typeface="Arial"/>
                <a:cs typeface="Arial"/>
                <a:hlinkClick r:id="rId2"/>
              </a:rPr>
              <a:t>6-</a:t>
            </a:r>
            <a:r>
              <a:rPr sz="3200" u="sng" spc="-20" dirty="0">
                <a:solidFill>
                  <a:srgbClr val="009999"/>
                </a:solidFill>
                <a:uFill>
                  <a:solidFill>
                    <a:srgbClr val="009999"/>
                  </a:solidFill>
                </a:uFill>
                <a:latin typeface="Arial"/>
                <a:cs typeface="Arial"/>
                <a:hlinkClick r:id="rId2"/>
              </a:rPr>
              <a:t>DE9c</a:t>
            </a:r>
            <a:endParaRPr sz="3200">
              <a:latin typeface="Arial"/>
              <a:cs typeface="Arial"/>
            </a:endParaRPr>
          </a:p>
        </p:txBody>
      </p:sp>
      <p:pic>
        <p:nvPicPr>
          <p:cNvPr id="3" name="object 3"/>
          <p:cNvPicPr/>
          <p:nvPr/>
        </p:nvPicPr>
        <p:blipFill>
          <a:blip r:embed="rId3" cstate="print"/>
          <a:stretch>
            <a:fillRect/>
          </a:stretch>
        </p:blipFill>
        <p:spPr>
          <a:xfrm>
            <a:off x="86868" y="1697735"/>
            <a:ext cx="8921496" cy="455066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6948805" cy="1002030"/>
          </a:xfrm>
          <a:prstGeom prst="rect">
            <a:avLst/>
          </a:prstGeom>
        </p:spPr>
        <p:txBody>
          <a:bodyPr vert="horz" wrap="square" lIns="0" tIns="13335" rIns="0" bIns="0" rtlCol="0">
            <a:spAutoFit/>
          </a:bodyPr>
          <a:lstStyle/>
          <a:p>
            <a:pPr marL="12700" marR="5080">
              <a:lnSpc>
                <a:spcPct val="100000"/>
              </a:lnSpc>
              <a:spcBef>
                <a:spcPts val="105"/>
              </a:spcBef>
              <a:tabLst>
                <a:tab pos="802005" algn="l"/>
              </a:tabLst>
            </a:pPr>
            <a:r>
              <a:rPr sz="3200" spc="-25" dirty="0"/>
              <a:t>3.3</a:t>
            </a:r>
            <a:r>
              <a:rPr sz="3200" dirty="0"/>
              <a:t>	İstenilen</a:t>
            </a:r>
            <a:r>
              <a:rPr sz="3200" spc="-65" dirty="0"/>
              <a:t> </a:t>
            </a:r>
            <a:r>
              <a:rPr sz="3200" dirty="0"/>
              <a:t>gen</a:t>
            </a:r>
            <a:r>
              <a:rPr sz="3200" spc="-50" dirty="0"/>
              <a:t> </a:t>
            </a:r>
            <a:r>
              <a:rPr sz="3200" dirty="0"/>
              <a:t>nasıl</a:t>
            </a:r>
            <a:r>
              <a:rPr sz="3200" spc="-55" dirty="0"/>
              <a:t> </a:t>
            </a:r>
            <a:r>
              <a:rPr sz="3200" dirty="0"/>
              <a:t>tanımlanır</a:t>
            </a:r>
            <a:r>
              <a:rPr sz="3200" spc="-50" dirty="0"/>
              <a:t> </a:t>
            </a:r>
            <a:r>
              <a:rPr sz="3200" spc="-25" dirty="0"/>
              <a:t>ve </a:t>
            </a:r>
            <a:r>
              <a:rPr sz="3200" spc="-10" dirty="0"/>
              <a:t>klonlanır?</a:t>
            </a:r>
            <a:endParaRPr sz="3200"/>
          </a:p>
        </p:txBody>
      </p:sp>
      <p:sp>
        <p:nvSpPr>
          <p:cNvPr id="3" name="object 3"/>
          <p:cNvSpPr txBox="1"/>
          <p:nvPr/>
        </p:nvSpPr>
        <p:spPr>
          <a:xfrm>
            <a:off x="431190" y="1080030"/>
            <a:ext cx="8168640" cy="2842260"/>
          </a:xfrm>
          <a:prstGeom prst="rect">
            <a:avLst/>
          </a:prstGeom>
        </p:spPr>
        <p:txBody>
          <a:bodyPr vert="horz" wrap="square" lIns="0" tIns="97790" rIns="0" bIns="0" rtlCol="0">
            <a:spAutoFit/>
          </a:bodyPr>
          <a:lstStyle/>
          <a:p>
            <a:pPr marL="25400" algn="just">
              <a:lnSpc>
                <a:spcPct val="100000"/>
              </a:lnSpc>
              <a:spcBef>
                <a:spcPts val="770"/>
              </a:spcBef>
            </a:pPr>
            <a:r>
              <a:rPr sz="2800" b="1" dirty="0">
                <a:latin typeface="Arial"/>
                <a:cs typeface="Arial"/>
              </a:rPr>
              <a:t>PCR</a:t>
            </a:r>
            <a:r>
              <a:rPr sz="2800" b="1" spc="-65" dirty="0">
                <a:latin typeface="Arial"/>
                <a:cs typeface="Arial"/>
              </a:rPr>
              <a:t> </a:t>
            </a:r>
            <a:r>
              <a:rPr sz="2800" b="1" spc="-10" dirty="0">
                <a:latin typeface="Arial"/>
                <a:cs typeface="Arial"/>
              </a:rPr>
              <a:t>avantajları:</a:t>
            </a:r>
            <a:endParaRPr sz="2800">
              <a:latin typeface="Arial"/>
              <a:cs typeface="Arial"/>
            </a:endParaRPr>
          </a:p>
          <a:p>
            <a:pPr marL="368300" marR="1144270" indent="-342900" algn="just">
              <a:lnSpc>
                <a:spcPct val="100000"/>
              </a:lnSpc>
              <a:spcBef>
                <a:spcPts val="670"/>
              </a:spcBef>
              <a:buChar char="•"/>
              <a:tabLst>
                <a:tab pos="368300" algn="l"/>
              </a:tabLst>
            </a:pPr>
            <a:r>
              <a:rPr sz="2800" dirty="0">
                <a:latin typeface="Arial"/>
                <a:cs typeface="Arial"/>
              </a:rPr>
              <a:t>Kısa</a:t>
            </a:r>
            <a:r>
              <a:rPr sz="2800" spc="-55" dirty="0">
                <a:latin typeface="Arial"/>
                <a:cs typeface="Arial"/>
              </a:rPr>
              <a:t> </a:t>
            </a:r>
            <a:r>
              <a:rPr sz="2800" dirty="0">
                <a:latin typeface="Arial"/>
                <a:cs typeface="Arial"/>
              </a:rPr>
              <a:t>bir</a:t>
            </a:r>
            <a:r>
              <a:rPr sz="2800" spc="-50" dirty="0">
                <a:latin typeface="Arial"/>
                <a:cs typeface="Arial"/>
              </a:rPr>
              <a:t> </a:t>
            </a:r>
            <a:r>
              <a:rPr sz="2800" dirty="0">
                <a:latin typeface="Arial"/>
                <a:cs typeface="Arial"/>
              </a:rPr>
              <a:t>zaman</a:t>
            </a:r>
            <a:r>
              <a:rPr sz="2800" spc="-35" dirty="0">
                <a:latin typeface="Arial"/>
                <a:cs typeface="Arial"/>
              </a:rPr>
              <a:t> </a:t>
            </a:r>
            <a:r>
              <a:rPr sz="2800" dirty="0">
                <a:latin typeface="Arial"/>
                <a:cs typeface="Arial"/>
              </a:rPr>
              <a:t>içinde</a:t>
            </a:r>
            <a:r>
              <a:rPr sz="2800" spc="-50" dirty="0">
                <a:latin typeface="Arial"/>
                <a:cs typeface="Arial"/>
              </a:rPr>
              <a:t> </a:t>
            </a:r>
            <a:r>
              <a:rPr sz="2800" dirty="0">
                <a:latin typeface="Arial"/>
                <a:cs typeface="Arial"/>
              </a:rPr>
              <a:t>çok</a:t>
            </a:r>
            <a:r>
              <a:rPr sz="2800" spc="-50" dirty="0">
                <a:latin typeface="Arial"/>
                <a:cs typeface="Arial"/>
              </a:rPr>
              <a:t> </a:t>
            </a:r>
            <a:r>
              <a:rPr sz="2800" dirty="0">
                <a:latin typeface="Arial"/>
                <a:cs typeface="Arial"/>
              </a:rPr>
              <a:t>az</a:t>
            </a:r>
            <a:r>
              <a:rPr sz="2800" spc="-60" dirty="0">
                <a:latin typeface="Arial"/>
                <a:cs typeface="Arial"/>
              </a:rPr>
              <a:t> </a:t>
            </a:r>
            <a:r>
              <a:rPr sz="2800" dirty="0">
                <a:latin typeface="Arial"/>
                <a:cs typeface="Arial"/>
              </a:rPr>
              <a:t>bir</a:t>
            </a:r>
            <a:r>
              <a:rPr sz="2800" spc="-50" dirty="0">
                <a:latin typeface="Arial"/>
                <a:cs typeface="Arial"/>
              </a:rPr>
              <a:t> </a:t>
            </a:r>
            <a:r>
              <a:rPr sz="2800" spc="-10" dirty="0">
                <a:latin typeface="Arial"/>
                <a:cs typeface="Arial"/>
              </a:rPr>
              <a:t>başlangıç </a:t>
            </a:r>
            <a:r>
              <a:rPr sz="2800" dirty="0">
                <a:latin typeface="Arial"/>
                <a:cs typeface="Arial"/>
              </a:rPr>
              <a:t>örneğinden</a:t>
            </a:r>
            <a:r>
              <a:rPr sz="2800" spc="-130" dirty="0">
                <a:latin typeface="Arial"/>
                <a:cs typeface="Arial"/>
              </a:rPr>
              <a:t> </a:t>
            </a:r>
            <a:r>
              <a:rPr sz="2800" dirty="0">
                <a:latin typeface="Arial"/>
                <a:cs typeface="Arial"/>
              </a:rPr>
              <a:t>milyonlarca</a:t>
            </a:r>
            <a:r>
              <a:rPr sz="2800" spc="-85" dirty="0">
                <a:latin typeface="Arial"/>
                <a:cs typeface="Arial"/>
              </a:rPr>
              <a:t> </a:t>
            </a:r>
            <a:r>
              <a:rPr sz="2800" dirty="0">
                <a:latin typeface="Arial"/>
                <a:cs typeface="Arial"/>
              </a:rPr>
              <a:t>kopya</a:t>
            </a:r>
            <a:r>
              <a:rPr sz="2800" spc="-105" dirty="0">
                <a:latin typeface="Arial"/>
                <a:cs typeface="Arial"/>
              </a:rPr>
              <a:t> </a:t>
            </a:r>
            <a:r>
              <a:rPr sz="2800" spc="-10" dirty="0">
                <a:latin typeface="Arial"/>
                <a:cs typeface="Arial"/>
              </a:rPr>
              <a:t>DNA</a:t>
            </a:r>
            <a:r>
              <a:rPr sz="2800" spc="-185" dirty="0">
                <a:latin typeface="Arial"/>
                <a:cs typeface="Arial"/>
              </a:rPr>
              <a:t> </a:t>
            </a:r>
            <a:r>
              <a:rPr sz="2800" spc="-10" dirty="0">
                <a:latin typeface="Arial"/>
                <a:cs typeface="Arial"/>
              </a:rPr>
              <a:t>üretir</a:t>
            </a:r>
            <a:endParaRPr sz="2800">
              <a:latin typeface="Arial"/>
              <a:cs typeface="Arial"/>
            </a:endParaRPr>
          </a:p>
          <a:p>
            <a:pPr marL="368300" marR="17780" indent="-342900" algn="just">
              <a:lnSpc>
                <a:spcPct val="100000"/>
              </a:lnSpc>
              <a:spcBef>
                <a:spcPts val="675"/>
              </a:spcBef>
              <a:buChar char="•"/>
              <a:tabLst>
                <a:tab pos="368300" algn="l"/>
              </a:tabLst>
            </a:pPr>
            <a:r>
              <a:rPr sz="2800" dirty="0">
                <a:latin typeface="Arial"/>
                <a:cs typeface="Arial"/>
              </a:rPr>
              <a:t>1</a:t>
            </a:r>
            <a:r>
              <a:rPr sz="2800" spc="-75" dirty="0">
                <a:latin typeface="Arial"/>
                <a:cs typeface="Arial"/>
              </a:rPr>
              <a:t> </a:t>
            </a:r>
            <a:r>
              <a:rPr sz="2800" dirty="0">
                <a:latin typeface="Arial"/>
                <a:cs typeface="Arial"/>
              </a:rPr>
              <a:t>molekül</a:t>
            </a:r>
            <a:r>
              <a:rPr sz="2800" spc="-40" dirty="0">
                <a:latin typeface="Arial"/>
                <a:cs typeface="Arial"/>
              </a:rPr>
              <a:t> </a:t>
            </a:r>
            <a:r>
              <a:rPr sz="2800" spc="-20" dirty="0">
                <a:latin typeface="Arial"/>
                <a:cs typeface="Arial"/>
              </a:rPr>
              <a:t>DNA</a:t>
            </a:r>
            <a:r>
              <a:rPr sz="2800" spc="-175" dirty="0">
                <a:latin typeface="Arial"/>
                <a:cs typeface="Arial"/>
              </a:rPr>
              <a:t> </a:t>
            </a:r>
            <a:r>
              <a:rPr sz="2800" dirty="0">
                <a:latin typeface="Arial"/>
                <a:cs typeface="Arial"/>
              </a:rPr>
              <a:t>ile</a:t>
            </a:r>
            <a:r>
              <a:rPr sz="2800" spc="-45" dirty="0">
                <a:latin typeface="Arial"/>
                <a:cs typeface="Arial"/>
              </a:rPr>
              <a:t> </a:t>
            </a:r>
            <a:r>
              <a:rPr sz="2800" dirty="0">
                <a:latin typeface="Arial"/>
                <a:cs typeface="Arial"/>
              </a:rPr>
              <a:t>başlanan</a:t>
            </a:r>
            <a:r>
              <a:rPr sz="2800" spc="-40" dirty="0">
                <a:latin typeface="Arial"/>
                <a:cs typeface="Arial"/>
              </a:rPr>
              <a:t> </a:t>
            </a:r>
            <a:r>
              <a:rPr sz="2800" dirty="0">
                <a:latin typeface="Arial"/>
                <a:cs typeface="Arial"/>
              </a:rPr>
              <a:t>bir</a:t>
            </a:r>
            <a:r>
              <a:rPr sz="2800" spc="-55" dirty="0">
                <a:latin typeface="Arial"/>
                <a:cs typeface="Arial"/>
              </a:rPr>
              <a:t> </a:t>
            </a:r>
            <a:r>
              <a:rPr sz="2800" dirty="0">
                <a:latin typeface="Arial"/>
                <a:cs typeface="Arial"/>
              </a:rPr>
              <a:t>PCR</a:t>
            </a:r>
            <a:r>
              <a:rPr sz="2800" spc="-40" dirty="0">
                <a:latin typeface="Arial"/>
                <a:cs typeface="Arial"/>
              </a:rPr>
              <a:t> </a:t>
            </a:r>
            <a:r>
              <a:rPr sz="2800" spc="-10" dirty="0">
                <a:latin typeface="Arial"/>
                <a:cs typeface="Arial"/>
              </a:rPr>
              <a:t>tepkimesinin </a:t>
            </a:r>
            <a:r>
              <a:rPr sz="2800" dirty="0">
                <a:latin typeface="Arial"/>
                <a:cs typeface="Arial"/>
              </a:rPr>
              <a:t>sonunda</a:t>
            </a:r>
            <a:r>
              <a:rPr sz="2800" spc="-105" dirty="0">
                <a:latin typeface="Arial"/>
                <a:cs typeface="Arial"/>
              </a:rPr>
              <a:t> </a:t>
            </a:r>
            <a:r>
              <a:rPr sz="2800" dirty="0">
                <a:latin typeface="Arial"/>
                <a:cs typeface="Arial"/>
              </a:rPr>
              <a:t>kaç</a:t>
            </a:r>
            <a:r>
              <a:rPr sz="2800" spc="-114" dirty="0">
                <a:latin typeface="Arial"/>
                <a:cs typeface="Arial"/>
              </a:rPr>
              <a:t> </a:t>
            </a:r>
            <a:r>
              <a:rPr sz="2800" dirty="0">
                <a:latin typeface="Arial"/>
                <a:cs typeface="Arial"/>
              </a:rPr>
              <a:t>kopya</a:t>
            </a:r>
            <a:r>
              <a:rPr sz="2800" spc="-120" dirty="0">
                <a:latin typeface="Arial"/>
                <a:cs typeface="Arial"/>
              </a:rPr>
              <a:t> </a:t>
            </a:r>
            <a:r>
              <a:rPr sz="2800" dirty="0">
                <a:latin typeface="Arial"/>
                <a:cs typeface="Arial"/>
              </a:rPr>
              <a:t>olduğunun</a:t>
            </a:r>
            <a:r>
              <a:rPr sz="2800" spc="-90" dirty="0">
                <a:latin typeface="Arial"/>
                <a:cs typeface="Arial"/>
              </a:rPr>
              <a:t> </a:t>
            </a:r>
            <a:r>
              <a:rPr sz="2800" dirty="0">
                <a:latin typeface="Arial"/>
                <a:cs typeface="Arial"/>
              </a:rPr>
              <a:t>hesaplanması:</a:t>
            </a:r>
            <a:r>
              <a:rPr sz="2800" spc="-95" dirty="0">
                <a:latin typeface="Arial"/>
                <a:cs typeface="Arial"/>
              </a:rPr>
              <a:t> </a:t>
            </a:r>
            <a:r>
              <a:rPr sz="2800" spc="-25" dirty="0">
                <a:latin typeface="Arial"/>
                <a:cs typeface="Arial"/>
              </a:rPr>
              <a:t>2</a:t>
            </a:r>
            <a:r>
              <a:rPr sz="2775" spc="-37" baseline="25525" dirty="0">
                <a:latin typeface="Arial"/>
                <a:cs typeface="Arial"/>
              </a:rPr>
              <a:t>N </a:t>
            </a:r>
            <a:r>
              <a:rPr sz="2800" dirty="0">
                <a:latin typeface="Arial"/>
                <a:cs typeface="Arial"/>
              </a:rPr>
              <a:t>N:</a:t>
            </a:r>
            <a:r>
              <a:rPr sz="2800" spc="-60" dirty="0">
                <a:latin typeface="Arial"/>
                <a:cs typeface="Arial"/>
              </a:rPr>
              <a:t> </a:t>
            </a:r>
            <a:r>
              <a:rPr sz="2800" dirty="0">
                <a:latin typeface="Arial"/>
                <a:cs typeface="Arial"/>
              </a:rPr>
              <a:t>döngü</a:t>
            </a:r>
            <a:r>
              <a:rPr sz="2800" spc="-45" dirty="0">
                <a:latin typeface="Arial"/>
                <a:cs typeface="Arial"/>
              </a:rPr>
              <a:t> </a:t>
            </a:r>
            <a:r>
              <a:rPr sz="2800" spc="-10" dirty="0">
                <a:latin typeface="Arial"/>
                <a:cs typeface="Arial"/>
              </a:rPr>
              <a:t>sayısı</a:t>
            </a:r>
            <a:endParaRPr sz="28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B54370-7EA1-A3F8-7927-4549BF2B5A7C}"/>
              </a:ext>
            </a:extLst>
          </p:cNvPr>
          <p:cNvGraphicFramePr>
            <a:graphicFrameLocks noGrp="1"/>
          </p:cNvGraphicFramePr>
          <p:nvPr>
            <p:extLst>
              <p:ext uri="{D42A27DB-BD31-4B8C-83A1-F6EECF244321}">
                <p14:modId xmlns:p14="http://schemas.microsoft.com/office/powerpoint/2010/main" val="3855871026"/>
              </p:ext>
            </p:extLst>
          </p:nvPr>
        </p:nvGraphicFramePr>
        <p:xfrm>
          <a:off x="381000" y="381000"/>
          <a:ext cx="7816851" cy="2743200"/>
        </p:xfrm>
        <a:graphic>
          <a:graphicData uri="http://schemas.openxmlformats.org/drawingml/2006/table">
            <a:tbl>
              <a:tblPr/>
              <a:tblGrid>
                <a:gridCol w="2605617">
                  <a:extLst>
                    <a:ext uri="{9D8B030D-6E8A-4147-A177-3AD203B41FA5}">
                      <a16:colId xmlns:a16="http://schemas.microsoft.com/office/drawing/2014/main" val="2999182941"/>
                    </a:ext>
                  </a:extLst>
                </a:gridCol>
                <a:gridCol w="2605617">
                  <a:extLst>
                    <a:ext uri="{9D8B030D-6E8A-4147-A177-3AD203B41FA5}">
                      <a16:colId xmlns:a16="http://schemas.microsoft.com/office/drawing/2014/main" val="2255904632"/>
                    </a:ext>
                  </a:extLst>
                </a:gridCol>
                <a:gridCol w="2605617">
                  <a:extLst>
                    <a:ext uri="{9D8B030D-6E8A-4147-A177-3AD203B41FA5}">
                      <a16:colId xmlns:a16="http://schemas.microsoft.com/office/drawing/2014/main" val="1055021467"/>
                    </a:ext>
                  </a:extLst>
                </a:gridCol>
              </a:tblGrid>
              <a:tr h="365760">
                <a:tc>
                  <a:txBody>
                    <a:bodyPr/>
                    <a:lstStyle/>
                    <a:p>
                      <a:pPr>
                        <a:buNone/>
                      </a:pPr>
                      <a:r>
                        <a:rPr lang="en-US" sz="1800"/>
                        <a:t>Hastalık</a:t>
                      </a:r>
                    </a:p>
                  </a:txBody>
                  <a:tcPr anchor="ctr">
                    <a:lnL>
                      <a:noFill/>
                    </a:lnL>
                    <a:lnR>
                      <a:noFill/>
                    </a:lnR>
                    <a:lnT>
                      <a:noFill/>
                    </a:lnT>
                    <a:lnB>
                      <a:noFill/>
                    </a:lnB>
                    <a:noFill/>
                  </a:tcPr>
                </a:tc>
                <a:tc>
                  <a:txBody>
                    <a:bodyPr/>
                    <a:lstStyle/>
                    <a:p>
                      <a:pPr>
                        <a:buNone/>
                      </a:pPr>
                      <a:r>
                        <a:rPr lang="en-US" sz="1800" dirty="0" err="1"/>
                        <a:t>Hedef</a:t>
                      </a:r>
                      <a:r>
                        <a:rPr lang="en-US" sz="1800" dirty="0"/>
                        <a:t> DNA/RNA</a:t>
                      </a:r>
                    </a:p>
                  </a:txBody>
                  <a:tcPr anchor="ctr">
                    <a:lnL>
                      <a:noFill/>
                    </a:lnL>
                    <a:lnR>
                      <a:noFill/>
                    </a:lnR>
                    <a:lnT>
                      <a:noFill/>
                    </a:lnT>
                    <a:lnB>
                      <a:noFill/>
                    </a:lnB>
                    <a:noFill/>
                  </a:tcPr>
                </a:tc>
                <a:tc>
                  <a:txBody>
                    <a:bodyPr/>
                    <a:lstStyle/>
                    <a:p>
                      <a:pPr>
                        <a:buNone/>
                      </a:pPr>
                      <a:r>
                        <a:rPr lang="en-US" sz="1800" dirty="0"/>
                        <a:t>Örnek Test </a:t>
                      </a:r>
                      <a:r>
                        <a:rPr lang="en-US" sz="1800" dirty="0" err="1"/>
                        <a:t>Türü</a:t>
                      </a:r>
                      <a:endParaRPr lang="en-US" sz="1800" dirty="0"/>
                    </a:p>
                  </a:txBody>
                  <a:tcPr anchor="ctr">
                    <a:lnL>
                      <a:noFill/>
                    </a:lnL>
                    <a:lnR>
                      <a:noFill/>
                    </a:lnR>
                    <a:lnT>
                      <a:noFill/>
                    </a:lnT>
                    <a:lnB>
                      <a:noFill/>
                    </a:lnB>
                    <a:noFill/>
                  </a:tcPr>
                </a:tc>
                <a:extLst>
                  <a:ext uri="{0D108BD9-81ED-4DB2-BD59-A6C34878D82A}">
                    <a16:rowId xmlns:a16="http://schemas.microsoft.com/office/drawing/2014/main" val="3542690685"/>
                  </a:ext>
                </a:extLst>
              </a:tr>
              <a:tr h="640080">
                <a:tc>
                  <a:txBody>
                    <a:bodyPr/>
                    <a:lstStyle/>
                    <a:p>
                      <a:pPr>
                        <a:buNone/>
                      </a:pPr>
                      <a:r>
                        <a:rPr lang="en-US" sz="1800"/>
                        <a:t>COVID-19</a:t>
                      </a:r>
                    </a:p>
                  </a:txBody>
                  <a:tcPr anchor="ctr">
                    <a:lnL>
                      <a:noFill/>
                    </a:lnL>
                    <a:lnR>
                      <a:noFill/>
                    </a:lnR>
                    <a:lnT>
                      <a:noFill/>
                    </a:lnT>
                    <a:lnB>
                      <a:noFill/>
                    </a:lnB>
                    <a:noFill/>
                  </a:tcPr>
                </a:tc>
                <a:tc>
                  <a:txBody>
                    <a:bodyPr/>
                    <a:lstStyle/>
                    <a:p>
                      <a:pPr>
                        <a:buNone/>
                      </a:pPr>
                      <a:r>
                        <a:rPr lang="en-US" sz="1800"/>
                        <a:t>SARS-CoV-2 RNA</a:t>
                      </a:r>
                    </a:p>
                  </a:txBody>
                  <a:tcPr anchor="ctr">
                    <a:lnL>
                      <a:noFill/>
                    </a:lnL>
                    <a:lnR>
                      <a:noFill/>
                    </a:lnR>
                    <a:lnT>
                      <a:noFill/>
                    </a:lnT>
                    <a:lnB>
                      <a:noFill/>
                    </a:lnB>
                    <a:noFill/>
                  </a:tcPr>
                </a:tc>
                <a:tc>
                  <a:txBody>
                    <a:bodyPr/>
                    <a:lstStyle/>
                    <a:p>
                      <a:pPr>
                        <a:buNone/>
                      </a:pPr>
                      <a:r>
                        <a:rPr lang="en-US" sz="1800"/>
                        <a:t>RT-PCR (ters transkripsiyon PCR)</a:t>
                      </a:r>
                    </a:p>
                  </a:txBody>
                  <a:tcPr anchor="ctr">
                    <a:lnL>
                      <a:noFill/>
                    </a:lnL>
                    <a:lnR>
                      <a:noFill/>
                    </a:lnR>
                    <a:lnT>
                      <a:noFill/>
                    </a:lnT>
                    <a:lnB>
                      <a:noFill/>
                    </a:lnB>
                    <a:noFill/>
                  </a:tcPr>
                </a:tc>
                <a:extLst>
                  <a:ext uri="{0D108BD9-81ED-4DB2-BD59-A6C34878D82A}">
                    <a16:rowId xmlns:a16="http://schemas.microsoft.com/office/drawing/2014/main" val="2545655176"/>
                  </a:ext>
                </a:extLst>
              </a:tr>
              <a:tr h="365760">
                <a:tc>
                  <a:txBody>
                    <a:bodyPr/>
                    <a:lstStyle/>
                    <a:p>
                      <a:pPr>
                        <a:buNone/>
                      </a:pPr>
                      <a:r>
                        <a:rPr lang="en-US" sz="1800"/>
                        <a:t>HIV</a:t>
                      </a:r>
                    </a:p>
                  </a:txBody>
                  <a:tcPr anchor="ctr">
                    <a:lnL>
                      <a:noFill/>
                    </a:lnL>
                    <a:lnR>
                      <a:noFill/>
                    </a:lnR>
                    <a:lnT>
                      <a:noFill/>
                    </a:lnT>
                    <a:lnB>
                      <a:noFill/>
                    </a:lnB>
                    <a:noFill/>
                  </a:tcPr>
                </a:tc>
                <a:tc>
                  <a:txBody>
                    <a:bodyPr/>
                    <a:lstStyle/>
                    <a:p>
                      <a:pPr>
                        <a:buNone/>
                      </a:pPr>
                      <a:r>
                        <a:rPr lang="en-US" sz="1800"/>
                        <a:t>Viral RNA</a:t>
                      </a:r>
                    </a:p>
                  </a:txBody>
                  <a:tcPr anchor="ctr">
                    <a:lnL>
                      <a:noFill/>
                    </a:lnL>
                    <a:lnR>
                      <a:noFill/>
                    </a:lnR>
                    <a:lnT>
                      <a:noFill/>
                    </a:lnT>
                    <a:lnB>
                      <a:noFill/>
                    </a:lnB>
                    <a:noFill/>
                  </a:tcPr>
                </a:tc>
                <a:tc>
                  <a:txBody>
                    <a:bodyPr/>
                    <a:lstStyle/>
                    <a:p>
                      <a:pPr>
                        <a:buNone/>
                      </a:pPr>
                      <a:r>
                        <a:rPr lang="en-US" sz="1800"/>
                        <a:t>RT-PCR</a:t>
                      </a:r>
                    </a:p>
                  </a:txBody>
                  <a:tcPr anchor="ctr">
                    <a:lnL>
                      <a:noFill/>
                    </a:lnL>
                    <a:lnR>
                      <a:noFill/>
                    </a:lnR>
                    <a:lnT>
                      <a:noFill/>
                    </a:lnT>
                    <a:lnB>
                      <a:noFill/>
                    </a:lnB>
                    <a:noFill/>
                  </a:tcPr>
                </a:tc>
                <a:extLst>
                  <a:ext uri="{0D108BD9-81ED-4DB2-BD59-A6C34878D82A}">
                    <a16:rowId xmlns:a16="http://schemas.microsoft.com/office/drawing/2014/main" val="1111410983"/>
                  </a:ext>
                </a:extLst>
              </a:tr>
              <a:tr h="365760">
                <a:tc>
                  <a:txBody>
                    <a:bodyPr/>
                    <a:lstStyle/>
                    <a:p>
                      <a:pPr>
                        <a:buNone/>
                      </a:pPr>
                      <a:r>
                        <a:rPr lang="en-US" sz="1800"/>
                        <a:t>Hepatit B / C</a:t>
                      </a:r>
                    </a:p>
                  </a:txBody>
                  <a:tcPr anchor="ctr">
                    <a:lnL>
                      <a:noFill/>
                    </a:lnL>
                    <a:lnR>
                      <a:noFill/>
                    </a:lnR>
                    <a:lnT>
                      <a:noFill/>
                    </a:lnT>
                    <a:lnB>
                      <a:noFill/>
                    </a:lnB>
                    <a:noFill/>
                  </a:tcPr>
                </a:tc>
                <a:tc>
                  <a:txBody>
                    <a:bodyPr/>
                    <a:lstStyle/>
                    <a:p>
                      <a:pPr>
                        <a:buNone/>
                      </a:pPr>
                      <a:r>
                        <a:rPr lang="en-US" sz="1800"/>
                        <a:t>Viral DNA / RNA</a:t>
                      </a:r>
                    </a:p>
                  </a:txBody>
                  <a:tcPr anchor="ctr">
                    <a:lnL>
                      <a:noFill/>
                    </a:lnL>
                    <a:lnR>
                      <a:noFill/>
                    </a:lnR>
                    <a:lnT>
                      <a:noFill/>
                    </a:lnT>
                    <a:lnB>
                      <a:noFill/>
                    </a:lnB>
                    <a:noFill/>
                  </a:tcPr>
                </a:tc>
                <a:tc>
                  <a:txBody>
                    <a:bodyPr/>
                    <a:lstStyle/>
                    <a:p>
                      <a:pPr>
                        <a:buNone/>
                      </a:pPr>
                      <a:r>
                        <a:rPr lang="en-US" sz="1800"/>
                        <a:t>PCR veya RT-PCR</a:t>
                      </a:r>
                    </a:p>
                  </a:txBody>
                  <a:tcPr anchor="ctr">
                    <a:lnL>
                      <a:noFill/>
                    </a:lnL>
                    <a:lnR>
                      <a:noFill/>
                    </a:lnR>
                    <a:lnT>
                      <a:noFill/>
                    </a:lnT>
                    <a:lnB>
                      <a:noFill/>
                    </a:lnB>
                    <a:noFill/>
                  </a:tcPr>
                </a:tc>
                <a:extLst>
                  <a:ext uri="{0D108BD9-81ED-4DB2-BD59-A6C34878D82A}">
                    <a16:rowId xmlns:a16="http://schemas.microsoft.com/office/drawing/2014/main" val="228919156"/>
                  </a:ext>
                </a:extLst>
              </a:tr>
              <a:tr h="640080">
                <a:tc>
                  <a:txBody>
                    <a:bodyPr/>
                    <a:lstStyle/>
                    <a:p>
                      <a:pPr>
                        <a:buNone/>
                      </a:pPr>
                      <a:r>
                        <a:rPr lang="en-US" sz="1800"/>
                        <a:t>Tüberküloz</a:t>
                      </a:r>
                    </a:p>
                  </a:txBody>
                  <a:tcPr anchor="ctr">
                    <a:lnL>
                      <a:noFill/>
                    </a:lnL>
                    <a:lnR>
                      <a:noFill/>
                    </a:lnR>
                    <a:lnT>
                      <a:noFill/>
                    </a:lnT>
                    <a:lnB>
                      <a:noFill/>
                    </a:lnB>
                    <a:noFill/>
                  </a:tcPr>
                </a:tc>
                <a:tc>
                  <a:txBody>
                    <a:bodyPr/>
                    <a:lstStyle/>
                    <a:p>
                      <a:pPr>
                        <a:buNone/>
                      </a:pPr>
                      <a:r>
                        <a:rPr lang="en-US" sz="1800" i="1"/>
                        <a:t>Mycobacterium tuberculosis</a:t>
                      </a:r>
                      <a:r>
                        <a:rPr lang="en-US" sz="1800"/>
                        <a:t> DNA</a:t>
                      </a:r>
                    </a:p>
                  </a:txBody>
                  <a:tcPr anchor="ctr">
                    <a:lnL>
                      <a:noFill/>
                    </a:lnL>
                    <a:lnR>
                      <a:noFill/>
                    </a:lnR>
                    <a:lnT>
                      <a:noFill/>
                    </a:lnT>
                    <a:lnB>
                      <a:noFill/>
                    </a:lnB>
                    <a:noFill/>
                  </a:tcPr>
                </a:tc>
                <a:tc>
                  <a:txBody>
                    <a:bodyPr/>
                    <a:lstStyle/>
                    <a:p>
                      <a:pPr>
                        <a:buNone/>
                      </a:pPr>
                      <a:r>
                        <a:rPr lang="en-US" sz="1800"/>
                        <a:t>Konvansiyonel PCR</a:t>
                      </a:r>
                    </a:p>
                  </a:txBody>
                  <a:tcPr anchor="ctr">
                    <a:lnL>
                      <a:noFill/>
                    </a:lnL>
                    <a:lnR>
                      <a:noFill/>
                    </a:lnR>
                    <a:lnT>
                      <a:noFill/>
                    </a:lnT>
                    <a:lnB>
                      <a:noFill/>
                    </a:lnB>
                    <a:noFill/>
                  </a:tcPr>
                </a:tc>
                <a:extLst>
                  <a:ext uri="{0D108BD9-81ED-4DB2-BD59-A6C34878D82A}">
                    <a16:rowId xmlns:a16="http://schemas.microsoft.com/office/drawing/2014/main" val="1378904380"/>
                  </a:ext>
                </a:extLst>
              </a:tr>
              <a:tr h="365760">
                <a:tc>
                  <a:txBody>
                    <a:bodyPr/>
                    <a:lstStyle/>
                    <a:p>
                      <a:pPr>
                        <a:buNone/>
                      </a:pPr>
                      <a:r>
                        <a:rPr lang="en-US" sz="1800"/>
                        <a:t>HPV enfeksiyonu</a:t>
                      </a:r>
                    </a:p>
                  </a:txBody>
                  <a:tcPr anchor="ctr">
                    <a:lnL>
                      <a:noFill/>
                    </a:lnL>
                    <a:lnR>
                      <a:noFill/>
                    </a:lnR>
                    <a:lnT>
                      <a:noFill/>
                    </a:lnT>
                    <a:lnB>
                      <a:noFill/>
                    </a:lnB>
                    <a:noFill/>
                  </a:tcPr>
                </a:tc>
                <a:tc>
                  <a:txBody>
                    <a:bodyPr/>
                    <a:lstStyle/>
                    <a:p>
                      <a:pPr>
                        <a:buNone/>
                      </a:pPr>
                      <a:r>
                        <a:rPr lang="en-US" sz="1800"/>
                        <a:t>Viral DNA</a:t>
                      </a:r>
                    </a:p>
                  </a:txBody>
                  <a:tcPr anchor="ctr">
                    <a:lnL>
                      <a:noFill/>
                    </a:lnL>
                    <a:lnR>
                      <a:noFill/>
                    </a:lnR>
                    <a:lnT>
                      <a:noFill/>
                    </a:lnT>
                    <a:lnB>
                      <a:noFill/>
                    </a:lnB>
                    <a:noFill/>
                  </a:tcPr>
                </a:tc>
                <a:tc>
                  <a:txBody>
                    <a:bodyPr/>
                    <a:lstStyle/>
                    <a:p>
                      <a:pPr>
                        <a:buNone/>
                      </a:pPr>
                      <a:r>
                        <a:rPr lang="en-US" sz="1800" dirty="0"/>
                        <a:t>PCR</a:t>
                      </a:r>
                    </a:p>
                  </a:txBody>
                  <a:tcPr anchor="ctr">
                    <a:lnL>
                      <a:noFill/>
                    </a:lnL>
                    <a:lnR>
                      <a:noFill/>
                    </a:lnR>
                    <a:lnT>
                      <a:noFill/>
                    </a:lnT>
                    <a:lnB>
                      <a:noFill/>
                    </a:lnB>
                    <a:noFill/>
                  </a:tcPr>
                </a:tc>
                <a:extLst>
                  <a:ext uri="{0D108BD9-81ED-4DB2-BD59-A6C34878D82A}">
                    <a16:rowId xmlns:a16="http://schemas.microsoft.com/office/drawing/2014/main" val="3845362696"/>
                  </a:ext>
                </a:extLst>
              </a:tr>
            </a:tbl>
          </a:graphicData>
        </a:graphic>
      </p:graphicFrame>
      <p:pic>
        <p:nvPicPr>
          <p:cNvPr id="5" name="Picture 4">
            <a:extLst>
              <a:ext uri="{FF2B5EF4-FFF2-40B4-BE49-F238E27FC236}">
                <a16:creationId xmlns:a16="http://schemas.microsoft.com/office/drawing/2014/main" id="{6EE613FC-A5CE-D2E4-4A9C-39A4F399B2E2}"/>
              </a:ext>
            </a:extLst>
          </p:cNvPr>
          <p:cNvPicPr>
            <a:picLocks noChangeAspect="1"/>
          </p:cNvPicPr>
          <p:nvPr/>
        </p:nvPicPr>
        <p:blipFill>
          <a:blip r:embed="rId2"/>
          <a:stretch>
            <a:fillRect/>
          </a:stretch>
        </p:blipFill>
        <p:spPr>
          <a:xfrm>
            <a:off x="1600200" y="3432323"/>
            <a:ext cx="5943600" cy="3000375"/>
          </a:xfrm>
          <a:prstGeom prst="rect">
            <a:avLst/>
          </a:prstGeom>
        </p:spPr>
      </p:pic>
    </p:spTree>
    <p:extLst>
      <p:ext uri="{BB962C8B-B14F-4D97-AF65-F5344CB8AC3E}">
        <p14:creationId xmlns:p14="http://schemas.microsoft.com/office/powerpoint/2010/main" val="204056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A614A0D-19A0-2F66-0BC3-E9D44B91FD63}"/>
              </a:ext>
            </a:extLst>
          </p:cNvPr>
          <p:cNvGraphicFramePr>
            <a:graphicFrameLocks noGrp="1"/>
          </p:cNvGraphicFramePr>
          <p:nvPr>
            <p:extLst>
              <p:ext uri="{D42A27DB-BD31-4B8C-83A1-F6EECF244321}">
                <p14:modId xmlns:p14="http://schemas.microsoft.com/office/powerpoint/2010/main" val="1912844503"/>
              </p:ext>
            </p:extLst>
          </p:nvPr>
        </p:nvGraphicFramePr>
        <p:xfrm>
          <a:off x="228600" y="457200"/>
          <a:ext cx="8305800" cy="4267201"/>
        </p:xfrm>
        <a:graphic>
          <a:graphicData uri="http://schemas.openxmlformats.org/drawingml/2006/table">
            <a:tbl>
              <a:tblPr/>
              <a:tblGrid>
                <a:gridCol w="2768600">
                  <a:extLst>
                    <a:ext uri="{9D8B030D-6E8A-4147-A177-3AD203B41FA5}">
                      <a16:colId xmlns:a16="http://schemas.microsoft.com/office/drawing/2014/main" val="3470137468"/>
                    </a:ext>
                  </a:extLst>
                </a:gridCol>
                <a:gridCol w="2768600">
                  <a:extLst>
                    <a:ext uri="{9D8B030D-6E8A-4147-A177-3AD203B41FA5}">
                      <a16:colId xmlns:a16="http://schemas.microsoft.com/office/drawing/2014/main" val="1187303522"/>
                    </a:ext>
                  </a:extLst>
                </a:gridCol>
                <a:gridCol w="2768600">
                  <a:extLst>
                    <a:ext uri="{9D8B030D-6E8A-4147-A177-3AD203B41FA5}">
                      <a16:colId xmlns:a16="http://schemas.microsoft.com/office/drawing/2014/main" val="3888376026"/>
                    </a:ext>
                  </a:extLst>
                </a:gridCol>
              </a:tblGrid>
              <a:tr h="406401">
                <a:tc>
                  <a:txBody>
                    <a:bodyPr/>
                    <a:lstStyle/>
                    <a:p>
                      <a:pPr>
                        <a:buNone/>
                      </a:pPr>
                      <a:r>
                        <a:rPr lang="en-US" sz="1700"/>
                        <a:t>PCR Türü</a:t>
                      </a:r>
                    </a:p>
                  </a:txBody>
                  <a:tcPr marL="87426" marR="87426" marT="43713" marB="43713" anchor="ctr">
                    <a:lnL>
                      <a:noFill/>
                    </a:lnL>
                    <a:lnR>
                      <a:noFill/>
                    </a:lnR>
                    <a:lnT>
                      <a:noFill/>
                    </a:lnT>
                    <a:lnB>
                      <a:noFill/>
                    </a:lnB>
                    <a:noFill/>
                  </a:tcPr>
                </a:tc>
                <a:tc>
                  <a:txBody>
                    <a:bodyPr/>
                    <a:lstStyle/>
                    <a:p>
                      <a:pPr>
                        <a:buNone/>
                      </a:pPr>
                      <a:r>
                        <a:rPr lang="en-US" sz="1700"/>
                        <a:t>Özelliği</a:t>
                      </a:r>
                    </a:p>
                  </a:txBody>
                  <a:tcPr marL="87426" marR="87426" marT="43713" marB="43713" anchor="ctr">
                    <a:lnL>
                      <a:noFill/>
                    </a:lnL>
                    <a:lnR>
                      <a:noFill/>
                    </a:lnR>
                    <a:lnT>
                      <a:noFill/>
                    </a:lnT>
                    <a:lnB>
                      <a:noFill/>
                    </a:lnB>
                    <a:noFill/>
                  </a:tcPr>
                </a:tc>
                <a:tc>
                  <a:txBody>
                    <a:bodyPr/>
                    <a:lstStyle/>
                    <a:p>
                      <a:pPr>
                        <a:buNone/>
                      </a:pPr>
                      <a:r>
                        <a:rPr lang="en-US" sz="1700"/>
                        <a:t>Kullanım Alanı</a:t>
                      </a:r>
                    </a:p>
                  </a:txBody>
                  <a:tcPr marL="87426" marR="87426" marT="43713" marB="43713" anchor="ctr">
                    <a:lnL>
                      <a:noFill/>
                    </a:lnL>
                    <a:lnR>
                      <a:noFill/>
                    </a:lnR>
                    <a:lnT>
                      <a:noFill/>
                    </a:lnT>
                    <a:lnB>
                      <a:noFill/>
                    </a:lnB>
                    <a:noFill/>
                  </a:tcPr>
                </a:tc>
                <a:extLst>
                  <a:ext uri="{0D108BD9-81ED-4DB2-BD59-A6C34878D82A}">
                    <a16:rowId xmlns:a16="http://schemas.microsoft.com/office/drawing/2014/main" val="2612723232"/>
                  </a:ext>
                </a:extLst>
              </a:tr>
              <a:tr h="711200">
                <a:tc>
                  <a:txBody>
                    <a:bodyPr/>
                    <a:lstStyle/>
                    <a:p>
                      <a:pPr>
                        <a:buNone/>
                      </a:pPr>
                      <a:r>
                        <a:rPr lang="en-US" sz="1700" b="1"/>
                        <a:t>RT-PCR (Reverse Transcription PCR)</a:t>
                      </a:r>
                      <a:endParaRPr lang="en-US" sz="1700"/>
                    </a:p>
                  </a:txBody>
                  <a:tcPr marL="87426" marR="87426" marT="43713" marB="43713" anchor="ctr">
                    <a:lnL>
                      <a:noFill/>
                    </a:lnL>
                    <a:lnR>
                      <a:noFill/>
                    </a:lnR>
                    <a:lnT>
                      <a:noFill/>
                    </a:lnT>
                    <a:lnB>
                      <a:noFill/>
                    </a:lnB>
                    <a:noFill/>
                  </a:tcPr>
                </a:tc>
                <a:tc>
                  <a:txBody>
                    <a:bodyPr/>
                    <a:lstStyle/>
                    <a:p>
                      <a:pPr>
                        <a:buNone/>
                      </a:pPr>
                      <a:r>
                        <a:rPr lang="en-US" sz="1700"/>
                        <a:t>RNA’yı DNA’ya çevirip çoğaltır</a:t>
                      </a:r>
                    </a:p>
                  </a:txBody>
                  <a:tcPr marL="87426" marR="87426" marT="43713" marB="43713" anchor="ctr">
                    <a:lnL>
                      <a:noFill/>
                    </a:lnL>
                    <a:lnR>
                      <a:noFill/>
                    </a:lnR>
                    <a:lnT>
                      <a:noFill/>
                    </a:lnT>
                    <a:lnB>
                      <a:noFill/>
                    </a:lnB>
                    <a:noFill/>
                  </a:tcPr>
                </a:tc>
                <a:tc>
                  <a:txBody>
                    <a:bodyPr/>
                    <a:lstStyle/>
                    <a:p>
                      <a:pPr>
                        <a:buNone/>
                      </a:pPr>
                      <a:r>
                        <a:rPr lang="en-US" sz="1700" dirty="0"/>
                        <a:t>RNA </a:t>
                      </a:r>
                      <a:r>
                        <a:rPr lang="en-US" sz="1700" dirty="0" err="1"/>
                        <a:t>virüsleri</a:t>
                      </a:r>
                      <a:r>
                        <a:rPr lang="en-US" sz="1700" dirty="0"/>
                        <a:t> (COVID-19, HIV)</a:t>
                      </a:r>
                    </a:p>
                  </a:txBody>
                  <a:tcPr marL="87426" marR="87426" marT="43713" marB="43713" anchor="ctr">
                    <a:lnL>
                      <a:noFill/>
                    </a:lnL>
                    <a:lnR>
                      <a:noFill/>
                    </a:lnR>
                    <a:lnT>
                      <a:noFill/>
                    </a:lnT>
                    <a:lnB>
                      <a:noFill/>
                    </a:lnB>
                    <a:noFill/>
                  </a:tcPr>
                </a:tc>
                <a:extLst>
                  <a:ext uri="{0D108BD9-81ED-4DB2-BD59-A6C34878D82A}">
                    <a16:rowId xmlns:a16="http://schemas.microsoft.com/office/drawing/2014/main" val="2792543678"/>
                  </a:ext>
                </a:extLst>
              </a:tr>
              <a:tr h="711200">
                <a:tc>
                  <a:txBody>
                    <a:bodyPr/>
                    <a:lstStyle/>
                    <a:p>
                      <a:pPr>
                        <a:buNone/>
                      </a:pPr>
                      <a:r>
                        <a:rPr lang="en-US" sz="1700" b="1"/>
                        <a:t>qPCR (Real-Time PCR)</a:t>
                      </a:r>
                      <a:endParaRPr lang="en-US" sz="1700"/>
                    </a:p>
                  </a:txBody>
                  <a:tcPr marL="87426" marR="87426" marT="43713" marB="43713" anchor="ctr">
                    <a:lnL>
                      <a:noFill/>
                    </a:lnL>
                    <a:lnR>
                      <a:noFill/>
                    </a:lnR>
                    <a:lnT>
                      <a:noFill/>
                    </a:lnT>
                    <a:lnB>
                      <a:noFill/>
                    </a:lnB>
                    <a:noFill/>
                  </a:tcPr>
                </a:tc>
                <a:tc>
                  <a:txBody>
                    <a:bodyPr/>
                    <a:lstStyle/>
                    <a:p>
                      <a:pPr>
                        <a:buNone/>
                      </a:pPr>
                      <a:r>
                        <a:rPr lang="en-US" sz="1700"/>
                        <a:t>DNA miktarını anlık olarak ölçer</a:t>
                      </a:r>
                    </a:p>
                  </a:txBody>
                  <a:tcPr marL="87426" marR="87426" marT="43713" marB="43713" anchor="ctr">
                    <a:lnL>
                      <a:noFill/>
                    </a:lnL>
                    <a:lnR>
                      <a:noFill/>
                    </a:lnR>
                    <a:lnT>
                      <a:noFill/>
                    </a:lnT>
                    <a:lnB>
                      <a:noFill/>
                    </a:lnB>
                    <a:noFill/>
                  </a:tcPr>
                </a:tc>
                <a:tc>
                  <a:txBody>
                    <a:bodyPr/>
                    <a:lstStyle/>
                    <a:p>
                      <a:pPr>
                        <a:buNone/>
                      </a:pPr>
                      <a:r>
                        <a:rPr lang="en-US" sz="1700"/>
                        <a:t>Viral yük tayini, gen ekspresyon analizi</a:t>
                      </a:r>
                    </a:p>
                  </a:txBody>
                  <a:tcPr marL="87426" marR="87426" marT="43713" marB="43713" anchor="ctr">
                    <a:lnL>
                      <a:noFill/>
                    </a:lnL>
                    <a:lnR>
                      <a:noFill/>
                    </a:lnR>
                    <a:lnT>
                      <a:noFill/>
                    </a:lnT>
                    <a:lnB>
                      <a:noFill/>
                    </a:lnB>
                    <a:noFill/>
                  </a:tcPr>
                </a:tc>
                <a:extLst>
                  <a:ext uri="{0D108BD9-81ED-4DB2-BD59-A6C34878D82A}">
                    <a16:rowId xmlns:a16="http://schemas.microsoft.com/office/drawing/2014/main" val="2313486540"/>
                  </a:ext>
                </a:extLst>
              </a:tr>
              <a:tr h="711200">
                <a:tc>
                  <a:txBody>
                    <a:bodyPr/>
                    <a:lstStyle/>
                    <a:p>
                      <a:pPr>
                        <a:buNone/>
                      </a:pPr>
                      <a:r>
                        <a:rPr lang="en-US" sz="1700" b="1"/>
                        <a:t>Multiplex PCR</a:t>
                      </a:r>
                      <a:endParaRPr lang="en-US" sz="1700"/>
                    </a:p>
                  </a:txBody>
                  <a:tcPr marL="87426" marR="87426" marT="43713" marB="43713" anchor="ctr">
                    <a:lnL>
                      <a:noFill/>
                    </a:lnL>
                    <a:lnR>
                      <a:noFill/>
                    </a:lnR>
                    <a:lnT>
                      <a:noFill/>
                    </a:lnT>
                    <a:lnB>
                      <a:noFill/>
                    </a:lnB>
                    <a:noFill/>
                  </a:tcPr>
                </a:tc>
                <a:tc>
                  <a:txBody>
                    <a:bodyPr/>
                    <a:lstStyle/>
                    <a:p>
                      <a:pPr>
                        <a:buNone/>
                      </a:pPr>
                      <a:r>
                        <a:rPr lang="en-US" sz="1700"/>
                        <a:t>Aynı anda birden fazla geni tespit eder</a:t>
                      </a:r>
                    </a:p>
                  </a:txBody>
                  <a:tcPr marL="87426" marR="87426" marT="43713" marB="43713" anchor="ctr">
                    <a:lnL>
                      <a:noFill/>
                    </a:lnL>
                    <a:lnR>
                      <a:noFill/>
                    </a:lnR>
                    <a:lnT>
                      <a:noFill/>
                    </a:lnT>
                    <a:lnB>
                      <a:noFill/>
                    </a:lnB>
                    <a:noFill/>
                  </a:tcPr>
                </a:tc>
                <a:tc>
                  <a:txBody>
                    <a:bodyPr/>
                    <a:lstStyle/>
                    <a:p>
                      <a:pPr>
                        <a:buNone/>
                      </a:pPr>
                      <a:r>
                        <a:rPr lang="en-US" sz="1700"/>
                        <a:t>Panel testler, patojen kombinasyonları</a:t>
                      </a:r>
                    </a:p>
                  </a:txBody>
                  <a:tcPr marL="87426" marR="87426" marT="43713" marB="43713" anchor="ctr">
                    <a:lnL>
                      <a:noFill/>
                    </a:lnL>
                    <a:lnR>
                      <a:noFill/>
                    </a:lnR>
                    <a:lnT>
                      <a:noFill/>
                    </a:lnT>
                    <a:lnB>
                      <a:noFill/>
                    </a:lnB>
                    <a:noFill/>
                  </a:tcPr>
                </a:tc>
                <a:extLst>
                  <a:ext uri="{0D108BD9-81ED-4DB2-BD59-A6C34878D82A}">
                    <a16:rowId xmlns:a16="http://schemas.microsoft.com/office/drawing/2014/main" val="337845307"/>
                  </a:ext>
                </a:extLst>
              </a:tr>
              <a:tr h="711200">
                <a:tc>
                  <a:txBody>
                    <a:bodyPr/>
                    <a:lstStyle/>
                    <a:p>
                      <a:pPr>
                        <a:buNone/>
                      </a:pPr>
                      <a:r>
                        <a:rPr lang="en-US" sz="1700" b="1"/>
                        <a:t>Nested PCR</a:t>
                      </a:r>
                      <a:endParaRPr lang="en-US" sz="1700"/>
                    </a:p>
                  </a:txBody>
                  <a:tcPr marL="87426" marR="87426" marT="43713" marB="43713" anchor="ctr">
                    <a:lnL>
                      <a:noFill/>
                    </a:lnL>
                    <a:lnR>
                      <a:noFill/>
                    </a:lnR>
                    <a:lnT>
                      <a:noFill/>
                    </a:lnT>
                    <a:lnB>
                      <a:noFill/>
                    </a:lnB>
                    <a:noFill/>
                  </a:tcPr>
                </a:tc>
                <a:tc>
                  <a:txBody>
                    <a:bodyPr/>
                    <a:lstStyle/>
                    <a:p>
                      <a:pPr>
                        <a:buNone/>
                      </a:pPr>
                      <a:r>
                        <a:rPr lang="en-US" sz="1700"/>
                        <a:t>Hassasiyeti artırır</a:t>
                      </a:r>
                    </a:p>
                  </a:txBody>
                  <a:tcPr marL="87426" marR="87426" marT="43713" marB="43713" anchor="ctr">
                    <a:lnL>
                      <a:noFill/>
                    </a:lnL>
                    <a:lnR>
                      <a:noFill/>
                    </a:lnR>
                    <a:lnT>
                      <a:noFill/>
                    </a:lnT>
                    <a:lnB>
                      <a:noFill/>
                    </a:lnB>
                    <a:noFill/>
                  </a:tcPr>
                </a:tc>
                <a:tc>
                  <a:txBody>
                    <a:bodyPr/>
                    <a:lstStyle/>
                    <a:p>
                      <a:pPr>
                        <a:buNone/>
                      </a:pPr>
                      <a:r>
                        <a:rPr lang="en-US" sz="1700"/>
                        <a:t>Düşük DNA içeren örnekler</a:t>
                      </a:r>
                    </a:p>
                  </a:txBody>
                  <a:tcPr marL="87426" marR="87426" marT="43713" marB="43713" anchor="ctr">
                    <a:lnL>
                      <a:noFill/>
                    </a:lnL>
                    <a:lnR>
                      <a:noFill/>
                    </a:lnR>
                    <a:lnT>
                      <a:noFill/>
                    </a:lnT>
                    <a:lnB>
                      <a:noFill/>
                    </a:lnB>
                    <a:noFill/>
                  </a:tcPr>
                </a:tc>
                <a:extLst>
                  <a:ext uri="{0D108BD9-81ED-4DB2-BD59-A6C34878D82A}">
                    <a16:rowId xmlns:a16="http://schemas.microsoft.com/office/drawing/2014/main" val="1533339020"/>
                  </a:ext>
                </a:extLst>
              </a:tr>
              <a:tr h="1016000">
                <a:tc>
                  <a:txBody>
                    <a:bodyPr/>
                    <a:lstStyle/>
                    <a:p>
                      <a:pPr>
                        <a:buNone/>
                      </a:pPr>
                      <a:r>
                        <a:rPr lang="en-US" sz="1700" b="1"/>
                        <a:t>Digital PCR</a:t>
                      </a:r>
                      <a:endParaRPr lang="en-US" sz="1700"/>
                    </a:p>
                  </a:txBody>
                  <a:tcPr marL="87426" marR="87426" marT="43713" marB="43713" anchor="ctr">
                    <a:lnL>
                      <a:noFill/>
                    </a:lnL>
                    <a:lnR>
                      <a:noFill/>
                    </a:lnR>
                    <a:lnT>
                      <a:noFill/>
                    </a:lnT>
                    <a:lnB>
                      <a:noFill/>
                    </a:lnB>
                    <a:noFill/>
                  </a:tcPr>
                </a:tc>
                <a:tc>
                  <a:txBody>
                    <a:bodyPr/>
                    <a:lstStyle/>
                    <a:p>
                      <a:pPr>
                        <a:buNone/>
                      </a:pPr>
                      <a:r>
                        <a:rPr lang="en-US" sz="1700"/>
                        <a:t>Çok düşük DNA kopyalarını bile sayısal olarak tespit eder</a:t>
                      </a:r>
                    </a:p>
                  </a:txBody>
                  <a:tcPr marL="87426" marR="87426" marT="43713" marB="43713" anchor="ctr">
                    <a:lnL>
                      <a:noFill/>
                    </a:lnL>
                    <a:lnR>
                      <a:noFill/>
                    </a:lnR>
                    <a:lnT>
                      <a:noFill/>
                    </a:lnT>
                    <a:lnB>
                      <a:noFill/>
                    </a:lnB>
                    <a:noFill/>
                  </a:tcPr>
                </a:tc>
                <a:tc>
                  <a:txBody>
                    <a:bodyPr/>
                    <a:lstStyle/>
                    <a:p>
                      <a:pPr>
                        <a:buNone/>
                      </a:pPr>
                      <a:r>
                        <a:rPr lang="en-US" sz="1700" dirty="0" err="1"/>
                        <a:t>Kanser</a:t>
                      </a:r>
                      <a:r>
                        <a:rPr lang="en-US" sz="1700" dirty="0"/>
                        <a:t> </a:t>
                      </a:r>
                      <a:r>
                        <a:rPr lang="en-US" sz="1700" dirty="0" err="1"/>
                        <a:t>biyobelirteçleri</a:t>
                      </a:r>
                      <a:r>
                        <a:rPr lang="en-US" sz="1700" dirty="0"/>
                        <a:t>, </a:t>
                      </a:r>
                      <a:r>
                        <a:rPr lang="en-US" sz="1700" dirty="0" err="1"/>
                        <a:t>likit</a:t>
                      </a:r>
                      <a:r>
                        <a:rPr lang="en-US" sz="1700" dirty="0"/>
                        <a:t> </a:t>
                      </a:r>
                      <a:r>
                        <a:rPr lang="en-US" sz="1700" dirty="0" err="1"/>
                        <a:t>biyopsi</a:t>
                      </a:r>
                      <a:endParaRPr lang="en-US" sz="1700" dirty="0"/>
                    </a:p>
                  </a:txBody>
                  <a:tcPr marL="87426" marR="87426" marT="43713" marB="43713" anchor="ctr">
                    <a:lnL>
                      <a:noFill/>
                    </a:lnL>
                    <a:lnR>
                      <a:noFill/>
                    </a:lnR>
                    <a:lnT>
                      <a:noFill/>
                    </a:lnT>
                    <a:lnB>
                      <a:noFill/>
                    </a:lnB>
                    <a:noFill/>
                  </a:tcPr>
                </a:tc>
                <a:extLst>
                  <a:ext uri="{0D108BD9-81ED-4DB2-BD59-A6C34878D82A}">
                    <a16:rowId xmlns:a16="http://schemas.microsoft.com/office/drawing/2014/main" val="1164114424"/>
                  </a:ext>
                </a:extLst>
              </a:tr>
            </a:tbl>
          </a:graphicData>
        </a:graphic>
      </p:graphicFrame>
      <p:pic>
        <p:nvPicPr>
          <p:cNvPr id="5" name="Picture 4">
            <a:extLst>
              <a:ext uri="{FF2B5EF4-FFF2-40B4-BE49-F238E27FC236}">
                <a16:creationId xmlns:a16="http://schemas.microsoft.com/office/drawing/2014/main" id="{D760900D-0CDF-EAE2-93E7-2760A871E83C}"/>
              </a:ext>
            </a:extLst>
          </p:cNvPr>
          <p:cNvPicPr>
            <a:picLocks noChangeAspect="1"/>
          </p:cNvPicPr>
          <p:nvPr/>
        </p:nvPicPr>
        <p:blipFill>
          <a:blip r:embed="rId2"/>
          <a:stretch>
            <a:fillRect/>
          </a:stretch>
        </p:blipFill>
        <p:spPr>
          <a:xfrm>
            <a:off x="2095500" y="4648201"/>
            <a:ext cx="5401734" cy="2209800"/>
          </a:xfrm>
          <a:prstGeom prst="rect">
            <a:avLst/>
          </a:prstGeom>
        </p:spPr>
      </p:pic>
    </p:spTree>
    <p:extLst>
      <p:ext uri="{BB962C8B-B14F-4D97-AF65-F5344CB8AC3E}">
        <p14:creationId xmlns:p14="http://schemas.microsoft.com/office/powerpoint/2010/main" val="814574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6948805" cy="1002030"/>
          </a:xfrm>
          <a:prstGeom prst="rect">
            <a:avLst/>
          </a:prstGeom>
        </p:spPr>
        <p:txBody>
          <a:bodyPr vert="horz" wrap="square" lIns="0" tIns="13335" rIns="0" bIns="0" rtlCol="0">
            <a:spAutoFit/>
          </a:bodyPr>
          <a:lstStyle/>
          <a:p>
            <a:pPr marL="12700" marR="5080">
              <a:lnSpc>
                <a:spcPct val="100000"/>
              </a:lnSpc>
              <a:spcBef>
                <a:spcPts val="105"/>
              </a:spcBef>
              <a:tabLst>
                <a:tab pos="802005" algn="l"/>
              </a:tabLst>
            </a:pPr>
            <a:r>
              <a:rPr sz="3200" spc="-25" dirty="0"/>
              <a:t>3.3</a:t>
            </a:r>
            <a:r>
              <a:rPr sz="3200" dirty="0"/>
              <a:t>	İstenilen</a:t>
            </a:r>
            <a:r>
              <a:rPr sz="3200" spc="-65" dirty="0"/>
              <a:t> </a:t>
            </a:r>
            <a:r>
              <a:rPr sz="3200" dirty="0"/>
              <a:t>gen</a:t>
            </a:r>
            <a:r>
              <a:rPr sz="3200" spc="-50" dirty="0"/>
              <a:t> </a:t>
            </a:r>
            <a:r>
              <a:rPr sz="3200" dirty="0"/>
              <a:t>nasıl</a:t>
            </a:r>
            <a:r>
              <a:rPr sz="3200" spc="-55" dirty="0"/>
              <a:t> </a:t>
            </a:r>
            <a:r>
              <a:rPr sz="3200" dirty="0"/>
              <a:t>tanımlanır</a:t>
            </a:r>
            <a:r>
              <a:rPr sz="3200" spc="-50" dirty="0"/>
              <a:t> </a:t>
            </a:r>
            <a:r>
              <a:rPr sz="3200" spc="-25" dirty="0"/>
              <a:t>ve </a:t>
            </a:r>
            <a:r>
              <a:rPr sz="3200" spc="-10" dirty="0"/>
              <a:t>klonlanır?</a:t>
            </a:r>
            <a:endParaRPr sz="3200"/>
          </a:p>
        </p:txBody>
      </p:sp>
      <p:sp>
        <p:nvSpPr>
          <p:cNvPr id="3" name="object 3"/>
          <p:cNvSpPr txBox="1"/>
          <p:nvPr/>
        </p:nvSpPr>
        <p:spPr>
          <a:xfrm>
            <a:off x="443890" y="1078288"/>
            <a:ext cx="8508365" cy="4157345"/>
          </a:xfrm>
          <a:prstGeom prst="rect">
            <a:avLst/>
          </a:prstGeom>
        </p:spPr>
        <p:txBody>
          <a:bodyPr vert="horz" wrap="square" lIns="0" tIns="78105" rIns="0" bIns="0" rtlCol="0">
            <a:spAutoFit/>
          </a:bodyPr>
          <a:lstStyle/>
          <a:p>
            <a:pPr marL="355600" indent="-342900">
              <a:lnSpc>
                <a:spcPct val="100000"/>
              </a:lnSpc>
              <a:spcBef>
                <a:spcPts val="615"/>
              </a:spcBef>
              <a:buChar char="•"/>
              <a:tabLst>
                <a:tab pos="354965" algn="l"/>
                <a:tab pos="355600" algn="l"/>
              </a:tabLst>
            </a:pPr>
            <a:r>
              <a:rPr sz="2800" spc="-10" dirty="0">
                <a:latin typeface="Arial"/>
                <a:cs typeface="Arial"/>
              </a:rPr>
              <a:t>Uygulamalar</a:t>
            </a:r>
            <a:endParaRPr sz="2800">
              <a:latin typeface="Arial"/>
              <a:cs typeface="Arial"/>
            </a:endParaRPr>
          </a:p>
          <a:p>
            <a:pPr marL="756285" lvl="1" indent="-287020">
              <a:lnSpc>
                <a:spcPct val="100000"/>
              </a:lnSpc>
              <a:spcBef>
                <a:spcPts val="445"/>
              </a:spcBef>
              <a:buChar char="–"/>
              <a:tabLst>
                <a:tab pos="756920" algn="l"/>
              </a:tabLst>
            </a:pPr>
            <a:r>
              <a:rPr sz="2400" dirty="0">
                <a:latin typeface="Arial"/>
                <a:cs typeface="Arial"/>
              </a:rPr>
              <a:t>Gen</a:t>
            </a:r>
            <a:r>
              <a:rPr sz="2400" spc="-35" dirty="0">
                <a:latin typeface="Arial"/>
                <a:cs typeface="Arial"/>
              </a:rPr>
              <a:t> </a:t>
            </a:r>
            <a:r>
              <a:rPr sz="2400" dirty="0">
                <a:latin typeface="Arial"/>
                <a:cs typeface="Arial"/>
              </a:rPr>
              <a:t>ifadesi </a:t>
            </a:r>
            <a:r>
              <a:rPr sz="2400" spc="-10" dirty="0">
                <a:latin typeface="Arial"/>
                <a:cs typeface="Arial"/>
              </a:rPr>
              <a:t>çalışmaları</a:t>
            </a:r>
            <a:endParaRPr sz="2400">
              <a:latin typeface="Arial"/>
              <a:cs typeface="Arial"/>
            </a:endParaRPr>
          </a:p>
          <a:p>
            <a:pPr marL="756285" lvl="1" indent="-287020">
              <a:lnSpc>
                <a:spcPct val="100000"/>
              </a:lnSpc>
              <a:spcBef>
                <a:spcPts val="434"/>
              </a:spcBef>
              <a:buChar char="–"/>
              <a:tabLst>
                <a:tab pos="756920" algn="l"/>
              </a:tabLst>
            </a:pPr>
            <a:r>
              <a:rPr sz="2400" dirty="0">
                <a:latin typeface="Arial"/>
                <a:cs typeface="Arial"/>
              </a:rPr>
              <a:t>Bakteri</a:t>
            </a:r>
            <a:r>
              <a:rPr sz="2400" spc="-35" dirty="0">
                <a:latin typeface="Arial"/>
                <a:cs typeface="Arial"/>
              </a:rPr>
              <a:t> </a:t>
            </a:r>
            <a:r>
              <a:rPr sz="2400" dirty="0">
                <a:latin typeface="Arial"/>
                <a:cs typeface="Arial"/>
              </a:rPr>
              <a:t>ve</a:t>
            </a:r>
            <a:r>
              <a:rPr sz="2400" spc="-30" dirty="0">
                <a:latin typeface="Arial"/>
                <a:cs typeface="Arial"/>
              </a:rPr>
              <a:t> </a:t>
            </a:r>
            <a:r>
              <a:rPr sz="2400" dirty="0">
                <a:latin typeface="Arial"/>
                <a:cs typeface="Arial"/>
              </a:rPr>
              <a:t>virüs</a:t>
            </a:r>
            <a:r>
              <a:rPr sz="2400" spc="-30" dirty="0">
                <a:latin typeface="Arial"/>
                <a:cs typeface="Arial"/>
              </a:rPr>
              <a:t> </a:t>
            </a:r>
            <a:r>
              <a:rPr sz="2400" dirty="0">
                <a:latin typeface="Arial"/>
                <a:cs typeface="Arial"/>
              </a:rPr>
              <a:t>enfeksiyonlarının</a:t>
            </a:r>
            <a:r>
              <a:rPr sz="2400" spc="25" dirty="0">
                <a:latin typeface="Arial"/>
                <a:cs typeface="Arial"/>
              </a:rPr>
              <a:t> </a:t>
            </a:r>
            <a:r>
              <a:rPr sz="2400" spc="-10" dirty="0">
                <a:latin typeface="Arial"/>
                <a:cs typeface="Arial"/>
              </a:rPr>
              <a:t>tespiti</a:t>
            </a:r>
            <a:endParaRPr sz="2400">
              <a:latin typeface="Arial"/>
              <a:cs typeface="Arial"/>
            </a:endParaRPr>
          </a:p>
          <a:p>
            <a:pPr marL="756285" lvl="1" indent="-287020">
              <a:lnSpc>
                <a:spcPct val="100000"/>
              </a:lnSpc>
              <a:spcBef>
                <a:spcPts val="434"/>
              </a:spcBef>
              <a:buChar char="–"/>
              <a:tabLst>
                <a:tab pos="756920" algn="l"/>
              </a:tabLst>
            </a:pPr>
            <a:r>
              <a:rPr sz="2400" dirty="0">
                <a:latin typeface="Arial"/>
                <a:cs typeface="Arial"/>
              </a:rPr>
              <a:t>Genetik</a:t>
            </a:r>
            <a:r>
              <a:rPr sz="2400" spc="-30" dirty="0">
                <a:latin typeface="Arial"/>
                <a:cs typeface="Arial"/>
              </a:rPr>
              <a:t> </a:t>
            </a:r>
            <a:r>
              <a:rPr sz="2400" dirty="0">
                <a:latin typeface="Arial"/>
                <a:cs typeface="Arial"/>
              </a:rPr>
              <a:t>hastalık </a:t>
            </a:r>
            <a:r>
              <a:rPr sz="2400" spc="-10" dirty="0">
                <a:latin typeface="Arial"/>
                <a:cs typeface="Arial"/>
              </a:rPr>
              <a:t>tanısı</a:t>
            </a:r>
            <a:endParaRPr sz="2400">
              <a:latin typeface="Arial"/>
              <a:cs typeface="Arial"/>
            </a:endParaRPr>
          </a:p>
          <a:p>
            <a:pPr marL="756285" lvl="1" indent="-287020">
              <a:lnSpc>
                <a:spcPts val="2810"/>
              </a:lnSpc>
              <a:spcBef>
                <a:spcPts val="430"/>
              </a:spcBef>
              <a:buChar char="–"/>
              <a:tabLst>
                <a:tab pos="756920" algn="l"/>
              </a:tabLst>
            </a:pPr>
            <a:r>
              <a:rPr sz="2400" dirty="0">
                <a:latin typeface="Arial"/>
                <a:cs typeface="Arial"/>
              </a:rPr>
              <a:t>Olay</a:t>
            </a:r>
            <a:r>
              <a:rPr sz="2400" spc="-40" dirty="0">
                <a:latin typeface="Arial"/>
                <a:cs typeface="Arial"/>
              </a:rPr>
              <a:t> </a:t>
            </a:r>
            <a:r>
              <a:rPr sz="2400" dirty="0">
                <a:latin typeface="Arial"/>
                <a:cs typeface="Arial"/>
              </a:rPr>
              <a:t>yerinde</a:t>
            </a:r>
            <a:r>
              <a:rPr sz="2400" spc="-10" dirty="0">
                <a:latin typeface="Arial"/>
                <a:cs typeface="Arial"/>
              </a:rPr>
              <a:t> </a:t>
            </a:r>
            <a:r>
              <a:rPr sz="2400" dirty="0">
                <a:latin typeface="Arial"/>
                <a:cs typeface="Arial"/>
              </a:rPr>
              <a:t>bulunan</a:t>
            </a:r>
            <a:r>
              <a:rPr sz="2400" spc="10" dirty="0">
                <a:latin typeface="Arial"/>
                <a:cs typeface="Arial"/>
              </a:rPr>
              <a:t> </a:t>
            </a:r>
            <a:r>
              <a:rPr sz="2400" dirty="0">
                <a:latin typeface="Arial"/>
                <a:cs typeface="Arial"/>
              </a:rPr>
              <a:t>az</a:t>
            </a:r>
            <a:r>
              <a:rPr sz="2400" spc="-15" dirty="0">
                <a:latin typeface="Arial"/>
                <a:cs typeface="Arial"/>
              </a:rPr>
              <a:t> </a:t>
            </a:r>
            <a:r>
              <a:rPr sz="2400" dirty="0">
                <a:latin typeface="Arial"/>
                <a:cs typeface="Arial"/>
              </a:rPr>
              <a:t>miktarda</a:t>
            </a:r>
            <a:r>
              <a:rPr sz="2400" spc="-30" dirty="0">
                <a:latin typeface="Arial"/>
                <a:cs typeface="Arial"/>
              </a:rPr>
              <a:t> </a:t>
            </a:r>
            <a:r>
              <a:rPr sz="2400" dirty="0">
                <a:latin typeface="Arial"/>
                <a:cs typeface="Arial"/>
              </a:rPr>
              <a:t>dokudan</a:t>
            </a:r>
            <a:r>
              <a:rPr sz="2400" spc="-10" dirty="0">
                <a:latin typeface="Arial"/>
                <a:cs typeface="Arial"/>
              </a:rPr>
              <a:t> </a:t>
            </a:r>
            <a:r>
              <a:rPr sz="2400" dirty="0">
                <a:latin typeface="Arial"/>
                <a:cs typeface="Arial"/>
              </a:rPr>
              <a:t>elde </a:t>
            </a:r>
            <a:r>
              <a:rPr sz="2400" spc="-10" dirty="0">
                <a:latin typeface="Arial"/>
                <a:cs typeface="Arial"/>
              </a:rPr>
              <a:t>edilen</a:t>
            </a:r>
            <a:endParaRPr sz="2400">
              <a:latin typeface="Arial"/>
              <a:cs typeface="Arial"/>
            </a:endParaRPr>
          </a:p>
          <a:p>
            <a:pPr marL="756285">
              <a:lnSpc>
                <a:spcPts val="2810"/>
              </a:lnSpc>
            </a:pPr>
            <a:r>
              <a:rPr sz="2400" spc="-10" dirty="0">
                <a:latin typeface="Arial"/>
                <a:cs typeface="Arial"/>
              </a:rPr>
              <a:t>DNA’nın</a:t>
            </a:r>
            <a:r>
              <a:rPr sz="2400" spc="-130" dirty="0">
                <a:latin typeface="Arial"/>
                <a:cs typeface="Arial"/>
              </a:rPr>
              <a:t> </a:t>
            </a:r>
            <a:r>
              <a:rPr sz="2400" spc="-10" dirty="0">
                <a:latin typeface="Arial"/>
                <a:cs typeface="Arial"/>
              </a:rPr>
              <a:t>tespiti</a:t>
            </a:r>
            <a:endParaRPr sz="2400">
              <a:latin typeface="Arial"/>
              <a:cs typeface="Arial"/>
            </a:endParaRPr>
          </a:p>
          <a:p>
            <a:pPr marL="756285" lvl="1" indent="-287020">
              <a:lnSpc>
                <a:spcPct val="100000"/>
              </a:lnSpc>
              <a:spcBef>
                <a:spcPts val="434"/>
              </a:spcBef>
              <a:buChar char="–"/>
              <a:tabLst>
                <a:tab pos="756920" algn="l"/>
              </a:tabLst>
            </a:pPr>
            <a:r>
              <a:rPr sz="2400" dirty="0">
                <a:latin typeface="Arial"/>
                <a:cs typeface="Arial"/>
              </a:rPr>
              <a:t>Fosillerden</a:t>
            </a:r>
            <a:r>
              <a:rPr sz="2400" spc="-10" dirty="0">
                <a:latin typeface="Arial"/>
                <a:cs typeface="Arial"/>
              </a:rPr>
              <a:t> </a:t>
            </a:r>
            <a:r>
              <a:rPr sz="2400" dirty="0">
                <a:latin typeface="Arial"/>
                <a:cs typeface="Arial"/>
              </a:rPr>
              <a:t>elde</a:t>
            </a:r>
            <a:r>
              <a:rPr sz="2400" spc="-20" dirty="0">
                <a:latin typeface="Arial"/>
                <a:cs typeface="Arial"/>
              </a:rPr>
              <a:t> </a:t>
            </a:r>
            <a:r>
              <a:rPr sz="2400" dirty="0">
                <a:latin typeface="Arial"/>
                <a:cs typeface="Arial"/>
              </a:rPr>
              <a:t>edilen</a:t>
            </a:r>
            <a:r>
              <a:rPr sz="2400" spc="-15" dirty="0">
                <a:latin typeface="Arial"/>
                <a:cs typeface="Arial"/>
              </a:rPr>
              <a:t> </a:t>
            </a:r>
            <a:r>
              <a:rPr sz="2400" dirty="0">
                <a:latin typeface="Arial"/>
                <a:cs typeface="Arial"/>
              </a:rPr>
              <a:t>DNA</a:t>
            </a:r>
            <a:r>
              <a:rPr sz="2400" spc="-140" dirty="0">
                <a:latin typeface="Arial"/>
                <a:cs typeface="Arial"/>
              </a:rPr>
              <a:t> </a:t>
            </a:r>
            <a:r>
              <a:rPr sz="2400" spc="-10" dirty="0">
                <a:latin typeface="Arial"/>
                <a:cs typeface="Arial"/>
              </a:rPr>
              <a:t>tespiti</a:t>
            </a:r>
            <a:endParaRPr sz="2400">
              <a:latin typeface="Arial"/>
              <a:cs typeface="Arial"/>
            </a:endParaRPr>
          </a:p>
          <a:p>
            <a:pPr marL="756285" indent="-287020">
              <a:lnSpc>
                <a:spcPct val="100000"/>
              </a:lnSpc>
              <a:spcBef>
                <a:spcPts val="405"/>
              </a:spcBef>
              <a:buChar char="–"/>
              <a:tabLst>
                <a:tab pos="756285" algn="l"/>
                <a:tab pos="756920" algn="l"/>
              </a:tabLst>
            </a:pPr>
            <a:r>
              <a:rPr sz="2400" spc="-10" dirty="0">
                <a:latin typeface="Times New Roman"/>
                <a:cs typeface="Times New Roman"/>
              </a:rPr>
              <a:t>Tarımda</a:t>
            </a:r>
            <a:r>
              <a:rPr sz="2400" spc="-70" dirty="0">
                <a:latin typeface="Times New Roman"/>
                <a:cs typeface="Times New Roman"/>
              </a:rPr>
              <a:t> </a:t>
            </a:r>
            <a:r>
              <a:rPr sz="2400" dirty="0">
                <a:latin typeface="Times New Roman"/>
                <a:cs typeface="Times New Roman"/>
              </a:rPr>
              <a:t>tohum</a:t>
            </a:r>
            <a:r>
              <a:rPr sz="2400" spc="-50" dirty="0">
                <a:latin typeface="Times New Roman"/>
                <a:cs typeface="Times New Roman"/>
              </a:rPr>
              <a:t> </a:t>
            </a:r>
            <a:r>
              <a:rPr sz="2400" dirty="0">
                <a:latin typeface="Times New Roman"/>
                <a:cs typeface="Times New Roman"/>
              </a:rPr>
              <a:t>saflığının</a:t>
            </a:r>
            <a:r>
              <a:rPr sz="2400" spc="-75" dirty="0">
                <a:latin typeface="Times New Roman"/>
                <a:cs typeface="Times New Roman"/>
              </a:rPr>
              <a:t> </a:t>
            </a:r>
            <a:r>
              <a:rPr sz="2400" spc="-10" dirty="0">
                <a:latin typeface="Times New Roman"/>
                <a:cs typeface="Times New Roman"/>
              </a:rPr>
              <a:t>belirlenmesi</a:t>
            </a:r>
            <a:endParaRPr sz="2400">
              <a:latin typeface="Times New Roman"/>
              <a:cs typeface="Times New Roman"/>
            </a:endParaRPr>
          </a:p>
          <a:p>
            <a:pPr marL="756285" indent="-287020">
              <a:lnSpc>
                <a:spcPts val="2810"/>
              </a:lnSpc>
              <a:spcBef>
                <a:spcPts val="434"/>
              </a:spcBef>
              <a:buChar char="–"/>
              <a:tabLst>
                <a:tab pos="756285" algn="l"/>
                <a:tab pos="756920" algn="l"/>
              </a:tabLst>
            </a:pPr>
            <a:r>
              <a:rPr sz="2400" dirty="0">
                <a:latin typeface="Times New Roman"/>
                <a:cs typeface="Times New Roman"/>
              </a:rPr>
              <a:t>Sistematik</a:t>
            </a:r>
            <a:r>
              <a:rPr sz="2400" spc="-30" dirty="0">
                <a:latin typeface="Times New Roman"/>
                <a:cs typeface="Times New Roman"/>
              </a:rPr>
              <a:t> </a:t>
            </a:r>
            <a:r>
              <a:rPr sz="2400" dirty="0">
                <a:latin typeface="Times New Roman"/>
                <a:cs typeface="Times New Roman"/>
              </a:rPr>
              <a:t>ve</a:t>
            </a:r>
            <a:r>
              <a:rPr sz="2400" spc="-10" dirty="0">
                <a:latin typeface="Times New Roman"/>
                <a:cs typeface="Times New Roman"/>
              </a:rPr>
              <a:t> </a:t>
            </a:r>
            <a:r>
              <a:rPr sz="2400" dirty="0">
                <a:latin typeface="Times New Roman"/>
                <a:cs typeface="Times New Roman"/>
              </a:rPr>
              <a:t>evrim</a:t>
            </a:r>
            <a:r>
              <a:rPr sz="2400" spc="-20" dirty="0">
                <a:latin typeface="Times New Roman"/>
                <a:cs typeface="Times New Roman"/>
              </a:rPr>
              <a:t> </a:t>
            </a:r>
            <a:r>
              <a:rPr sz="2400" dirty="0">
                <a:latin typeface="Times New Roman"/>
                <a:cs typeface="Times New Roman"/>
              </a:rPr>
              <a:t>çalışmalarında</a:t>
            </a:r>
            <a:r>
              <a:rPr sz="2400" spc="-50" dirty="0">
                <a:latin typeface="Times New Roman"/>
                <a:cs typeface="Times New Roman"/>
              </a:rPr>
              <a:t> </a:t>
            </a:r>
            <a:r>
              <a:rPr sz="2400" dirty="0">
                <a:latin typeface="Times New Roman"/>
                <a:cs typeface="Times New Roman"/>
              </a:rPr>
              <a:t>(doğadaki</a:t>
            </a:r>
            <a:r>
              <a:rPr sz="2400" spc="-20" dirty="0">
                <a:latin typeface="Times New Roman"/>
                <a:cs typeface="Times New Roman"/>
              </a:rPr>
              <a:t> </a:t>
            </a:r>
            <a:r>
              <a:rPr sz="2400" dirty="0">
                <a:latin typeface="Times New Roman"/>
                <a:cs typeface="Times New Roman"/>
              </a:rPr>
              <a:t>çeşitli</a:t>
            </a:r>
            <a:r>
              <a:rPr sz="2400" spc="-40" dirty="0">
                <a:latin typeface="Times New Roman"/>
                <a:cs typeface="Times New Roman"/>
              </a:rPr>
              <a:t> </a:t>
            </a:r>
            <a:r>
              <a:rPr sz="2400" spc="-10" dirty="0">
                <a:latin typeface="Times New Roman"/>
                <a:cs typeface="Times New Roman"/>
              </a:rPr>
              <a:t>canlı</a:t>
            </a:r>
            <a:endParaRPr sz="2400">
              <a:latin typeface="Times New Roman"/>
              <a:cs typeface="Times New Roman"/>
            </a:endParaRPr>
          </a:p>
          <a:p>
            <a:pPr marL="756285">
              <a:lnSpc>
                <a:spcPts val="2810"/>
              </a:lnSpc>
            </a:pPr>
            <a:r>
              <a:rPr sz="2400" dirty="0">
                <a:latin typeface="Times New Roman"/>
                <a:cs typeface="Times New Roman"/>
              </a:rPr>
              <a:t>türlerinin</a:t>
            </a:r>
            <a:r>
              <a:rPr sz="2400" spc="-50" dirty="0">
                <a:latin typeface="Times New Roman"/>
                <a:cs typeface="Times New Roman"/>
              </a:rPr>
              <a:t> </a:t>
            </a:r>
            <a:r>
              <a:rPr sz="2400" dirty="0">
                <a:latin typeface="Times New Roman"/>
                <a:cs typeface="Times New Roman"/>
              </a:rPr>
              <a:t>tanısı,</a:t>
            </a:r>
            <a:r>
              <a:rPr sz="2400" spc="-35" dirty="0">
                <a:latin typeface="Times New Roman"/>
                <a:cs typeface="Times New Roman"/>
              </a:rPr>
              <a:t> </a:t>
            </a:r>
            <a:r>
              <a:rPr sz="2400" dirty="0">
                <a:latin typeface="Times New Roman"/>
                <a:cs typeface="Times New Roman"/>
              </a:rPr>
              <a:t>türler</a:t>
            </a:r>
            <a:r>
              <a:rPr sz="2400" spc="-30" dirty="0">
                <a:latin typeface="Times New Roman"/>
                <a:cs typeface="Times New Roman"/>
              </a:rPr>
              <a:t> </a:t>
            </a:r>
            <a:r>
              <a:rPr sz="2400" dirty="0">
                <a:latin typeface="Times New Roman"/>
                <a:cs typeface="Times New Roman"/>
              </a:rPr>
              <a:t>arasındaki</a:t>
            </a:r>
            <a:r>
              <a:rPr sz="2400" spc="-40" dirty="0">
                <a:latin typeface="Times New Roman"/>
                <a:cs typeface="Times New Roman"/>
              </a:rPr>
              <a:t> </a:t>
            </a:r>
            <a:r>
              <a:rPr sz="2400" dirty="0">
                <a:latin typeface="Times New Roman"/>
                <a:cs typeface="Times New Roman"/>
              </a:rPr>
              <a:t>farklılıkların</a:t>
            </a:r>
            <a:r>
              <a:rPr sz="2400" spc="-40" dirty="0">
                <a:latin typeface="Times New Roman"/>
                <a:cs typeface="Times New Roman"/>
              </a:rPr>
              <a:t> </a:t>
            </a:r>
            <a:r>
              <a:rPr sz="2400" spc="-10" dirty="0">
                <a:latin typeface="Times New Roman"/>
                <a:cs typeface="Times New Roman"/>
              </a:rPr>
              <a:t>belirlenmesinde)</a:t>
            </a:r>
            <a:endParaRPr sz="2400">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B5A449-477C-AA04-19E9-40AD2FA19EA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949340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marR="5080">
              <a:lnSpc>
                <a:spcPct val="100000"/>
              </a:lnSpc>
              <a:spcBef>
                <a:spcPts val="95"/>
              </a:spcBef>
            </a:pPr>
            <a:r>
              <a:rPr dirty="0"/>
              <a:t>3.4</a:t>
            </a:r>
            <a:r>
              <a:rPr spc="-120" dirty="0"/>
              <a:t> </a:t>
            </a:r>
            <a:r>
              <a:rPr dirty="0"/>
              <a:t>Rekombinant</a:t>
            </a:r>
            <a:r>
              <a:rPr spc="-100" dirty="0"/>
              <a:t> </a:t>
            </a:r>
            <a:r>
              <a:rPr dirty="0"/>
              <a:t>DNA</a:t>
            </a:r>
            <a:r>
              <a:rPr spc="-195" dirty="0"/>
              <a:t> </a:t>
            </a:r>
            <a:r>
              <a:rPr dirty="0"/>
              <a:t>teknolojisinde</a:t>
            </a:r>
            <a:r>
              <a:rPr spc="-110" dirty="0"/>
              <a:t> </a:t>
            </a:r>
            <a:r>
              <a:rPr spc="-10" dirty="0"/>
              <a:t>laboratuvar </a:t>
            </a:r>
            <a:r>
              <a:rPr dirty="0"/>
              <a:t>teknikleri</a:t>
            </a:r>
            <a:r>
              <a:rPr spc="-75" dirty="0"/>
              <a:t> </a:t>
            </a:r>
            <a:r>
              <a:rPr dirty="0"/>
              <a:t>ve</a:t>
            </a:r>
            <a:r>
              <a:rPr spc="-80" dirty="0"/>
              <a:t> </a:t>
            </a:r>
            <a:r>
              <a:rPr spc="-10" dirty="0"/>
              <a:t>uygulamalar</a:t>
            </a:r>
          </a:p>
        </p:txBody>
      </p:sp>
      <p:pic>
        <p:nvPicPr>
          <p:cNvPr id="3" name="object 3"/>
          <p:cNvPicPr/>
          <p:nvPr/>
        </p:nvPicPr>
        <p:blipFill>
          <a:blip r:embed="rId2" cstate="print"/>
          <a:stretch>
            <a:fillRect/>
          </a:stretch>
        </p:blipFill>
        <p:spPr>
          <a:xfrm>
            <a:off x="533400" y="1083564"/>
            <a:ext cx="7629511" cy="5393436"/>
          </a:xfrm>
          <a:prstGeom prst="rect">
            <a:avLst/>
          </a:prstGeom>
        </p:spPr>
      </p:pic>
      <p:sp>
        <p:nvSpPr>
          <p:cNvPr id="4" name="object 4"/>
          <p:cNvSpPr txBox="1"/>
          <p:nvPr/>
        </p:nvSpPr>
        <p:spPr>
          <a:xfrm>
            <a:off x="1319783" y="1246632"/>
            <a:ext cx="1739264" cy="706120"/>
          </a:xfrm>
          <a:prstGeom prst="rect">
            <a:avLst/>
          </a:prstGeom>
          <a:solidFill>
            <a:srgbClr val="FFFFFF"/>
          </a:solidFill>
        </p:spPr>
        <p:txBody>
          <a:bodyPr vert="horz" wrap="square" lIns="0" tIns="41910" rIns="0" bIns="0" rtlCol="0">
            <a:spAutoFit/>
          </a:bodyPr>
          <a:lstStyle/>
          <a:p>
            <a:pPr marL="90805" marR="378460">
              <a:lnSpc>
                <a:spcPct val="100000"/>
              </a:lnSpc>
              <a:spcBef>
                <a:spcPts val="330"/>
              </a:spcBef>
            </a:pPr>
            <a:r>
              <a:rPr sz="1000" dirty="0">
                <a:latin typeface="Arial"/>
                <a:cs typeface="Arial"/>
              </a:rPr>
              <a:t>Protein</a:t>
            </a:r>
            <a:r>
              <a:rPr sz="1000" spc="-50" dirty="0">
                <a:latin typeface="Arial"/>
                <a:cs typeface="Arial"/>
              </a:rPr>
              <a:t> </a:t>
            </a:r>
            <a:r>
              <a:rPr sz="1000" dirty="0">
                <a:latin typeface="Arial"/>
                <a:cs typeface="Arial"/>
              </a:rPr>
              <a:t>üret</a:t>
            </a:r>
            <a:r>
              <a:rPr sz="1000" spc="-50" dirty="0">
                <a:latin typeface="Arial"/>
                <a:cs typeface="Arial"/>
              </a:rPr>
              <a:t> </a:t>
            </a:r>
            <a:r>
              <a:rPr sz="1000" dirty="0">
                <a:latin typeface="Arial"/>
                <a:cs typeface="Arial"/>
              </a:rPr>
              <a:t>ve</a:t>
            </a:r>
            <a:r>
              <a:rPr sz="1000" spc="-50" dirty="0">
                <a:latin typeface="Arial"/>
                <a:cs typeface="Arial"/>
              </a:rPr>
              <a:t> </a:t>
            </a:r>
            <a:r>
              <a:rPr sz="1000" dirty="0">
                <a:latin typeface="Arial"/>
                <a:cs typeface="Arial"/>
              </a:rPr>
              <a:t>yapı</a:t>
            </a:r>
            <a:r>
              <a:rPr sz="1000" spc="-15" dirty="0">
                <a:latin typeface="Arial"/>
                <a:cs typeface="Arial"/>
              </a:rPr>
              <a:t> </a:t>
            </a:r>
            <a:r>
              <a:rPr sz="1000" spc="-25" dirty="0">
                <a:latin typeface="Arial"/>
                <a:cs typeface="Arial"/>
              </a:rPr>
              <a:t>ve </a:t>
            </a:r>
            <a:r>
              <a:rPr sz="1000" dirty="0">
                <a:latin typeface="Arial"/>
                <a:cs typeface="Arial"/>
              </a:rPr>
              <a:t>işlevini</a:t>
            </a:r>
            <a:r>
              <a:rPr sz="1000" spc="-60" dirty="0">
                <a:latin typeface="Arial"/>
                <a:cs typeface="Arial"/>
              </a:rPr>
              <a:t> </a:t>
            </a:r>
            <a:r>
              <a:rPr sz="1000" spc="-10" dirty="0">
                <a:latin typeface="Arial"/>
                <a:cs typeface="Arial"/>
              </a:rPr>
              <a:t>araştır</a:t>
            </a:r>
            <a:endParaRPr sz="1000">
              <a:latin typeface="Arial"/>
              <a:cs typeface="Arial"/>
            </a:endParaRPr>
          </a:p>
        </p:txBody>
      </p:sp>
      <p:sp>
        <p:nvSpPr>
          <p:cNvPr id="5" name="object 5"/>
          <p:cNvSpPr txBox="1"/>
          <p:nvPr/>
        </p:nvSpPr>
        <p:spPr>
          <a:xfrm>
            <a:off x="3441191" y="1283208"/>
            <a:ext cx="1719580" cy="570230"/>
          </a:xfrm>
          <a:prstGeom prst="rect">
            <a:avLst/>
          </a:prstGeom>
          <a:solidFill>
            <a:srgbClr val="FFFFFF"/>
          </a:solidFill>
        </p:spPr>
        <p:txBody>
          <a:bodyPr vert="horz" wrap="square" lIns="0" tIns="41910" rIns="0" bIns="0" rtlCol="0">
            <a:spAutoFit/>
          </a:bodyPr>
          <a:lstStyle/>
          <a:p>
            <a:pPr marL="69850" marR="306070">
              <a:lnSpc>
                <a:spcPct val="100000"/>
              </a:lnSpc>
              <a:spcBef>
                <a:spcPts val="330"/>
              </a:spcBef>
            </a:pPr>
            <a:r>
              <a:rPr sz="1000" spc="-10" dirty="0">
                <a:latin typeface="Arial"/>
                <a:cs typeface="Arial"/>
              </a:rPr>
              <a:t>Saflaştırılmış</a:t>
            </a:r>
            <a:r>
              <a:rPr sz="1000" spc="50" dirty="0">
                <a:latin typeface="Arial"/>
                <a:cs typeface="Arial"/>
              </a:rPr>
              <a:t> </a:t>
            </a:r>
            <a:r>
              <a:rPr sz="1000" spc="-10" dirty="0">
                <a:latin typeface="Arial"/>
                <a:cs typeface="Arial"/>
              </a:rPr>
              <a:t>proteini </a:t>
            </a:r>
            <a:r>
              <a:rPr sz="1000" dirty="0">
                <a:latin typeface="Arial"/>
                <a:cs typeface="Arial"/>
              </a:rPr>
              <a:t>antikor</a:t>
            </a:r>
            <a:r>
              <a:rPr sz="1000" spc="-50" dirty="0">
                <a:latin typeface="Arial"/>
                <a:cs typeface="Arial"/>
              </a:rPr>
              <a:t> </a:t>
            </a:r>
            <a:r>
              <a:rPr sz="1000" dirty="0">
                <a:latin typeface="Arial"/>
                <a:cs typeface="Arial"/>
              </a:rPr>
              <a:t>veya</a:t>
            </a:r>
            <a:r>
              <a:rPr sz="1000" spc="-5" dirty="0">
                <a:latin typeface="Arial"/>
                <a:cs typeface="Arial"/>
              </a:rPr>
              <a:t> </a:t>
            </a:r>
            <a:r>
              <a:rPr sz="1000" dirty="0">
                <a:latin typeface="Arial"/>
                <a:cs typeface="Arial"/>
              </a:rPr>
              <a:t>aşı</a:t>
            </a:r>
            <a:r>
              <a:rPr sz="1000" spc="195" dirty="0">
                <a:latin typeface="Arial"/>
                <a:cs typeface="Arial"/>
              </a:rPr>
              <a:t> </a:t>
            </a:r>
            <a:r>
              <a:rPr sz="1000" spc="-10" dirty="0">
                <a:latin typeface="Arial"/>
                <a:cs typeface="Arial"/>
              </a:rPr>
              <a:t>üretimi </a:t>
            </a:r>
            <a:r>
              <a:rPr sz="1000" dirty="0">
                <a:latin typeface="Arial"/>
                <a:cs typeface="Arial"/>
              </a:rPr>
              <a:t>İçin</a:t>
            </a:r>
            <a:r>
              <a:rPr sz="1000" spc="-35" dirty="0">
                <a:latin typeface="Arial"/>
                <a:cs typeface="Arial"/>
              </a:rPr>
              <a:t> </a:t>
            </a:r>
            <a:r>
              <a:rPr sz="1000" spc="-10" dirty="0">
                <a:latin typeface="Arial"/>
                <a:cs typeface="Arial"/>
              </a:rPr>
              <a:t>kullan</a:t>
            </a:r>
            <a:endParaRPr sz="1000">
              <a:latin typeface="Arial"/>
              <a:cs typeface="Arial"/>
            </a:endParaRPr>
          </a:p>
        </p:txBody>
      </p:sp>
      <p:sp>
        <p:nvSpPr>
          <p:cNvPr id="6" name="object 6"/>
          <p:cNvSpPr/>
          <p:nvPr/>
        </p:nvSpPr>
        <p:spPr>
          <a:xfrm>
            <a:off x="5603747" y="1080516"/>
            <a:ext cx="1740535" cy="708660"/>
          </a:xfrm>
          <a:custGeom>
            <a:avLst/>
            <a:gdLst/>
            <a:ahLst/>
            <a:cxnLst/>
            <a:rect l="l" t="t" r="r" b="b"/>
            <a:pathLst>
              <a:path w="1740534" h="708660">
                <a:moveTo>
                  <a:pt x="1740407" y="0"/>
                </a:moveTo>
                <a:lnTo>
                  <a:pt x="0" y="0"/>
                </a:lnTo>
                <a:lnTo>
                  <a:pt x="0" y="708660"/>
                </a:lnTo>
                <a:lnTo>
                  <a:pt x="1740407" y="708660"/>
                </a:lnTo>
                <a:lnTo>
                  <a:pt x="1740407" y="0"/>
                </a:lnTo>
                <a:close/>
              </a:path>
            </a:pathLst>
          </a:custGeom>
          <a:solidFill>
            <a:srgbClr val="FFFFFF"/>
          </a:solidFill>
        </p:spPr>
        <p:txBody>
          <a:bodyPr wrap="square" lIns="0" tIns="0" rIns="0" bIns="0" rtlCol="0"/>
          <a:lstStyle/>
          <a:p>
            <a:endParaRPr/>
          </a:p>
        </p:txBody>
      </p:sp>
      <p:sp>
        <p:nvSpPr>
          <p:cNvPr id="7" name="object 7"/>
          <p:cNvSpPr txBox="1"/>
          <p:nvPr/>
        </p:nvSpPr>
        <p:spPr>
          <a:xfrm>
            <a:off x="5683758" y="1111377"/>
            <a:ext cx="1560195" cy="635000"/>
          </a:xfrm>
          <a:prstGeom prst="rect">
            <a:avLst/>
          </a:prstGeom>
        </p:spPr>
        <p:txBody>
          <a:bodyPr vert="horz" wrap="square" lIns="0" tIns="12065" rIns="0" bIns="0" rtlCol="0">
            <a:spAutoFit/>
          </a:bodyPr>
          <a:lstStyle/>
          <a:p>
            <a:pPr marL="12700" marR="5080">
              <a:lnSpc>
                <a:spcPct val="100000"/>
              </a:lnSpc>
              <a:spcBef>
                <a:spcPts val="95"/>
              </a:spcBef>
            </a:pPr>
            <a:r>
              <a:rPr sz="1000" spc="-10" dirty="0">
                <a:latin typeface="Arial"/>
                <a:cs typeface="Arial"/>
              </a:rPr>
              <a:t>Klonlanmış</a:t>
            </a:r>
            <a:r>
              <a:rPr sz="1000" spc="15" dirty="0">
                <a:latin typeface="Arial"/>
                <a:cs typeface="Arial"/>
              </a:rPr>
              <a:t> </a:t>
            </a:r>
            <a:r>
              <a:rPr sz="1000" spc="-20" dirty="0">
                <a:latin typeface="Arial"/>
                <a:cs typeface="Arial"/>
              </a:rPr>
              <a:t>genin </a:t>
            </a:r>
            <a:r>
              <a:rPr sz="1000" spc="-10" dirty="0">
                <a:latin typeface="Arial"/>
                <a:cs typeface="Arial"/>
              </a:rPr>
              <a:t>kromozom</a:t>
            </a:r>
            <a:r>
              <a:rPr sz="1000" spc="-5" dirty="0">
                <a:latin typeface="Arial"/>
                <a:cs typeface="Arial"/>
              </a:rPr>
              <a:t> </a:t>
            </a:r>
            <a:r>
              <a:rPr sz="1000" spc="-10" dirty="0">
                <a:latin typeface="Arial"/>
                <a:cs typeface="Arial"/>
              </a:rPr>
              <a:t>üzerindeki</a:t>
            </a:r>
            <a:r>
              <a:rPr sz="1000" spc="15" dirty="0">
                <a:latin typeface="Arial"/>
                <a:cs typeface="Arial"/>
              </a:rPr>
              <a:t> </a:t>
            </a:r>
            <a:r>
              <a:rPr sz="1000" spc="-10" dirty="0">
                <a:latin typeface="Arial"/>
                <a:cs typeface="Arial"/>
              </a:rPr>
              <a:t>yerini </a:t>
            </a:r>
            <a:r>
              <a:rPr sz="1000" dirty="0">
                <a:latin typeface="Arial"/>
                <a:cs typeface="Arial"/>
              </a:rPr>
              <a:t>belirle,</a:t>
            </a:r>
            <a:r>
              <a:rPr sz="1000" spc="-45" dirty="0">
                <a:latin typeface="Arial"/>
                <a:cs typeface="Arial"/>
              </a:rPr>
              <a:t> </a:t>
            </a:r>
            <a:r>
              <a:rPr sz="1000" dirty="0">
                <a:latin typeface="Arial"/>
                <a:cs typeface="Arial"/>
              </a:rPr>
              <a:t>gen</a:t>
            </a:r>
            <a:r>
              <a:rPr sz="1000" spc="-70" dirty="0">
                <a:latin typeface="Arial"/>
                <a:cs typeface="Arial"/>
              </a:rPr>
              <a:t> </a:t>
            </a:r>
            <a:r>
              <a:rPr sz="1000" dirty="0">
                <a:latin typeface="Arial"/>
                <a:cs typeface="Arial"/>
              </a:rPr>
              <a:t>kopya</a:t>
            </a:r>
            <a:r>
              <a:rPr sz="1000" spc="-45" dirty="0">
                <a:latin typeface="Arial"/>
                <a:cs typeface="Arial"/>
              </a:rPr>
              <a:t> </a:t>
            </a:r>
            <a:r>
              <a:rPr sz="1000" dirty="0">
                <a:latin typeface="Arial"/>
                <a:cs typeface="Arial"/>
              </a:rPr>
              <a:t>sayısı</a:t>
            </a:r>
            <a:r>
              <a:rPr sz="1000" spc="-50" dirty="0">
                <a:latin typeface="Arial"/>
                <a:cs typeface="Arial"/>
              </a:rPr>
              <a:t> </a:t>
            </a:r>
            <a:r>
              <a:rPr sz="1000" spc="-25" dirty="0">
                <a:latin typeface="Arial"/>
                <a:cs typeface="Arial"/>
              </a:rPr>
              <a:t>ve </a:t>
            </a:r>
            <a:r>
              <a:rPr sz="1000" spc="-10" dirty="0">
                <a:latin typeface="Arial"/>
                <a:cs typeface="Arial"/>
              </a:rPr>
              <a:t>yapısını</a:t>
            </a:r>
            <a:r>
              <a:rPr sz="1000" dirty="0">
                <a:latin typeface="Arial"/>
                <a:cs typeface="Arial"/>
              </a:rPr>
              <a:t> </a:t>
            </a:r>
            <a:r>
              <a:rPr sz="1000" spc="-10" dirty="0">
                <a:latin typeface="Arial"/>
                <a:cs typeface="Arial"/>
              </a:rPr>
              <a:t>araştır</a:t>
            </a:r>
            <a:endParaRPr sz="1000">
              <a:latin typeface="Arial"/>
              <a:cs typeface="Arial"/>
            </a:endParaRPr>
          </a:p>
        </p:txBody>
      </p:sp>
      <p:sp>
        <p:nvSpPr>
          <p:cNvPr id="8" name="object 8"/>
          <p:cNvSpPr txBox="1"/>
          <p:nvPr/>
        </p:nvSpPr>
        <p:spPr>
          <a:xfrm>
            <a:off x="6588252" y="2048255"/>
            <a:ext cx="1297305" cy="553720"/>
          </a:xfrm>
          <a:prstGeom prst="rect">
            <a:avLst/>
          </a:prstGeom>
          <a:solidFill>
            <a:srgbClr val="FFFFFF"/>
          </a:solidFill>
        </p:spPr>
        <p:txBody>
          <a:bodyPr vert="horz" wrap="square" lIns="0" tIns="41910" rIns="0" bIns="0" rtlCol="0">
            <a:spAutoFit/>
          </a:bodyPr>
          <a:lstStyle/>
          <a:p>
            <a:pPr marL="92075" marR="172085">
              <a:lnSpc>
                <a:spcPct val="100000"/>
              </a:lnSpc>
              <a:spcBef>
                <a:spcPts val="330"/>
              </a:spcBef>
            </a:pPr>
            <a:r>
              <a:rPr sz="1000" dirty="0">
                <a:latin typeface="Arial"/>
                <a:cs typeface="Arial"/>
              </a:rPr>
              <a:t>Gende</a:t>
            </a:r>
            <a:r>
              <a:rPr sz="1000" spc="-75" dirty="0">
                <a:latin typeface="Arial"/>
                <a:cs typeface="Arial"/>
              </a:rPr>
              <a:t> </a:t>
            </a:r>
            <a:r>
              <a:rPr sz="1000" spc="-10" dirty="0">
                <a:latin typeface="Arial"/>
                <a:cs typeface="Arial"/>
              </a:rPr>
              <a:t>mutasyon </a:t>
            </a:r>
            <a:r>
              <a:rPr sz="1000" dirty="0">
                <a:latin typeface="Arial"/>
                <a:cs typeface="Arial"/>
              </a:rPr>
              <a:t>oluştur</a:t>
            </a:r>
            <a:r>
              <a:rPr sz="1000" spc="-40" dirty="0">
                <a:latin typeface="Arial"/>
                <a:cs typeface="Arial"/>
              </a:rPr>
              <a:t> </a:t>
            </a:r>
            <a:r>
              <a:rPr sz="1000" dirty="0">
                <a:latin typeface="Arial"/>
                <a:cs typeface="Arial"/>
              </a:rPr>
              <a:t>ve</a:t>
            </a:r>
            <a:r>
              <a:rPr sz="1000" spc="-40" dirty="0">
                <a:latin typeface="Arial"/>
                <a:cs typeface="Arial"/>
              </a:rPr>
              <a:t> </a:t>
            </a:r>
            <a:r>
              <a:rPr sz="1000" spc="-10" dirty="0">
                <a:latin typeface="Arial"/>
                <a:cs typeface="Arial"/>
              </a:rPr>
              <a:t>değişen </a:t>
            </a:r>
            <a:r>
              <a:rPr sz="1000" dirty="0">
                <a:latin typeface="Arial"/>
                <a:cs typeface="Arial"/>
              </a:rPr>
              <a:t>işlevi</a:t>
            </a:r>
            <a:r>
              <a:rPr sz="1000" spc="-40" dirty="0">
                <a:latin typeface="Arial"/>
                <a:cs typeface="Arial"/>
              </a:rPr>
              <a:t> </a:t>
            </a:r>
            <a:r>
              <a:rPr sz="1000" spc="-10" dirty="0">
                <a:latin typeface="Arial"/>
                <a:cs typeface="Arial"/>
              </a:rPr>
              <a:t>araştır</a:t>
            </a:r>
            <a:endParaRPr sz="1000">
              <a:latin typeface="Arial"/>
              <a:cs typeface="Arial"/>
            </a:endParaRPr>
          </a:p>
        </p:txBody>
      </p:sp>
      <p:sp>
        <p:nvSpPr>
          <p:cNvPr id="9" name="object 9"/>
          <p:cNvSpPr txBox="1"/>
          <p:nvPr/>
        </p:nvSpPr>
        <p:spPr>
          <a:xfrm>
            <a:off x="684276" y="2360676"/>
            <a:ext cx="2087880" cy="398145"/>
          </a:xfrm>
          <a:prstGeom prst="rect">
            <a:avLst/>
          </a:prstGeom>
          <a:solidFill>
            <a:srgbClr val="FFFFFF"/>
          </a:solidFill>
        </p:spPr>
        <p:txBody>
          <a:bodyPr vert="horz" wrap="square" lIns="0" tIns="42545" rIns="0" bIns="0" rtlCol="0">
            <a:spAutoFit/>
          </a:bodyPr>
          <a:lstStyle/>
          <a:p>
            <a:pPr marL="90805" marR="125730">
              <a:lnSpc>
                <a:spcPct val="100000"/>
              </a:lnSpc>
              <a:spcBef>
                <a:spcPts val="335"/>
              </a:spcBef>
            </a:pPr>
            <a:r>
              <a:rPr sz="1000" dirty="0">
                <a:latin typeface="Arial"/>
                <a:cs typeface="Arial"/>
              </a:rPr>
              <a:t>Gen</a:t>
            </a:r>
            <a:r>
              <a:rPr sz="1000" spc="-55" dirty="0">
                <a:latin typeface="Arial"/>
                <a:cs typeface="Arial"/>
              </a:rPr>
              <a:t> </a:t>
            </a:r>
            <a:r>
              <a:rPr sz="1000" dirty="0">
                <a:latin typeface="Arial"/>
                <a:cs typeface="Arial"/>
              </a:rPr>
              <a:t>yapısı,</a:t>
            </a:r>
            <a:r>
              <a:rPr sz="1000" spc="-25" dirty="0">
                <a:latin typeface="Arial"/>
                <a:cs typeface="Arial"/>
              </a:rPr>
              <a:t> </a:t>
            </a:r>
            <a:r>
              <a:rPr sz="1000" dirty="0">
                <a:latin typeface="Arial"/>
                <a:cs typeface="Arial"/>
              </a:rPr>
              <a:t>dizisi,</a:t>
            </a:r>
            <a:r>
              <a:rPr sz="1000" spc="-10" dirty="0">
                <a:latin typeface="Arial"/>
                <a:cs typeface="Arial"/>
              </a:rPr>
              <a:t> organ,</a:t>
            </a:r>
            <a:r>
              <a:rPr sz="1000" spc="-55" dirty="0">
                <a:latin typeface="Arial"/>
                <a:cs typeface="Arial"/>
              </a:rPr>
              <a:t> </a:t>
            </a:r>
            <a:r>
              <a:rPr sz="1000" dirty="0">
                <a:latin typeface="Arial"/>
                <a:cs typeface="Arial"/>
              </a:rPr>
              <a:t>doku</a:t>
            </a:r>
            <a:r>
              <a:rPr sz="1000" spc="-60" dirty="0">
                <a:latin typeface="Arial"/>
                <a:cs typeface="Arial"/>
              </a:rPr>
              <a:t> </a:t>
            </a:r>
            <a:r>
              <a:rPr sz="1000" spc="-25" dirty="0">
                <a:latin typeface="Arial"/>
                <a:cs typeface="Arial"/>
              </a:rPr>
              <a:t>ve </a:t>
            </a:r>
            <a:r>
              <a:rPr sz="1000" spc="-10" dirty="0">
                <a:latin typeface="Arial"/>
                <a:cs typeface="Arial"/>
              </a:rPr>
              <a:t>hücrelerde</a:t>
            </a:r>
            <a:r>
              <a:rPr sz="1000" spc="15" dirty="0">
                <a:latin typeface="Arial"/>
                <a:cs typeface="Arial"/>
              </a:rPr>
              <a:t> </a:t>
            </a:r>
            <a:r>
              <a:rPr sz="1000" spc="-10" dirty="0">
                <a:latin typeface="Arial"/>
                <a:cs typeface="Arial"/>
              </a:rPr>
              <a:t>ifadesini</a:t>
            </a:r>
            <a:r>
              <a:rPr sz="1000" spc="10" dirty="0">
                <a:latin typeface="Arial"/>
                <a:cs typeface="Arial"/>
              </a:rPr>
              <a:t> </a:t>
            </a:r>
            <a:r>
              <a:rPr sz="1000" spc="-10" dirty="0">
                <a:latin typeface="Arial"/>
                <a:cs typeface="Arial"/>
              </a:rPr>
              <a:t>araştır</a:t>
            </a:r>
            <a:endParaRPr sz="1000">
              <a:latin typeface="Arial"/>
              <a:cs typeface="Arial"/>
            </a:endParaRPr>
          </a:p>
        </p:txBody>
      </p:sp>
      <p:sp>
        <p:nvSpPr>
          <p:cNvPr id="10" name="object 10"/>
          <p:cNvSpPr txBox="1"/>
          <p:nvPr/>
        </p:nvSpPr>
        <p:spPr>
          <a:xfrm>
            <a:off x="745236" y="3299459"/>
            <a:ext cx="1871980" cy="399415"/>
          </a:xfrm>
          <a:prstGeom prst="rect">
            <a:avLst/>
          </a:prstGeom>
          <a:solidFill>
            <a:srgbClr val="FFFFFF"/>
          </a:solidFill>
        </p:spPr>
        <p:txBody>
          <a:bodyPr vert="horz" wrap="square" lIns="0" tIns="42544" rIns="0" bIns="0" rtlCol="0">
            <a:spAutoFit/>
          </a:bodyPr>
          <a:lstStyle/>
          <a:p>
            <a:pPr marL="90805" marR="356235">
              <a:lnSpc>
                <a:spcPct val="100000"/>
              </a:lnSpc>
              <a:spcBef>
                <a:spcPts val="334"/>
              </a:spcBef>
            </a:pPr>
            <a:r>
              <a:rPr sz="1000" dirty="0">
                <a:latin typeface="Arial"/>
                <a:cs typeface="Arial"/>
              </a:rPr>
              <a:t>Gen</a:t>
            </a:r>
            <a:r>
              <a:rPr sz="1000" spc="-65" dirty="0">
                <a:latin typeface="Arial"/>
                <a:cs typeface="Arial"/>
              </a:rPr>
              <a:t> </a:t>
            </a:r>
            <a:r>
              <a:rPr sz="1000" dirty="0">
                <a:latin typeface="Arial"/>
                <a:cs typeface="Arial"/>
              </a:rPr>
              <a:t>işlevini</a:t>
            </a:r>
            <a:r>
              <a:rPr sz="1000" spc="-25" dirty="0">
                <a:latin typeface="Arial"/>
                <a:cs typeface="Arial"/>
              </a:rPr>
              <a:t> </a:t>
            </a:r>
            <a:r>
              <a:rPr sz="1000" dirty="0">
                <a:latin typeface="Arial"/>
                <a:cs typeface="Arial"/>
              </a:rPr>
              <a:t>çalışmak</a:t>
            </a:r>
            <a:r>
              <a:rPr sz="1000" spc="-65" dirty="0">
                <a:latin typeface="Arial"/>
                <a:cs typeface="Arial"/>
              </a:rPr>
              <a:t> </a:t>
            </a:r>
            <a:r>
              <a:rPr sz="1000" spc="-20" dirty="0">
                <a:latin typeface="Arial"/>
                <a:cs typeface="Arial"/>
              </a:rPr>
              <a:t>için </a:t>
            </a:r>
            <a:r>
              <a:rPr sz="1000" spc="-10" dirty="0">
                <a:latin typeface="Arial"/>
                <a:cs typeface="Arial"/>
              </a:rPr>
              <a:t>transgenik</a:t>
            </a:r>
            <a:r>
              <a:rPr sz="1000" spc="-15" dirty="0">
                <a:latin typeface="Arial"/>
                <a:cs typeface="Arial"/>
              </a:rPr>
              <a:t> </a:t>
            </a:r>
            <a:r>
              <a:rPr sz="1000" spc="-10" dirty="0">
                <a:latin typeface="Arial"/>
                <a:cs typeface="Arial"/>
              </a:rPr>
              <a:t>hayvanlar</a:t>
            </a:r>
            <a:r>
              <a:rPr sz="1000" spc="35" dirty="0">
                <a:latin typeface="Arial"/>
                <a:cs typeface="Arial"/>
              </a:rPr>
              <a:t> </a:t>
            </a:r>
            <a:r>
              <a:rPr sz="1000" spc="-20" dirty="0">
                <a:latin typeface="Arial"/>
                <a:cs typeface="Arial"/>
              </a:rPr>
              <a:t>üret</a:t>
            </a:r>
            <a:endParaRPr sz="1000">
              <a:latin typeface="Arial"/>
              <a:cs typeface="Arial"/>
            </a:endParaRPr>
          </a:p>
        </p:txBody>
      </p:sp>
      <p:sp>
        <p:nvSpPr>
          <p:cNvPr id="11" name="object 11"/>
          <p:cNvSpPr/>
          <p:nvPr/>
        </p:nvSpPr>
        <p:spPr>
          <a:xfrm>
            <a:off x="684276" y="1853183"/>
            <a:ext cx="3837940" cy="3351529"/>
          </a:xfrm>
          <a:custGeom>
            <a:avLst/>
            <a:gdLst/>
            <a:ahLst/>
            <a:cxnLst/>
            <a:rect l="l" t="t" r="r" b="b"/>
            <a:pathLst>
              <a:path w="3837940" h="3351529">
                <a:moveTo>
                  <a:pt x="1078992" y="905256"/>
                </a:moveTo>
                <a:lnTo>
                  <a:pt x="0" y="905256"/>
                </a:lnTo>
                <a:lnTo>
                  <a:pt x="0" y="1027176"/>
                </a:lnTo>
                <a:lnTo>
                  <a:pt x="1078992" y="1027176"/>
                </a:lnTo>
                <a:lnTo>
                  <a:pt x="1078992" y="905256"/>
                </a:lnTo>
                <a:close/>
              </a:path>
              <a:path w="3837940" h="3351529">
                <a:moveTo>
                  <a:pt x="1115568" y="1824228"/>
                </a:moveTo>
                <a:lnTo>
                  <a:pt x="35052" y="1824228"/>
                </a:lnTo>
                <a:lnTo>
                  <a:pt x="35052" y="1943100"/>
                </a:lnTo>
                <a:lnTo>
                  <a:pt x="1115568" y="1943100"/>
                </a:lnTo>
                <a:lnTo>
                  <a:pt x="1115568" y="1824228"/>
                </a:lnTo>
                <a:close/>
              </a:path>
              <a:path w="3837940" h="3351529">
                <a:moveTo>
                  <a:pt x="2087880" y="2642616"/>
                </a:moveTo>
                <a:lnTo>
                  <a:pt x="16764" y="2642616"/>
                </a:lnTo>
                <a:lnTo>
                  <a:pt x="16764" y="3351288"/>
                </a:lnTo>
                <a:lnTo>
                  <a:pt x="2087880" y="3351288"/>
                </a:lnTo>
                <a:lnTo>
                  <a:pt x="2087880" y="2642616"/>
                </a:lnTo>
                <a:close/>
              </a:path>
              <a:path w="3837940" h="3351529">
                <a:moveTo>
                  <a:pt x="3837419" y="0"/>
                </a:moveTo>
                <a:lnTo>
                  <a:pt x="2756916" y="0"/>
                </a:lnTo>
                <a:lnTo>
                  <a:pt x="2756916" y="120396"/>
                </a:lnTo>
                <a:lnTo>
                  <a:pt x="3837419" y="120396"/>
                </a:lnTo>
                <a:lnTo>
                  <a:pt x="3837419" y="0"/>
                </a:lnTo>
                <a:close/>
              </a:path>
            </a:pathLst>
          </a:custGeom>
          <a:solidFill>
            <a:srgbClr val="FFFFFF"/>
          </a:solidFill>
        </p:spPr>
        <p:txBody>
          <a:bodyPr wrap="square" lIns="0" tIns="0" rIns="0" bIns="0" rtlCol="0"/>
          <a:lstStyle/>
          <a:p>
            <a:endParaRPr/>
          </a:p>
        </p:txBody>
      </p:sp>
      <p:sp>
        <p:nvSpPr>
          <p:cNvPr id="12" name="object 12"/>
          <p:cNvSpPr txBox="1"/>
          <p:nvPr/>
        </p:nvSpPr>
        <p:spPr>
          <a:xfrm>
            <a:off x="780694" y="4527041"/>
            <a:ext cx="1851660" cy="330200"/>
          </a:xfrm>
          <a:prstGeom prst="rect">
            <a:avLst/>
          </a:prstGeom>
        </p:spPr>
        <p:txBody>
          <a:bodyPr vert="horz" wrap="square" lIns="0" tIns="12065" rIns="0" bIns="0" rtlCol="0">
            <a:spAutoFit/>
          </a:bodyPr>
          <a:lstStyle/>
          <a:p>
            <a:pPr marL="12700" marR="5080">
              <a:lnSpc>
                <a:spcPct val="100000"/>
              </a:lnSpc>
              <a:spcBef>
                <a:spcPts val="95"/>
              </a:spcBef>
            </a:pPr>
            <a:r>
              <a:rPr sz="1000" spc="-10" dirty="0">
                <a:latin typeface="Arial"/>
                <a:cs typeface="Arial"/>
              </a:rPr>
              <a:t>İnsanlara</a:t>
            </a:r>
            <a:r>
              <a:rPr sz="1000" spc="-40" dirty="0">
                <a:latin typeface="Arial"/>
                <a:cs typeface="Arial"/>
              </a:rPr>
              <a:t> </a:t>
            </a:r>
            <a:r>
              <a:rPr sz="1000" dirty="0">
                <a:latin typeface="Arial"/>
                <a:cs typeface="Arial"/>
              </a:rPr>
              <a:t>verilmek</a:t>
            </a:r>
            <a:r>
              <a:rPr sz="1000" spc="-35" dirty="0">
                <a:latin typeface="Arial"/>
                <a:cs typeface="Arial"/>
              </a:rPr>
              <a:t> </a:t>
            </a:r>
            <a:r>
              <a:rPr sz="1000" dirty="0">
                <a:latin typeface="Arial"/>
                <a:cs typeface="Arial"/>
              </a:rPr>
              <a:t>üzere</a:t>
            </a:r>
            <a:r>
              <a:rPr sz="1000" spc="-30" dirty="0">
                <a:latin typeface="Arial"/>
                <a:cs typeface="Arial"/>
              </a:rPr>
              <a:t> </a:t>
            </a:r>
            <a:r>
              <a:rPr sz="1000" spc="-10" dirty="0">
                <a:latin typeface="Arial"/>
                <a:cs typeface="Arial"/>
              </a:rPr>
              <a:t>proteini </a:t>
            </a:r>
            <a:r>
              <a:rPr sz="1000" dirty="0">
                <a:latin typeface="Arial"/>
                <a:cs typeface="Arial"/>
              </a:rPr>
              <a:t>yüksek</a:t>
            </a:r>
            <a:r>
              <a:rPr sz="1000" spc="-55" dirty="0">
                <a:latin typeface="Arial"/>
                <a:cs typeface="Arial"/>
              </a:rPr>
              <a:t> </a:t>
            </a:r>
            <a:r>
              <a:rPr sz="1000" dirty="0">
                <a:latin typeface="Arial"/>
                <a:cs typeface="Arial"/>
              </a:rPr>
              <a:t>miktarlarda</a:t>
            </a:r>
            <a:r>
              <a:rPr sz="1000" spc="-70" dirty="0">
                <a:latin typeface="Arial"/>
                <a:cs typeface="Arial"/>
              </a:rPr>
              <a:t> </a:t>
            </a:r>
            <a:r>
              <a:rPr sz="1000" spc="-20" dirty="0">
                <a:latin typeface="Arial"/>
                <a:cs typeface="Arial"/>
              </a:rPr>
              <a:t>üret</a:t>
            </a:r>
            <a:endParaRPr sz="1000">
              <a:latin typeface="Arial"/>
              <a:cs typeface="Arial"/>
            </a:endParaRPr>
          </a:p>
        </p:txBody>
      </p:sp>
      <p:sp>
        <p:nvSpPr>
          <p:cNvPr id="13" name="object 13"/>
          <p:cNvSpPr/>
          <p:nvPr/>
        </p:nvSpPr>
        <p:spPr>
          <a:xfrm>
            <a:off x="656844" y="4238256"/>
            <a:ext cx="7780020" cy="1096010"/>
          </a:xfrm>
          <a:custGeom>
            <a:avLst/>
            <a:gdLst/>
            <a:ahLst/>
            <a:cxnLst/>
            <a:rect l="l" t="t" r="r" b="b"/>
            <a:pathLst>
              <a:path w="7780020" h="1096010">
                <a:moveTo>
                  <a:pt x="1612392" y="966216"/>
                </a:moveTo>
                <a:lnTo>
                  <a:pt x="0" y="966216"/>
                </a:lnTo>
                <a:lnTo>
                  <a:pt x="0" y="1095743"/>
                </a:lnTo>
                <a:lnTo>
                  <a:pt x="1612392" y="1095743"/>
                </a:lnTo>
                <a:lnTo>
                  <a:pt x="1612392" y="966216"/>
                </a:lnTo>
                <a:close/>
              </a:path>
              <a:path w="7780020" h="1096010">
                <a:moveTo>
                  <a:pt x="7780007" y="0"/>
                </a:moveTo>
                <a:lnTo>
                  <a:pt x="6830568" y="0"/>
                </a:lnTo>
                <a:lnTo>
                  <a:pt x="6830568" y="461759"/>
                </a:lnTo>
                <a:lnTo>
                  <a:pt x="7780007" y="461759"/>
                </a:lnTo>
                <a:lnTo>
                  <a:pt x="7780007" y="0"/>
                </a:lnTo>
                <a:close/>
              </a:path>
            </a:pathLst>
          </a:custGeom>
          <a:solidFill>
            <a:srgbClr val="FFFFFF"/>
          </a:solidFill>
        </p:spPr>
        <p:txBody>
          <a:bodyPr wrap="square" lIns="0" tIns="0" rIns="0" bIns="0" rtlCol="0"/>
          <a:lstStyle/>
          <a:p>
            <a:endParaRPr/>
          </a:p>
        </p:txBody>
      </p:sp>
      <p:sp>
        <p:nvSpPr>
          <p:cNvPr id="14" name="object 14"/>
          <p:cNvSpPr txBox="1"/>
          <p:nvPr/>
        </p:nvSpPr>
        <p:spPr>
          <a:xfrm>
            <a:off x="3127248" y="5029200"/>
            <a:ext cx="940435" cy="245745"/>
          </a:xfrm>
          <a:prstGeom prst="rect">
            <a:avLst/>
          </a:prstGeom>
          <a:solidFill>
            <a:srgbClr val="FFFFFF"/>
          </a:solidFill>
        </p:spPr>
        <p:txBody>
          <a:bodyPr vert="horz" wrap="square" lIns="0" tIns="43180" rIns="0" bIns="0" rtlCol="0">
            <a:spAutoFit/>
          </a:bodyPr>
          <a:lstStyle/>
          <a:p>
            <a:pPr marL="92075">
              <a:lnSpc>
                <a:spcPct val="100000"/>
              </a:lnSpc>
              <a:spcBef>
                <a:spcPts val="340"/>
              </a:spcBef>
            </a:pPr>
            <a:r>
              <a:rPr sz="1000" dirty="0">
                <a:latin typeface="Arial"/>
                <a:cs typeface="Arial"/>
              </a:rPr>
              <a:t>Gen</a:t>
            </a:r>
            <a:r>
              <a:rPr sz="1000" spc="-45" dirty="0">
                <a:latin typeface="Arial"/>
                <a:cs typeface="Arial"/>
              </a:rPr>
              <a:t> </a:t>
            </a:r>
            <a:r>
              <a:rPr sz="1000" spc="-10" dirty="0">
                <a:latin typeface="Arial"/>
                <a:cs typeface="Arial"/>
              </a:rPr>
              <a:t>tedavisi</a:t>
            </a:r>
            <a:endParaRPr sz="1000">
              <a:latin typeface="Arial"/>
              <a:cs typeface="Arial"/>
            </a:endParaRPr>
          </a:p>
        </p:txBody>
      </p:sp>
      <p:sp>
        <p:nvSpPr>
          <p:cNvPr id="15" name="object 15"/>
          <p:cNvSpPr txBox="1"/>
          <p:nvPr/>
        </p:nvSpPr>
        <p:spPr>
          <a:xfrm>
            <a:off x="4261103" y="5693664"/>
            <a:ext cx="1390015" cy="554990"/>
          </a:xfrm>
          <a:prstGeom prst="rect">
            <a:avLst/>
          </a:prstGeom>
          <a:solidFill>
            <a:srgbClr val="FFFFFF"/>
          </a:solidFill>
        </p:spPr>
        <p:txBody>
          <a:bodyPr vert="horz" wrap="square" lIns="0" tIns="43815" rIns="0" bIns="0" rtlCol="0">
            <a:spAutoFit/>
          </a:bodyPr>
          <a:lstStyle/>
          <a:p>
            <a:pPr marL="92075" marR="83820">
              <a:lnSpc>
                <a:spcPct val="100000"/>
              </a:lnSpc>
              <a:spcBef>
                <a:spcPts val="345"/>
              </a:spcBef>
            </a:pPr>
            <a:r>
              <a:rPr sz="1000" spc="-10" dirty="0">
                <a:latin typeface="Arial"/>
                <a:cs typeface="Arial"/>
              </a:rPr>
              <a:t>Genetik</a:t>
            </a:r>
            <a:r>
              <a:rPr sz="1000" spc="-45" dirty="0">
                <a:latin typeface="Arial"/>
                <a:cs typeface="Arial"/>
              </a:rPr>
              <a:t> </a:t>
            </a:r>
            <a:r>
              <a:rPr sz="1000" dirty="0">
                <a:latin typeface="Arial"/>
                <a:cs typeface="Arial"/>
              </a:rPr>
              <a:t>veya</a:t>
            </a:r>
            <a:r>
              <a:rPr sz="1000" spc="-5" dirty="0">
                <a:latin typeface="Arial"/>
                <a:cs typeface="Arial"/>
              </a:rPr>
              <a:t> </a:t>
            </a:r>
            <a:r>
              <a:rPr sz="1000" spc="-10" dirty="0">
                <a:latin typeface="Arial"/>
                <a:cs typeface="Arial"/>
              </a:rPr>
              <a:t>bulaşıcı </a:t>
            </a:r>
            <a:r>
              <a:rPr sz="1000" dirty="0">
                <a:latin typeface="Arial"/>
                <a:cs typeface="Arial"/>
              </a:rPr>
              <a:t>hastalık</a:t>
            </a:r>
            <a:r>
              <a:rPr sz="1000" spc="-60" dirty="0">
                <a:latin typeface="Arial"/>
                <a:cs typeface="Arial"/>
              </a:rPr>
              <a:t> </a:t>
            </a:r>
            <a:r>
              <a:rPr sz="1000" spc="-10" dirty="0">
                <a:latin typeface="Arial"/>
                <a:cs typeface="Arial"/>
              </a:rPr>
              <a:t>teşhisi</a:t>
            </a:r>
            <a:endParaRPr sz="1000">
              <a:latin typeface="Arial"/>
              <a:cs typeface="Arial"/>
            </a:endParaRPr>
          </a:p>
        </p:txBody>
      </p:sp>
      <p:sp>
        <p:nvSpPr>
          <p:cNvPr id="16" name="object 16"/>
          <p:cNvSpPr txBox="1"/>
          <p:nvPr/>
        </p:nvSpPr>
        <p:spPr>
          <a:xfrm>
            <a:off x="5263896" y="4792979"/>
            <a:ext cx="878205" cy="553720"/>
          </a:xfrm>
          <a:prstGeom prst="rect">
            <a:avLst/>
          </a:prstGeom>
          <a:solidFill>
            <a:srgbClr val="FFFFFF"/>
          </a:solidFill>
        </p:spPr>
        <p:txBody>
          <a:bodyPr vert="horz" wrap="square" lIns="0" tIns="42545" rIns="0" bIns="0" rtlCol="0">
            <a:spAutoFit/>
          </a:bodyPr>
          <a:lstStyle/>
          <a:p>
            <a:pPr marL="92075" marR="286385">
              <a:lnSpc>
                <a:spcPct val="100000"/>
              </a:lnSpc>
              <a:spcBef>
                <a:spcPts val="335"/>
              </a:spcBef>
            </a:pPr>
            <a:r>
              <a:rPr sz="1000" dirty="0">
                <a:latin typeface="Arial"/>
                <a:cs typeface="Arial"/>
              </a:rPr>
              <a:t>Adli</a:t>
            </a:r>
            <a:r>
              <a:rPr sz="1000" spc="-40" dirty="0">
                <a:latin typeface="Arial"/>
                <a:cs typeface="Arial"/>
              </a:rPr>
              <a:t> </a:t>
            </a:r>
            <a:r>
              <a:rPr sz="1000" spc="-10" dirty="0">
                <a:latin typeface="Arial"/>
                <a:cs typeface="Arial"/>
              </a:rPr>
              <a:t>tıpta kullanım</a:t>
            </a:r>
            <a:endParaRPr sz="1000">
              <a:latin typeface="Arial"/>
              <a:cs typeface="Arial"/>
            </a:endParaRPr>
          </a:p>
        </p:txBody>
      </p:sp>
      <p:sp>
        <p:nvSpPr>
          <p:cNvPr id="17" name="object 17"/>
          <p:cNvSpPr txBox="1"/>
          <p:nvPr/>
        </p:nvSpPr>
        <p:spPr>
          <a:xfrm>
            <a:off x="5650991" y="2968751"/>
            <a:ext cx="1393190" cy="1169035"/>
          </a:xfrm>
          <a:prstGeom prst="rect">
            <a:avLst/>
          </a:prstGeom>
          <a:solidFill>
            <a:srgbClr val="FFFFFF"/>
          </a:solidFill>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0"/>
              </a:spcBef>
            </a:pPr>
            <a:endParaRPr sz="1100">
              <a:latin typeface="Times New Roman"/>
              <a:cs typeface="Times New Roman"/>
            </a:endParaRPr>
          </a:p>
          <a:p>
            <a:pPr marL="92710">
              <a:lnSpc>
                <a:spcPct val="100000"/>
              </a:lnSpc>
              <a:spcBef>
                <a:spcPts val="5"/>
              </a:spcBef>
            </a:pPr>
            <a:r>
              <a:rPr sz="1000" dirty="0">
                <a:latin typeface="Arial"/>
                <a:cs typeface="Arial"/>
              </a:rPr>
              <a:t>GDO</a:t>
            </a:r>
            <a:r>
              <a:rPr sz="1000" spc="-40" dirty="0">
                <a:latin typeface="Arial"/>
                <a:cs typeface="Arial"/>
              </a:rPr>
              <a:t> </a:t>
            </a:r>
            <a:r>
              <a:rPr sz="1000" spc="-10" dirty="0">
                <a:latin typeface="Arial"/>
                <a:cs typeface="Arial"/>
              </a:rPr>
              <a:t>üretimi</a:t>
            </a:r>
            <a:endParaRPr sz="1000">
              <a:latin typeface="Arial"/>
              <a:cs typeface="Arial"/>
            </a:endParaRPr>
          </a:p>
        </p:txBody>
      </p:sp>
      <p:sp>
        <p:nvSpPr>
          <p:cNvPr id="18" name="object 18"/>
          <p:cNvSpPr txBox="1"/>
          <p:nvPr/>
        </p:nvSpPr>
        <p:spPr>
          <a:xfrm>
            <a:off x="7566786" y="4269740"/>
            <a:ext cx="721995" cy="391795"/>
          </a:xfrm>
          <a:prstGeom prst="rect">
            <a:avLst/>
          </a:prstGeom>
        </p:spPr>
        <p:txBody>
          <a:bodyPr vert="horz" wrap="square" lIns="0" tIns="12700" rIns="0" bIns="0" rtlCol="0">
            <a:spAutoFit/>
          </a:bodyPr>
          <a:lstStyle/>
          <a:p>
            <a:pPr marL="12700" marR="5080">
              <a:lnSpc>
                <a:spcPct val="100000"/>
              </a:lnSpc>
              <a:spcBef>
                <a:spcPts val="100"/>
              </a:spcBef>
            </a:pPr>
            <a:r>
              <a:rPr sz="800" dirty="0">
                <a:latin typeface="Arial"/>
                <a:cs typeface="Arial"/>
              </a:rPr>
              <a:t>Toksik</a:t>
            </a:r>
            <a:r>
              <a:rPr sz="800" spc="-40" dirty="0">
                <a:latin typeface="Arial"/>
                <a:cs typeface="Arial"/>
              </a:rPr>
              <a:t> </a:t>
            </a:r>
            <a:r>
              <a:rPr sz="800" spc="-10" dirty="0">
                <a:latin typeface="Arial"/>
                <a:cs typeface="Arial"/>
              </a:rPr>
              <a:t>atıkları </a:t>
            </a:r>
            <a:r>
              <a:rPr sz="800" dirty="0">
                <a:latin typeface="Arial"/>
                <a:cs typeface="Arial"/>
              </a:rPr>
              <a:t>temizlemek</a:t>
            </a:r>
            <a:r>
              <a:rPr sz="800" spc="-50" dirty="0">
                <a:latin typeface="Arial"/>
                <a:cs typeface="Arial"/>
              </a:rPr>
              <a:t> </a:t>
            </a:r>
            <a:r>
              <a:rPr sz="800" spc="-20" dirty="0">
                <a:latin typeface="Arial"/>
                <a:cs typeface="Arial"/>
              </a:rPr>
              <a:t>için </a:t>
            </a:r>
            <a:r>
              <a:rPr sz="800" spc="-10" dirty="0">
                <a:latin typeface="Arial"/>
                <a:cs typeface="Arial"/>
              </a:rPr>
              <a:t>bakteri</a:t>
            </a:r>
            <a:endParaRPr sz="800">
              <a:latin typeface="Arial"/>
              <a:cs typeface="Arial"/>
            </a:endParaRPr>
          </a:p>
        </p:txBody>
      </p:sp>
      <p:sp>
        <p:nvSpPr>
          <p:cNvPr id="19" name="object 19"/>
          <p:cNvSpPr txBox="1"/>
          <p:nvPr/>
        </p:nvSpPr>
        <p:spPr>
          <a:xfrm>
            <a:off x="6490715" y="4744211"/>
            <a:ext cx="673735" cy="585470"/>
          </a:xfrm>
          <a:prstGeom prst="rect">
            <a:avLst/>
          </a:prstGeom>
          <a:solidFill>
            <a:srgbClr val="FFFFFF"/>
          </a:solidFill>
        </p:spPr>
        <p:txBody>
          <a:bodyPr vert="horz" wrap="square" lIns="0" tIns="43180" rIns="0" bIns="0" rtlCol="0">
            <a:spAutoFit/>
          </a:bodyPr>
          <a:lstStyle/>
          <a:p>
            <a:pPr marL="92710" marR="234315">
              <a:lnSpc>
                <a:spcPct val="100000"/>
              </a:lnSpc>
              <a:spcBef>
                <a:spcPts val="340"/>
              </a:spcBef>
            </a:pPr>
            <a:r>
              <a:rPr sz="800" spc="-10" dirty="0">
                <a:latin typeface="Arial"/>
                <a:cs typeface="Arial"/>
              </a:rPr>
              <a:t>İlaca dirençli tarım ürünleri</a:t>
            </a:r>
            <a:endParaRPr sz="8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905586-DAC4-1065-4A82-E0D5F285EE6F}"/>
              </a:ext>
            </a:extLst>
          </p:cNvPr>
          <p:cNvSpPr txBox="1"/>
          <p:nvPr/>
        </p:nvSpPr>
        <p:spPr>
          <a:xfrm>
            <a:off x="457200" y="533400"/>
            <a:ext cx="7924800" cy="3693319"/>
          </a:xfrm>
          <a:prstGeom prst="rect">
            <a:avLst/>
          </a:prstGeom>
          <a:noFill/>
        </p:spPr>
        <p:txBody>
          <a:bodyPr wrap="square">
            <a:spAutoFit/>
          </a:bodyPr>
          <a:lstStyle/>
          <a:p>
            <a:pPr>
              <a:buNone/>
            </a:pPr>
            <a:r>
              <a:rPr lang="en-US" dirty="0"/>
              <a:t>Her </a:t>
            </a:r>
            <a:r>
              <a:rPr lang="en-US" dirty="0" err="1"/>
              <a:t>virüsün</a:t>
            </a:r>
            <a:r>
              <a:rPr lang="en-US" dirty="0"/>
              <a:t> </a:t>
            </a:r>
            <a:r>
              <a:rPr lang="en-US" dirty="0" err="1"/>
              <a:t>kendine</a:t>
            </a:r>
            <a:r>
              <a:rPr lang="en-US" dirty="0"/>
              <a:t> </a:t>
            </a:r>
            <a:r>
              <a:rPr lang="en-US" dirty="0" err="1"/>
              <a:t>özgü</a:t>
            </a:r>
            <a:r>
              <a:rPr lang="en-US" dirty="0"/>
              <a:t> </a:t>
            </a:r>
            <a:r>
              <a:rPr lang="en-US" dirty="0" err="1"/>
              <a:t>bir</a:t>
            </a:r>
            <a:r>
              <a:rPr lang="en-US" dirty="0"/>
              <a:t> </a:t>
            </a:r>
            <a:r>
              <a:rPr lang="en-US" b="1" dirty="0" err="1"/>
              <a:t>nükleik</a:t>
            </a:r>
            <a:r>
              <a:rPr lang="en-US" b="1" dirty="0"/>
              <a:t> </a:t>
            </a:r>
            <a:r>
              <a:rPr lang="en-US" b="1" dirty="0" err="1"/>
              <a:t>asit</a:t>
            </a:r>
            <a:r>
              <a:rPr lang="en-US" b="1" dirty="0"/>
              <a:t> </a:t>
            </a:r>
            <a:r>
              <a:rPr lang="en-US" b="1" dirty="0" err="1"/>
              <a:t>dizisi</a:t>
            </a:r>
            <a:r>
              <a:rPr lang="en-US" b="1" dirty="0"/>
              <a:t> (DNA </a:t>
            </a:r>
            <a:r>
              <a:rPr lang="en-US" b="1" dirty="0" err="1"/>
              <a:t>veya</a:t>
            </a:r>
            <a:r>
              <a:rPr lang="en-US" b="1" dirty="0"/>
              <a:t> RNA)</a:t>
            </a:r>
            <a:r>
              <a:rPr lang="en-US" dirty="0"/>
              <a:t> </a:t>
            </a:r>
            <a:r>
              <a:rPr lang="en-US" dirty="0" err="1"/>
              <a:t>vardır</a:t>
            </a:r>
            <a:r>
              <a:rPr lang="en-US" dirty="0"/>
              <a:t>.</a:t>
            </a:r>
            <a:br>
              <a:rPr lang="en-US" dirty="0"/>
            </a:br>
            <a:r>
              <a:rPr lang="en-US" dirty="0"/>
              <a:t>COVID-19’a </a:t>
            </a:r>
            <a:r>
              <a:rPr lang="en-US" dirty="0" err="1"/>
              <a:t>neden</a:t>
            </a:r>
            <a:r>
              <a:rPr lang="en-US" dirty="0"/>
              <a:t> </a:t>
            </a:r>
            <a:r>
              <a:rPr lang="en-US" dirty="0" err="1"/>
              <a:t>olan</a:t>
            </a:r>
            <a:r>
              <a:rPr lang="en-US" dirty="0"/>
              <a:t> </a:t>
            </a:r>
            <a:r>
              <a:rPr lang="en-US" b="1" dirty="0"/>
              <a:t>SARS-CoV-2</a:t>
            </a:r>
            <a:r>
              <a:rPr lang="en-US" dirty="0"/>
              <a:t> </a:t>
            </a:r>
            <a:r>
              <a:rPr lang="en-US" dirty="0" err="1"/>
              <a:t>virüsünün</a:t>
            </a:r>
            <a:r>
              <a:rPr lang="en-US" dirty="0"/>
              <a:t> </a:t>
            </a:r>
            <a:r>
              <a:rPr lang="en-US" dirty="0" err="1"/>
              <a:t>yapısında</a:t>
            </a:r>
            <a:r>
              <a:rPr lang="en-US" dirty="0"/>
              <a:t> </a:t>
            </a:r>
            <a:r>
              <a:rPr lang="en-US" b="1" dirty="0"/>
              <a:t>RNA</a:t>
            </a:r>
            <a:r>
              <a:rPr lang="en-US" dirty="0"/>
              <a:t> </a:t>
            </a:r>
            <a:r>
              <a:rPr lang="en-US" dirty="0" err="1"/>
              <a:t>bulunur</a:t>
            </a:r>
            <a:r>
              <a:rPr lang="en-US" dirty="0"/>
              <a:t>.</a:t>
            </a:r>
            <a:br>
              <a:rPr lang="en-US" dirty="0"/>
            </a:br>
            <a:r>
              <a:rPr lang="en-US" dirty="0"/>
              <a:t>PCR </a:t>
            </a:r>
            <a:r>
              <a:rPr lang="en-US" dirty="0" err="1"/>
              <a:t>testi</a:t>
            </a:r>
            <a:r>
              <a:rPr lang="en-US" dirty="0"/>
              <a:t> </a:t>
            </a:r>
            <a:r>
              <a:rPr lang="en-US" b="1" dirty="0" err="1"/>
              <a:t>benzersiz</a:t>
            </a:r>
            <a:r>
              <a:rPr lang="en-US" b="1" dirty="0"/>
              <a:t> </a:t>
            </a:r>
            <a:r>
              <a:rPr lang="en-US" b="1" dirty="0" err="1"/>
              <a:t>genetik</a:t>
            </a:r>
            <a:r>
              <a:rPr lang="en-US" b="1" dirty="0"/>
              <a:t> </a:t>
            </a:r>
            <a:r>
              <a:rPr lang="en-US" b="1" dirty="0" err="1"/>
              <a:t>diziyi</a:t>
            </a:r>
            <a:r>
              <a:rPr lang="en-US" dirty="0"/>
              <a:t> arar.</a:t>
            </a:r>
            <a:br>
              <a:rPr lang="en-US" dirty="0"/>
            </a:br>
            <a:endParaRPr lang="en-US" dirty="0"/>
          </a:p>
          <a:p>
            <a:pPr>
              <a:buNone/>
            </a:pPr>
            <a:r>
              <a:rPr lang="en-US" b="1" dirty="0"/>
              <a:t>RNA → </a:t>
            </a:r>
            <a:r>
              <a:rPr lang="en-US" b="1" dirty="0" err="1"/>
              <a:t>DNA’ya</a:t>
            </a:r>
            <a:r>
              <a:rPr lang="en-US" b="1" dirty="0"/>
              <a:t> </a:t>
            </a:r>
            <a:r>
              <a:rPr lang="en-US" b="1" dirty="0" err="1"/>
              <a:t>Dönüşüm</a:t>
            </a:r>
            <a:r>
              <a:rPr lang="en-US" b="1" dirty="0"/>
              <a:t> (</a:t>
            </a:r>
            <a:r>
              <a:rPr lang="en-US" b="1" dirty="0" err="1"/>
              <a:t>Ters</a:t>
            </a:r>
            <a:r>
              <a:rPr lang="en-US" b="1" dirty="0"/>
              <a:t> </a:t>
            </a:r>
            <a:r>
              <a:rPr lang="en-US" b="1" dirty="0" err="1"/>
              <a:t>Transkripsiyon</a:t>
            </a:r>
            <a:r>
              <a:rPr lang="en-US" b="1" dirty="0"/>
              <a:t>)</a:t>
            </a:r>
          </a:p>
          <a:p>
            <a:pPr>
              <a:buNone/>
            </a:pPr>
            <a:r>
              <a:rPr lang="en-US" dirty="0"/>
              <a:t>PCR, </a:t>
            </a:r>
            <a:r>
              <a:rPr lang="en-US" dirty="0" err="1"/>
              <a:t>doğrudan</a:t>
            </a:r>
            <a:r>
              <a:rPr lang="en-US" dirty="0"/>
              <a:t> </a:t>
            </a:r>
            <a:r>
              <a:rPr lang="en-US" dirty="0" err="1"/>
              <a:t>RNA’yı</a:t>
            </a:r>
            <a:r>
              <a:rPr lang="en-US" dirty="0"/>
              <a:t> </a:t>
            </a:r>
            <a:r>
              <a:rPr lang="en-US" dirty="0" err="1"/>
              <a:t>çoğaltamaz</a:t>
            </a:r>
            <a:r>
              <a:rPr lang="en-US" dirty="0"/>
              <a:t> </a:t>
            </a:r>
            <a:r>
              <a:rPr lang="en-US" dirty="0" err="1"/>
              <a:t>çünkü</a:t>
            </a:r>
            <a:r>
              <a:rPr lang="en-US" dirty="0"/>
              <a:t> </a:t>
            </a:r>
            <a:r>
              <a:rPr lang="en-US" dirty="0" err="1"/>
              <a:t>kullanılan</a:t>
            </a:r>
            <a:r>
              <a:rPr lang="en-US" dirty="0"/>
              <a:t> </a:t>
            </a:r>
            <a:r>
              <a:rPr lang="en-US" b="1" dirty="0"/>
              <a:t>DNA </a:t>
            </a:r>
            <a:r>
              <a:rPr lang="en-US" b="1" dirty="0" err="1"/>
              <a:t>polimeraz</a:t>
            </a:r>
            <a:r>
              <a:rPr lang="en-US" dirty="0"/>
              <a:t> </a:t>
            </a:r>
            <a:r>
              <a:rPr lang="en-US" dirty="0" err="1"/>
              <a:t>enzimi</a:t>
            </a:r>
            <a:r>
              <a:rPr lang="en-US" dirty="0"/>
              <a:t> </a:t>
            </a:r>
            <a:r>
              <a:rPr lang="en-US" dirty="0" err="1"/>
              <a:t>yalnızca</a:t>
            </a:r>
            <a:r>
              <a:rPr lang="en-US" dirty="0"/>
              <a:t> </a:t>
            </a:r>
            <a:r>
              <a:rPr lang="en-US" dirty="0" err="1"/>
              <a:t>DNA’yla</a:t>
            </a:r>
            <a:r>
              <a:rPr lang="en-US" dirty="0"/>
              <a:t> </a:t>
            </a:r>
            <a:r>
              <a:rPr lang="en-US" dirty="0" err="1"/>
              <a:t>çalışır</a:t>
            </a:r>
            <a:r>
              <a:rPr lang="en-US" dirty="0"/>
              <a:t>.</a:t>
            </a:r>
            <a:br>
              <a:rPr lang="en-US" dirty="0"/>
            </a:br>
            <a:r>
              <a:rPr lang="en-US" dirty="0"/>
              <a:t>Bu </a:t>
            </a:r>
            <a:r>
              <a:rPr lang="en-US" dirty="0" err="1"/>
              <a:t>yüzden</a:t>
            </a:r>
            <a:r>
              <a:rPr lang="en-US" dirty="0"/>
              <a:t> </a:t>
            </a:r>
            <a:r>
              <a:rPr lang="en-US" dirty="0" err="1"/>
              <a:t>önce</a:t>
            </a:r>
            <a:r>
              <a:rPr lang="en-US" dirty="0"/>
              <a:t>:</a:t>
            </a:r>
          </a:p>
          <a:p>
            <a:pPr>
              <a:buNone/>
            </a:pPr>
            <a:r>
              <a:rPr lang="en-US" b="1" dirty="0"/>
              <a:t>Viral RNA → cDNA (</a:t>
            </a:r>
            <a:r>
              <a:rPr lang="en-US" b="1" dirty="0" err="1"/>
              <a:t>komplementer</a:t>
            </a:r>
            <a:r>
              <a:rPr lang="en-US" b="1" dirty="0"/>
              <a:t> DNA)</a:t>
            </a:r>
            <a:r>
              <a:rPr lang="en-US" dirty="0"/>
              <a:t>’</a:t>
            </a:r>
            <a:r>
              <a:rPr lang="en-US" dirty="0" err="1"/>
              <a:t>ya</a:t>
            </a:r>
            <a:r>
              <a:rPr lang="en-US" dirty="0"/>
              <a:t> </a:t>
            </a:r>
            <a:r>
              <a:rPr lang="en-US" dirty="0" err="1"/>
              <a:t>çevrilir</a:t>
            </a:r>
            <a:r>
              <a:rPr lang="en-US" dirty="0"/>
              <a:t>.</a:t>
            </a:r>
            <a:br>
              <a:rPr lang="en-US" dirty="0"/>
            </a:br>
            <a:r>
              <a:rPr lang="en-US" dirty="0"/>
              <a:t>Bu </a:t>
            </a:r>
            <a:r>
              <a:rPr lang="en-US" dirty="0" err="1"/>
              <a:t>işlemi</a:t>
            </a:r>
            <a:r>
              <a:rPr lang="en-US" dirty="0"/>
              <a:t> </a:t>
            </a:r>
            <a:r>
              <a:rPr lang="en-US" b="1" dirty="0"/>
              <a:t>reverse transcriptase (</a:t>
            </a:r>
            <a:r>
              <a:rPr lang="en-US" b="1" dirty="0" err="1"/>
              <a:t>ters</a:t>
            </a:r>
            <a:r>
              <a:rPr lang="en-US" b="1" dirty="0"/>
              <a:t> </a:t>
            </a:r>
            <a:r>
              <a:rPr lang="en-US" b="1" dirty="0" err="1"/>
              <a:t>transkriptaz</a:t>
            </a:r>
            <a:r>
              <a:rPr lang="en-US" b="1" dirty="0"/>
              <a:t>)</a:t>
            </a:r>
            <a:r>
              <a:rPr lang="en-US" dirty="0"/>
              <a:t> </a:t>
            </a:r>
            <a:r>
              <a:rPr lang="en-US" dirty="0" err="1"/>
              <a:t>enzimi</a:t>
            </a:r>
            <a:r>
              <a:rPr lang="en-US" dirty="0"/>
              <a:t> </a:t>
            </a:r>
            <a:r>
              <a:rPr lang="en-US" dirty="0" err="1"/>
              <a:t>yapar</a:t>
            </a:r>
            <a:r>
              <a:rPr lang="en-US" dirty="0"/>
              <a:t>.</a:t>
            </a:r>
          </a:p>
          <a:p>
            <a:pPr>
              <a:buNone/>
            </a:pPr>
            <a:endParaRPr lang="tr-TR" dirty="0"/>
          </a:p>
          <a:p>
            <a:pPr>
              <a:buNone/>
            </a:pPr>
            <a:br>
              <a:rPr lang="en-US" dirty="0"/>
            </a:br>
            <a:endParaRPr lang="en-US" dirty="0"/>
          </a:p>
        </p:txBody>
      </p:sp>
      <p:pic>
        <p:nvPicPr>
          <p:cNvPr id="11" name="Picture 10">
            <a:extLst>
              <a:ext uri="{FF2B5EF4-FFF2-40B4-BE49-F238E27FC236}">
                <a16:creationId xmlns:a16="http://schemas.microsoft.com/office/drawing/2014/main" id="{CEDDF60F-6FA1-AB55-1512-39F2BA2A0274}"/>
              </a:ext>
            </a:extLst>
          </p:cNvPr>
          <p:cNvPicPr>
            <a:picLocks noChangeAspect="1"/>
          </p:cNvPicPr>
          <p:nvPr/>
        </p:nvPicPr>
        <p:blipFill>
          <a:blip r:embed="rId2"/>
          <a:stretch>
            <a:fillRect/>
          </a:stretch>
        </p:blipFill>
        <p:spPr>
          <a:xfrm>
            <a:off x="1295400" y="3505200"/>
            <a:ext cx="5581650" cy="3026495"/>
          </a:xfrm>
          <a:prstGeom prst="rect">
            <a:avLst/>
          </a:prstGeom>
        </p:spPr>
      </p:pic>
    </p:spTree>
    <p:extLst>
      <p:ext uri="{BB962C8B-B14F-4D97-AF65-F5344CB8AC3E}">
        <p14:creationId xmlns:p14="http://schemas.microsoft.com/office/powerpoint/2010/main" val="3662662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RS coronavirus 2: from genome to infectome | Respiratory Research | Full  Text">
            <a:extLst>
              <a:ext uri="{FF2B5EF4-FFF2-40B4-BE49-F238E27FC236}">
                <a16:creationId xmlns:a16="http://schemas.microsoft.com/office/drawing/2014/main" id="{15173828-9CB7-8B36-F562-73560D78F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99196"/>
            <a:ext cx="8001000" cy="475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34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760EC2D-A6D3-2147-0CB1-0027E8E9D9F9}"/>
              </a:ext>
            </a:extLst>
          </p:cNvPr>
          <p:cNvGraphicFramePr/>
          <p:nvPr>
            <p:extLst>
              <p:ext uri="{D42A27DB-BD31-4B8C-83A1-F6EECF244321}">
                <p14:modId xmlns:p14="http://schemas.microsoft.com/office/powerpoint/2010/main" val="952426099"/>
              </p:ext>
            </p:extLst>
          </p:nvPr>
        </p:nvGraphicFramePr>
        <p:xfrm>
          <a:off x="228600" y="190501"/>
          <a:ext cx="8229600"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
            <a:extLst>
              <a:ext uri="{FF2B5EF4-FFF2-40B4-BE49-F238E27FC236}">
                <a16:creationId xmlns:a16="http://schemas.microsoft.com/office/drawing/2014/main" id="{276972DE-D750-569A-2F13-F31EDB979C9F}"/>
              </a:ext>
            </a:extLst>
          </p:cNvPr>
          <p:cNvSpPr>
            <a:spLocks noChangeArrowheads="1"/>
          </p:cNvSpPr>
          <p:nvPr/>
        </p:nvSpPr>
        <p:spPr bwMode="auto">
          <a:xfrm>
            <a:off x="228600" y="609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Artık</a:t>
            </a:r>
            <a:r>
              <a:rPr kumimoji="0" lang="en-US" altLang="en-US" sz="1800" b="0" i="0" u="none" strike="noStrike" cap="none" normalizeH="0" baseline="0" dirty="0">
                <a:ln>
                  <a:noFill/>
                </a:ln>
                <a:solidFill>
                  <a:schemeClr val="tx1"/>
                </a:solidFill>
                <a:effectLst/>
                <a:latin typeface="Arial" panose="020B0604020202020204" pitchFamily="34" charset="0"/>
              </a:rPr>
              <a:t> her </a:t>
            </a:r>
            <a:r>
              <a:rPr kumimoji="0" lang="en-US" altLang="en-US" sz="1800" b="0" i="0" u="none" strike="noStrike" cap="none" normalizeH="0" baseline="0" dirty="0" err="1">
                <a:ln>
                  <a:noFill/>
                </a:ln>
                <a:solidFill>
                  <a:schemeClr val="tx1"/>
                </a:solidFill>
                <a:effectLst/>
                <a:latin typeface="Arial" panose="020B0604020202020204" pitchFamily="34" charset="0"/>
              </a:rPr>
              <a:t>ülke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varyant</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takibi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için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düzenli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olarak</a:t>
            </a:r>
            <a:r>
              <a:rPr kumimoji="0" lang="en-US" altLang="en-US" sz="1800" b="0" i="0" u="none" strike="noStrike" cap="none" normalizeH="0" baseline="0" dirty="0">
                <a:ln>
                  <a:noFill/>
                </a:ln>
                <a:solidFill>
                  <a:schemeClr val="tx1"/>
                </a:solidFill>
                <a:effectLst/>
                <a:latin typeface="Arial" panose="020B0604020202020204" pitchFamily="34" charset="0"/>
              </a:rPr>
              <a:t> SARS-CoV-2 </a:t>
            </a:r>
            <a:r>
              <a:rPr kumimoji="0" lang="en-US" altLang="en-US" sz="1800" b="0" i="0" u="none" strike="noStrike" cap="none" normalizeH="0" baseline="0" dirty="0" err="1">
                <a:ln>
                  <a:noFill/>
                </a:ln>
                <a:solidFill>
                  <a:schemeClr val="tx1"/>
                </a:solidFill>
                <a:effectLst/>
                <a:latin typeface="Arial" panose="020B0604020202020204" pitchFamily="34" charset="0"/>
              </a:rPr>
              <a:t>genomlarını</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diziliyor</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Bu </a:t>
            </a:r>
            <a:r>
              <a:rPr kumimoji="0" lang="en-US" altLang="en-US" sz="1800" b="0" i="0" u="none" strike="noStrike" cap="none" normalizeH="0" baseline="0" dirty="0" err="1">
                <a:ln>
                  <a:noFill/>
                </a:ln>
                <a:solidFill>
                  <a:schemeClr val="tx1"/>
                </a:solidFill>
                <a:effectLst/>
                <a:latin typeface="Arial" panose="020B0604020202020204" pitchFamily="34" charset="0"/>
              </a:rPr>
              <a:t>genomlar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GISAID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NCBI GenBank</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veri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tabanlarında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açık</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erişimlidir</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Her yeni </a:t>
            </a:r>
            <a:r>
              <a:rPr kumimoji="0" lang="en-US" altLang="en-US" sz="1800" b="0" i="0" u="none" strike="noStrike" cap="none" normalizeH="0" baseline="0" dirty="0" err="1">
                <a:ln>
                  <a:noFill/>
                </a:ln>
                <a:solidFill>
                  <a:schemeClr val="tx1"/>
                </a:solidFill>
                <a:effectLst/>
                <a:latin typeface="Arial" panose="020B0604020202020204" pitchFamily="34" charset="0"/>
              </a:rPr>
              <a:t>mutasyon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ör</a:t>
            </a:r>
            <a:r>
              <a:rPr kumimoji="0" lang="en-US" altLang="en-US" sz="1800" b="0" i="0" u="none" strike="noStrike" cap="none" normalizeH="0" baseline="0" dirty="0">
                <a:ln>
                  <a:noFill/>
                </a:ln>
                <a:solidFill>
                  <a:schemeClr val="tx1"/>
                </a:solidFill>
                <a:effectLst/>
                <a:latin typeface="Arial" panose="020B0604020202020204" pitchFamily="34" charset="0"/>
              </a:rPr>
              <a:t>. Spike </a:t>
            </a:r>
            <a:r>
              <a:rPr kumimoji="0" lang="en-US" altLang="en-US" sz="1800" b="0" i="0" u="none" strike="noStrike" cap="none" normalizeH="0" baseline="0" dirty="0" err="1">
                <a:ln>
                  <a:noFill/>
                </a:ln>
                <a:solidFill>
                  <a:schemeClr val="tx1"/>
                </a:solidFill>
                <a:effectLst/>
                <a:latin typeface="Arial" panose="020B0604020202020204" pitchFamily="34" charset="0"/>
              </a:rPr>
              <a:t>geninde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varyant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analiziyle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tespit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ediliyor</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pic>
        <p:nvPicPr>
          <p:cNvPr id="7" name="Picture 6">
            <a:extLst>
              <a:ext uri="{FF2B5EF4-FFF2-40B4-BE49-F238E27FC236}">
                <a16:creationId xmlns:a16="http://schemas.microsoft.com/office/drawing/2014/main" id="{09C8418C-DF2A-DAB8-B704-D59E677E3D6E}"/>
              </a:ext>
            </a:extLst>
          </p:cNvPr>
          <p:cNvPicPr>
            <a:picLocks noChangeAspect="1"/>
          </p:cNvPicPr>
          <p:nvPr/>
        </p:nvPicPr>
        <p:blipFill>
          <a:blip r:embed="rId7"/>
          <a:stretch>
            <a:fillRect/>
          </a:stretch>
        </p:blipFill>
        <p:spPr>
          <a:xfrm>
            <a:off x="1295400" y="2667000"/>
            <a:ext cx="5672717" cy="2500946"/>
          </a:xfrm>
          <a:prstGeom prst="rect">
            <a:avLst/>
          </a:prstGeom>
        </p:spPr>
      </p:pic>
    </p:spTree>
    <p:extLst>
      <p:ext uri="{BB962C8B-B14F-4D97-AF65-F5344CB8AC3E}">
        <p14:creationId xmlns:p14="http://schemas.microsoft.com/office/powerpoint/2010/main" val="1313241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5A5439-2BE2-B286-880F-FEC136316F78}"/>
              </a:ext>
            </a:extLst>
          </p:cNvPr>
          <p:cNvSpPr txBox="1"/>
          <p:nvPr/>
        </p:nvSpPr>
        <p:spPr>
          <a:xfrm>
            <a:off x="76200" y="76200"/>
            <a:ext cx="8991600" cy="6400800"/>
          </a:xfrm>
          <a:prstGeom prst="rect">
            <a:avLst/>
          </a:prstGeom>
          <a:noFill/>
        </p:spPr>
        <p:txBody>
          <a:bodyPr wrap="square">
            <a:spAutoFit/>
          </a:bodyPr>
          <a:lstStyle/>
          <a:p>
            <a:pPr>
              <a:buNone/>
            </a:pPr>
            <a:endParaRPr lang="en-US" dirty="0"/>
          </a:p>
          <a:p>
            <a:pPr>
              <a:buNone/>
            </a:pPr>
            <a:r>
              <a:rPr lang="en-US" b="1" dirty="0"/>
              <a:t>PCR </a:t>
            </a:r>
            <a:r>
              <a:rPr lang="en-US" b="1" dirty="0" err="1"/>
              <a:t>Döngüsü</a:t>
            </a:r>
            <a:r>
              <a:rPr lang="en-US" b="1" dirty="0"/>
              <a:t>: </a:t>
            </a:r>
            <a:r>
              <a:rPr lang="en-US" b="1" dirty="0" err="1"/>
              <a:t>Zincir</a:t>
            </a:r>
            <a:r>
              <a:rPr lang="en-US" b="1" dirty="0"/>
              <a:t> </a:t>
            </a:r>
            <a:r>
              <a:rPr lang="en-US" b="1" dirty="0" err="1"/>
              <a:t>Reaksiyonu</a:t>
            </a:r>
            <a:endParaRPr lang="en-US" b="1" dirty="0"/>
          </a:p>
          <a:p>
            <a:pPr>
              <a:buFont typeface="+mj-lt"/>
              <a:buAutoNum type="arabicPeriod"/>
            </a:pPr>
            <a:r>
              <a:rPr lang="en-US" b="1" dirty="0" err="1"/>
              <a:t>Denatürasyon</a:t>
            </a:r>
            <a:r>
              <a:rPr lang="en-US" b="1" dirty="0"/>
              <a:t> (95 °C)</a:t>
            </a:r>
            <a:br>
              <a:rPr lang="en-US" dirty="0"/>
            </a:br>
            <a:r>
              <a:rPr lang="en-US" dirty="0"/>
              <a:t>DNA </a:t>
            </a:r>
            <a:r>
              <a:rPr lang="en-US" dirty="0" err="1"/>
              <a:t>çift</a:t>
            </a:r>
            <a:r>
              <a:rPr lang="en-US" dirty="0"/>
              <a:t> </a:t>
            </a:r>
            <a:r>
              <a:rPr lang="en-US" dirty="0" err="1"/>
              <a:t>zinciri</a:t>
            </a:r>
            <a:r>
              <a:rPr lang="en-US" dirty="0"/>
              <a:t> </a:t>
            </a:r>
            <a:r>
              <a:rPr lang="en-US" dirty="0" err="1"/>
              <a:t>açılır</a:t>
            </a:r>
            <a:r>
              <a:rPr lang="en-US" dirty="0"/>
              <a:t>.</a:t>
            </a:r>
          </a:p>
          <a:p>
            <a:pPr>
              <a:buFont typeface="+mj-lt"/>
              <a:buAutoNum type="arabicPeriod"/>
            </a:pPr>
            <a:r>
              <a:rPr lang="en-US" b="1" dirty="0"/>
              <a:t>Primer </a:t>
            </a:r>
            <a:r>
              <a:rPr lang="en-US" b="1" dirty="0" err="1"/>
              <a:t>Bağlanması</a:t>
            </a:r>
            <a:r>
              <a:rPr lang="en-US" b="1" dirty="0"/>
              <a:t> (50–60 °C)</a:t>
            </a:r>
            <a:br>
              <a:rPr lang="en-US" dirty="0"/>
            </a:br>
            <a:r>
              <a:rPr lang="en-US" dirty="0" err="1"/>
              <a:t>Kısa</a:t>
            </a:r>
            <a:r>
              <a:rPr lang="en-US" dirty="0"/>
              <a:t> DNA </a:t>
            </a:r>
            <a:r>
              <a:rPr lang="en-US" dirty="0" err="1"/>
              <a:t>parçacıkları</a:t>
            </a:r>
            <a:r>
              <a:rPr lang="en-US" dirty="0"/>
              <a:t> </a:t>
            </a:r>
            <a:r>
              <a:rPr lang="en-US" dirty="0" err="1"/>
              <a:t>olan</a:t>
            </a:r>
            <a:r>
              <a:rPr lang="en-US" dirty="0"/>
              <a:t> </a:t>
            </a:r>
            <a:r>
              <a:rPr lang="en-US" b="1" dirty="0" err="1"/>
              <a:t>primerler</a:t>
            </a:r>
            <a:r>
              <a:rPr lang="en-US" dirty="0"/>
              <a:t>, </a:t>
            </a:r>
            <a:r>
              <a:rPr lang="en-US" dirty="0" err="1"/>
              <a:t>sadece</a:t>
            </a:r>
            <a:r>
              <a:rPr lang="en-US" dirty="0"/>
              <a:t> SARS-CoV-2’ye </a:t>
            </a:r>
            <a:r>
              <a:rPr lang="en-US" dirty="0" err="1"/>
              <a:t>özgü</a:t>
            </a:r>
            <a:r>
              <a:rPr lang="en-US" dirty="0"/>
              <a:t> gen </a:t>
            </a:r>
            <a:r>
              <a:rPr lang="en-US" dirty="0" err="1"/>
              <a:t>bölgesine</a:t>
            </a:r>
            <a:r>
              <a:rPr lang="en-US" dirty="0"/>
              <a:t> </a:t>
            </a:r>
            <a:r>
              <a:rPr lang="en-US" dirty="0" err="1"/>
              <a:t>bağlanır</a:t>
            </a:r>
            <a:r>
              <a:rPr lang="en-US" dirty="0"/>
              <a:t>.</a:t>
            </a:r>
            <a:br>
              <a:rPr lang="en-US" dirty="0"/>
            </a:br>
            <a:r>
              <a:rPr lang="en-US" dirty="0"/>
              <a:t>(</a:t>
            </a:r>
            <a:r>
              <a:rPr lang="en-US" dirty="0" err="1"/>
              <a:t>örneğin</a:t>
            </a:r>
            <a:r>
              <a:rPr lang="en-US" dirty="0"/>
              <a:t> “N”, “E”, “S” </a:t>
            </a:r>
            <a:r>
              <a:rPr lang="en-US" dirty="0" err="1"/>
              <a:t>veya</a:t>
            </a:r>
            <a:r>
              <a:rPr lang="en-US" dirty="0"/>
              <a:t> “</a:t>
            </a:r>
            <a:r>
              <a:rPr lang="en-US" dirty="0" err="1"/>
              <a:t>RdRp</a:t>
            </a:r>
            <a:r>
              <a:rPr lang="en-US" dirty="0"/>
              <a:t>” </a:t>
            </a:r>
            <a:r>
              <a:rPr lang="en-US" dirty="0" err="1"/>
              <a:t>genlerinden</a:t>
            </a:r>
            <a:r>
              <a:rPr lang="en-US" dirty="0"/>
              <a:t> </a:t>
            </a:r>
            <a:r>
              <a:rPr lang="en-US" dirty="0" err="1"/>
              <a:t>biri</a:t>
            </a:r>
            <a:r>
              <a:rPr lang="en-US" dirty="0"/>
              <a:t>)</a:t>
            </a:r>
            <a:br>
              <a:rPr lang="en-US" dirty="0"/>
            </a:br>
            <a:r>
              <a:rPr lang="en-US" dirty="0"/>
              <a:t>→ Bu </a:t>
            </a:r>
            <a:r>
              <a:rPr lang="en-US" dirty="0" err="1"/>
              <a:t>adım</a:t>
            </a:r>
            <a:r>
              <a:rPr lang="en-US" dirty="0"/>
              <a:t>, </a:t>
            </a:r>
            <a:r>
              <a:rPr lang="en-US" dirty="0" err="1"/>
              <a:t>testin</a:t>
            </a:r>
            <a:r>
              <a:rPr lang="en-US" dirty="0"/>
              <a:t> </a:t>
            </a:r>
            <a:r>
              <a:rPr lang="en-US" b="1" dirty="0" err="1"/>
              <a:t>spesifikliğini</a:t>
            </a:r>
            <a:r>
              <a:rPr lang="en-US" dirty="0"/>
              <a:t> </a:t>
            </a:r>
            <a:r>
              <a:rPr lang="en-US" dirty="0" err="1"/>
              <a:t>sağlar</a:t>
            </a:r>
            <a:r>
              <a:rPr lang="en-US" dirty="0"/>
              <a:t>.</a:t>
            </a:r>
          </a:p>
          <a:p>
            <a:pPr>
              <a:buFont typeface="+mj-lt"/>
              <a:buAutoNum type="arabicPeriod"/>
            </a:pPr>
            <a:r>
              <a:rPr lang="en-US" b="1" dirty="0" err="1"/>
              <a:t>Uzama</a:t>
            </a:r>
            <a:r>
              <a:rPr lang="en-US" b="1" dirty="0"/>
              <a:t> (72 °C)</a:t>
            </a:r>
            <a:br>
              <a:rPr lang="en-US" dirty="0"/>
            </a:br>
            <a:r>
              <a:rPr lang="en-US" dirty="0"/>
              <a:t>DNA </a:t>
            </a:r>
            <a:r>
              <a:rPr lang="en-US" dirty="0" err="1"/>
              <a:t>polimeraz</a:t>
            </a:r>
            <a:r>
              <a:rPr lang="en-US" dirty="0"/>
              <a:t> </a:t>
            </a:r>
            <a:r>
              <a:rPr lang="en-US" dirty="0" err="1"/>
              <a:t>enzimi</a:t>
            </a:r>
            <a:r>
              <a:rPr lang="en-US" dirty="0"/>
              <a:t>, </a:t>
            </a:r>
            <a:r>
              <a:rPr lang="en-US" dirty="0" err="1"/>
              <a:t>primerden</a:t>
            </a:r>
            <a:r>
              <a:rPr lang="en-US" dirty="0"/>
              <a:t> </a:t>
            </a:r>
            <a:r>
              <a:rPr lang="en-US" dirty="0" err="1"/>
              <a:t>başlayarak</a:t>
            </a:r>
            <a:r>
              <a:rPr lang="en-US" dirty="0"/>
              <a:t> yeni DNA </a:t>
            </a:r>
            <a:r>
              <a:rPr lang="en-US" dirty="0" err="1"/>
              <a:t>zinciri</a:t>
            </a:r>
            <a:r>
              <a:rPr lang="en-US" dirty="0"/>
              <a:t> </a:t>
            </a:r>
            <a:r>
              <a:rPr lang="en-US" dirty="0" err="1"/>
              <a:t>sentezler</a:t>
            </a:r>
            <a:r>
              <a:rPr lang="en-US" dirty="0"/>
              <a:t>.</a:t>
            </a:r>
          </a:p>
          <a:p>
            <a:pPr>
              <a:buNone/>
            </a:pPr>
            <a:r>
              <a:rPr lang="en-US" dirty="0"/>
              <a:t>Bu </a:t>
            </a:r>
            <a:r>
              <a:rPr lang="en-US" dirty="0" err="1"/>
              <a:t>üç</a:t>
            </a:r>
            <a:r>
              <a:rPr lang="en-US" dirty="0"/>
              <a:t> </a:t>
            </a:r>
            <a:r>
              <a:rPr lang="en-US" dirty="0" err="1"/>
              <a:t>adım</a:t>
            </a:r>
            <a:r>
              <a:rPr lang="en-US" dirty="0"/>
              <a:t> </a:t>
            </a:r>
            <a:r>
              <a:rPr lang="en-US" b="1" dirty="0" err="1"/>
              <a:t>bir</a:t>
            </a:r>
            <a:r>
              <a:rPr lang="en-US" b="1" dirty="0"/>
              <a:t> </a:t>
            </a:r>
            <a:r>
              <a:rPr lang="en-US" b="1" dirty="0" err="1"/>
              <a:t>döngü</a:t>
            </a:r>
            <a:r>
              <a:rPr lang="en-US" dirty="0" err="1"/>
              <a:t>dür</a:t>
            </a:r>
            <a:r>
              <a:rPr lang="en-US" dirty="0"/>
              <a:t> </a:t>
            </a:r>
            <a:r>
              <a:rPr lang="en-US" dirty="0" err="1"/>
              <a:t>ve</a:t>
            </a:r>
            <a:r>
              <a:rPr lang="en-US" dirty="0"/>
              <a:t> </a:t>
            </a:r>
            <a:r>
              <a:rPr lang="en-US" dirty="0" err="1"/>
              <a:t>genellikle</a:t>
            </a:r>
            <a:r>
              <a:rPr lang="en-US" dirty="0"/>
              <a:t> 35–45 </a:t>
            </a:r>
            <a:r>
              <a:rPr lang="en-US" dirty="0" err="1"/>
              <a:t>kez</a:t>
            </a:r>
            <a:r>
              <a:rPr lang="en-US" dirty="0"/>
              <a:t> </a:t>
            </a:r>
            <a:r>
              <a:rPr lang="en-US" dirty="0" err="1"/>
              <a:t>tekrarlanır</a:t>
            </a:r>
            <a:r>
              <a:rPr lang="en-US" dirty="0"/>
              <a:t>.</a:t>
            </a:r>
            <a:br>
              <a:rPr lang="en-US" dirty="0"/>
            </a:br>
            <a:r>
              <a:rPr lang="en-US" dirty="0"/>
              <a:t>Her </a:t>
            </a:r>
            <a:r>
              <a:rPr lang="en-US" dirty="0" err="1"/>
              <a:t>döngüde</a:t>
            </a:r>
            <a:r>
              <a:rPr lang="en-US" dirty="0"/>
              <a:t> DNA </a:t>
            </a:r>
            <a:r>
              <a:rPr lang="en-US" dirty="0" err="1"/>
              <a:t>miktarı</a:t>
            </a:r>
            <a:r>
              <a:rPr lang="en-US" dirty="0"/>
              <a:t> </a:t>
            </a:r>
            <a:r>
              <a:rPr lang="en-US" b="1" dirty="0" err="1"/>
              <a:t>katlanarak</a:t>
            </a:r>
            <a:r>
              <a:rPr lang="en-US" b="1" dirty="0"/>
              <a:t> </a:t>
            </a:r>
            <a:r>
              <a:rPr lang="en-US" b="1" dirty="0" err="1"/>
              <a:t>artar</a:t>
            </a:r>
            <a:r>
              <a:rPr lang="en-US" b="1" dirty="0"/>
              <a:t> (2ⁿ)</a:t>
            </a:r>
            <a:r>
              <a:rPr lang="en-US" dirty="0"/>
              <a:t>.</a:t>
            </a:r>
            <a:br>
              <a:rPr lang="en-US" dirty="0"/>
            </a:br>
            <a:r>
              <a:rPr lang="en-US" dirty="0" err="1"/>
              <a:t>Sonunda</a:t>
            </a:r>
            <a:r>
              <a:rPr lang="en-US" dirty="0"/>
              <a:t> </a:t>
            </a:r>
            <a:r>
              <a:rPr lang="en-US" dirty="0" err="1"/>
              <a:t>milyarlarca</a:t>
            </a:r>
            <a:r>
              <a:rPr lang="en-US" dirty="0"/>
              <a:t> </a:t>
            </a:r>
            <a:r>
              <a:rPr lang="en-US" dirty="0" err="1"/>
              <a:t>kopya</a:t>
            </a:r>
            <a:r>
              <a:rPr lang="en-US" dirty="0"/>
              <a:t> </a:t>
            </a:r>
            <a:r>
              <a:rPr lang="en-US" dirty="0" err="1"/>
              <a:t>oluşur</a:t>
            </a:r>
            <a:r>
              <a:rPr lang="en-US" dirty="0"/>
              <a:t> — </a:t>
            </a:r>
            <a:r>
              <a:rPr lang="en-US" dirty="0" err="1"/>
              <a:t>yani</a:t>
            </a:r>
            <a:r>
              <a:rPr lang="en-US" dirty="0"/>
              <a:t> </a:t>
            </a:r>
            <a:r>
              <a:rPr lang="en-US" dirty="0" err="1"/>
              <a:t>virüs</a:t>
            </a:r>
            <a:r>
              <a:rPr lang="en-US" dirty="0"/>
              <a:t> </a:t>
            </a:r>
            <a:r>
              <a:rPr lang="en-US" dirty="0" err="1"/>
              <a:t>RNA’sı</a:t>
            </a:r>
            <a:r>
              <a:rPr lang="en-US" dirty="0"/>
              <a:t> var </a:t>
            </a:r>
            <a:r>
              <a:rPr lang="en-US" dirty="0" err="1"/>
              <a:t>ise</a:t>
            </a:r>
            <a:r>
              <a:rPr lang="en-US" dirty="0"/>
              <a:t>, </a:t>
            </a:r>
            <a:r>
              <a:rPr lang="en-US" dirty="0" err="1"/>
              <a:t>artık</a:t>
            </a:r>
            <a:r>
              <a:rPr lang="en-US" dirty="0"/>
              <a:t> </a:t>
            </a:r>
            <a:r>
              <a:rPr lang="en-US" dirty="0" err="1"/>
              <a:t>ölçülebilecek</a:t>
            </a:r>
            <a:r>
              <a:rPr lang="en-US" dirty="0"/>
              <a:t> </a:t>
            </a:r>
            <a:r>
              <a:rPr lang="en-US" dirty="0" err="1"/>
              <a:t>kadar</a:t>
            </a:r>
            <a:r>
              <a:rPr lang="en-US" dirty="0"/>
              <a:t> </a:t>
            </a:r>
            <a:r>
              <a:rPr lang="en-US" dirty="0" err="1"/>
              <a:t>çoktur</a:t>
            </a:r>
            <a:r>
              <a:rPr lang="en-US" dirty="0"/>
              <a:t>.</a:t>
            </a:r>
          </a:p>
          <a:p>
            <a:pPr>
              <a:buNone/>
            </a:pPr>
            <a:endParaRPr lang="en-US" dirty="0"/>
          </a:p>
          <a:p>
            <a:pPr>
              <a:buNone/>
            </a:pPr>
            <a:r>
              <a:rPr lang="en-US" dirty="0" err="1"/>
              <a:t>Gerçek</a:t>
            </a:r>
            <a:r>
              <a:rPr lang="en-US" dirty="0"/>
              <a:t> </a:t>
            </a:r>
            <a:r>
              <a:rPr lang="en-US" dirty="0" err="1"/>
              <a:t>zamanlı</a:t>
            </a:r>
            <a:r>
              <a:rPr lang="en-US" dirty="0"/>
              <a:t> PCR (qPCR) </a:t>
            </a:r>
            <a:r>
              <a:rPr lang="en-US" dirty="0" err="1"/>
              <a:t>cihazında</a:t>
            </a:r>
            <a:r>
              <a:rPr lang="en-US" dirty="0"/>
              <a:t>, DNA </a:t>
            </a:r>
            <a:r>
              <a:rPr lang="en-US" dirty="0" err="1"/>
              <a:t>çoğaldıkça</a:t>
            </a:r>
            <a:r>
              <a:rPr lang="en-US" dirty="0"/>
              <a:t> </a:t>
            </a:r>
            <a:r>
              <a:rPr lang="en-US" b="1" dirty="0" err="1"/>
              <a:t>floresan</a:t>
            </a:r>
            <a:r>
              <a:rPr lang="en-US" b="1" dirty="0"/>
              <a:t> </a:t>
            </a:r>
            <a:r>
              <a:rPr lang="en-US" b="1" dirty="0" err="1"/>
              <a:t>problar</a:t>
            </a:r>
            <a:r>
              <a:rPr lang="en-US" dirty="0"/>
              <a:t> </a:t>
            </a:r>
            <a:r>
              <a:rPr lang="en-US" dirty="0" err="1"/>
              <a:t>sinyal</a:t>
            </a:r>
            <a:r>
              <a:rPr lang="en-US" dirty="0"/>
              <a:t> </a:t>
            </a:r>
            <a:r>
              <a:rPr lang="en-US" dirty="0" err="1"/>
              <a:t>üretir</a:t>
            </a:r>
            <a:r>
              <a:rPr lang="en-US" dirty="0"/>
              <a:t>.</a:t>
            </a:r>
            <a:br>
              <a:rPr lang="en-US" dirty="0"/>
            </a:br>
            <a:r>
              <a:rPr lang="en-US" dirty="0" err="1"/>
              <a:t>Cihaz</a:t>
            </a:r>
            <a:r>
              <a:rPr lang="en-US" dirty="0"/>
              <a:t> </a:t>
            </a:r>
            <a:r>
              <a:rPr lang="en-US" dirty="0" err="1"/>
              <a:t>bu</a:t>
            </a:r>
            <a:r>
              <a:rPr lang="en-US" dirty="0"/>
              <a:t> </a:t>
            </a:r>
            <a:r>
              <a:rPr lang="en-US" dirty="0" err="1"/>
              <a:t>ışığı</a:t>
            </a:r>
            <a:r>
              <a:rPr lang="en-US" dirty="0"/>
              <a:t> </a:t>
            </a:r>
            <a:r>
              <a:rPr lang="en-US" dirty="0" err="1"/>
              <a:t>ölçer</a:t>
            </a:r>
            <a:r>
              <a:rPr lang="en-US" dirty="0"/>
              <a:t> → her </a:t>
            </a:r>
            <a:r>
              <a:rPr lang="en-US" dirty="0" err="1"/>
              <a:t>döngüde</a:t>
            </a:r>
            <a:r>
              <a:rPr lang="en-US" dirty="0"/>
              <a:t> </a:t>
            </a:r>
            <a:r>
              <a:rPr lang="en-US" dirty="0" err="1"/>
              <a:t>sinyal</a:t>
            </a:r>
            <a:r>
              <a:rPr lang="en-US" dirty="0"/>
              <a:t> </a:t>
            </a:r>
            <a:r>
              <a:rPr lang="en-US" dirty="0" err="1"/>
              <a:t>artar</a:t>
            </a:r>
            <a:r>
              <a:rPr lang="en-US" dirty="0"/>
              <a:t>.</a:t>
            </a:r>
            <a:br>
              <a:rPr lang="en-US" dirty="0"/>
            </a:br>
            <a:r>
              <a:rPr lang="en-US" dirty="0" err="1"/>
              <a:t>Belirli</a:t>
            </a:r>
            <a:r>
              <a:rPr lang="en-US" dirty="0"/>
              <a:t> </a:t>
            </a:r>
            <a:r>
              <a:rPr lang="en-US" dirty="0" err="1"/>
              <a:t>bir</a:t>
            </a:r>
            <a:r>
              <a:rPr lang="en-US" dirty="0"/>
              <a:t> </a:t>
            </a:r>
            <a:r>
              <a:rPr lang="en-US" dirty="0" err="1"/>
              <a:t>eşiği</a:t>
            </a:r>
            <a:r>
              <a:rPr lang="en-US" dirty="0"/>
              <a:t> </a:t>
            </a:r>
            <a:r>
              <a:rPr lang="en-US" dirty="0" err="1"/>
              <a:t>geçtiği</a:t>
            </a:r>
            <a:r>
              <a:rPr lang="en-US" dirty="0"/>
              <a:t> an (Ct </a:t>
            </a:r>
            <a:r>
              <a:rPr lang="en-US" dirty="0" err="1"/>
              <a:t>değeri</a:t>
            </a:r>
            <a:r>
              <a:rPr lang="en-US" dirty="0"/>
              <a:t>) → </a:t>
            </a:r>
            <a:r>
              <a:rPr lang="en-US" b="1" dirty="0" err="1"/>
              <a:t>pozitif</a:t>
            </a:r>
            <a:r>
              <a:rPr lang="en-US" b="1" dirty="0"/>
              <a:t> </a:t>
            </a:r>
            <a:r>
              <a:rPr lang="en-US" b="1" dirty="0" err="1"/>
              <a:t>sonuç</a:t>
            </a:r>
            <a:r>
              <a:rPr lang="en-US" dirty="0"/>
              <a:t>.</a:t>
            </a:r>
          </a:p>
          <a:p>
            <a:pPr>
              <a:buNone/>
            </a:pPr>
            <a:br>
              <a:rPr lang="en-US" dirty="0"/>
            </a:br>
            <a:endParaRPr lang="en-US" dirty="0"/>
          </a:p>
        </p:txBody>
      </p:sp>
    </p:spTree>
    <p:extLst>
      <p:ext uri="{BB962C8B-B14F-4D97-AF65-F5344CB8AC3E}">
        <p14:creationId xmlns:p14="http://schemas.microsoft.com/office/powerpoint/2010/main" val="1559693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1DEE57-78A7-6538-2AE1-F9AD379C036D}"/>
              </a:ext>
            </a:extLst>
          </p:cNvPr>
          <p:cNvSpPr txBox="1"/>
          <p:nvPr/>
        </p:nvSpPr>
        <p:spPr>
          <a:xfrm>
            <a:off x="381000" y="457201"/>
            <a:ext cx="8001000" cy="2308324"/>
          </a:xfrm>
          <a:prstGeom prst="rect">
            <a:avLst/>
          </a:prstGeom>
          <a:noFill/>
        </p:spPr>
        <p:txBody>
          <a:bodyPr wrap="square">
            <a:spAutoFit/>
          </a:bodyPr>
          <a:lstStyle/>
          <a:p>
            <a:endParaRPr lang="en-US" dirty="0"/>
          </a:p>
          <a:p>
            <a:r>
              <a:rPr lang="en-US" dirty="0" err="1"/>
              <a:t>Primerler</a:t>
            </a:r>
            <a:r>
              <a:rPr lang="en-US" dirty="0"/>
              <a:t> </a:t>
            </a:r>
            <a:r>
              <a:rPr lang="en-US" dirty="0" err="1"/>
              <a:t>sadece</a:t>
            </a:r>
            <a:r>
              <a:rPr lang="en-US" dirty="0"/>
              <a:t> SARS-CoV-2’ye </a:t>
            </a:r>
            <a:r>
              <a:rPr lang="en-US" dirty="0" err="1"/>
              <a:t>özgü</a:t>
            </a:r>
            <a:r>
              <a:rPr lang="en-US" dirty="0"/>
              <a:t> </a:t>
            </a:r>
            <a:r>
              <a:rPr lang="en-US" dirty="0" err="1"/>
              <a:t>dizilere</a:t>
            </a:r>
            <a:r>
              <a:rPr lang="en-US" dirty="0"/>
              <a:t> </a:t>
            </a:r>
            <a:r>
              <a:rPr lang="en-US" dirty="0" err="1"/>
              <a:t>bağlanacak</a:t>
            </a:r>
            <a:r>
              <a:rPr lang="en-US" dirty="0"/>
              <a:t> </a:t>
            </a:r>
            <a:r>
              <a:rPr lang="en-US" dirty="0" err="1"/>
              <a:t>şekilde</a:t>
            </a:r>
            <a:r>
              <a:rPr lang="en-US" dirty="0"/>
              <a:t> </a:t>
            </a:r>
            <a:r>
              <a:rPr lang="en-US" dirty="0" err="1"/>
              <a:t>tasarlanır</a:t>
            </a:r>
            <a:r>
              <a:rPr lang="en-US" dirty="0"/>
              <a:t>.</a:t>
            </a:r>
          </a:p>
          <a:p>
            <a:r>
              <a:rPr lang="en-US" dirty="0"/>
              <a:t>Başka </a:t>
            </a:r>
            <a:r>
              <a:rPr lang="en-US" dirty="0" err="1"/>
              <a:t>virüslerde</a:t>
            </a:r>
            <a:r>
              <a:rPr lang="en-US" dirty="0"/>
              <a:t> </a:t>
            </a:r>
            <a:r>
              <a:rPr lang="en-US" dirty="0" err="1"/>
              <a:t>bu</a:t>
            </a:r>
            <a:r>
              <a:rPr lang="en-US" dirty="0"/>
              <a:t> dizi </a:t>
            </a:r>
            <a:r>
              <a:rPr lang="en-US" dirty="0" err="1"/>
              <a:t>bulunmadığı</a:t>
            </a:r>
            <a:r>
              <a:rPr lang="en-US" dirty="0"/>
              <a:t> </a:t>
            </a:r>
            <a:r>
              <a:rPr lang="en-US" dirty="0" err="1"/>
              <a:t>için</a:t>
            </a:r>
            <a:r>
              <a:rPr lang="en-US" dirty="0"/>
              <a:t> </a:t>
            </a:r>
            <a:r>
              <a:rPr lang="en-US" dirty="0" err="1"/>
              <a:t>yanlış</a:t>
            </a:r>
            <a:r>
              <a:rPr lang="en-US" dirty="0"/>
              <a:t> </a:t>
            </a:r>
            <a:r>
              <a:rPr lang="en-US" dirty="0" err="1"/>
              <a:t>pozitif</a:t>
            </a:r>
            <a:r>
              <a:rPr lang="en-US" dirty="0"/>
              <a:t> </a:t>
            </a:r>
            <a:r>
              <a:rPr lang="en-US" dirty="0" err="1"/>
              <a:t>çıkma</a:t>
            </a:r>
            <a:r>
              <a:rPr lang="en-US" dirty="0"/>
              <a:t> </a:t>
            </a:r>
            <a:r>
              <a:rPr lang="en-US" dirty="0" err="1"/>
              <a:t>olasılığı</a:t>
            </a:r>
            <a:r>
              <a:rPr lang="en-US" dirty="0"/>
              <a:t> </a:t>
            </a:r>
            <a:r>
              <a:rPr lang="en-US" dirty="0" err="1"/>
              <a:t>düşüktür</a:t>
            </a:r>
            <a:r>
              <a:rPr lang="en-US" dirty="0"/>
              <a:t>.</a:t>
            </a:r>
          </a:p>
          <a:p>
            <a:r>
              <a:rPr lang="en-US" dirty="0" err="1"/>
              <a:t>Ayrıca</a:t>
            </a:r>
            <a:r>
              <a:rPr lang="en-US" dirty="0"/>
              <a:t> </a:t>
            </a:r>
            <a:r>
              <a:rPr lang="en-US" dirty="0" err="1"/>
              <a:t>iki</a:t>
            </a:r>
            <a:r>
              <a:rPr lang="en-US" dirty="0"/>
              <a:t> </a:t>
            </a:r>
            <a:r>
              <a:rPr lang="en-US" dirty="0" err="1"/>
              <a:t>veya</a:t>
            </a:r>
            <a:r>
              <a:rPr lang="en-US" dirty="0"/>
              <a:t> </a:t>
            </a:r>
            <a:r>
              <a:rPr lang="en-US" dirty="0" err="1"/>
              <a:t>üç</a:t>
            </a:r>
            <a:r>
              <a:rPr lang="en-US" dirty="0"/>
              <a:t> </a:t>
            </a:r>
            <a:r>
              <a:rPr lang="en-US" dirty="0" err="1"/>
              <a:t>farklı</a:t>
            </a:r>
            <a:r>
              <a:rPr lang="en-US" dirty="0"/>
              <a:t> gen </a:t>
            </a:r>
            <a:r>
              <a:rPr lang="en-US" dirty="0" err="1"/>
              <a:t>bölgesi</a:t>
            </a:r>
            <a:r>
              <a:rPr lang="en-US" dirty="0"/>
              <a:t> </a:t>
            </a:r>
            <a:r>
              <a:rPr lang="en-US" dirty="0" err="1"/>
              <a:t>aynı</a:t>
            </a:r>
            <a:r>
              <a:rPr lang="en-US" dirty="0"/>
              <a:t> </a:t>
            </a:r>
            <a:r>
              <a:rPr lang="en-US" dirty="0" err="1"/>
              <a:t>anda</a:t>
            </a:r>
            <a:r>
              <a:rPr lang="en-US" dirty="0"/>
              <a:t> test </a:t>
            </a:r>
            <a:r>
              <a:rPr lang="en-US" dirty="0" err="1"/>
              <a:t>edilir</a:t>
            </a:r>
            <a:r>
              <a:rPr lang="en-US" dirty="0"/>
              <a:t> → </a:t>
            </a:r>
            <a:r>
              <a:rPr lang="en-US" dirty="0" err="1"/>
              <a:t>doğrulama</a:t>
            </a:r>
            <a:r>
              <a:rPr lang="en-US" dirty="0"/>
              <a:t> </a:t>
            </a:r>
            <a:r>
              <a:rPr lang="en-US" dirty="0" err="1"/>
              <a:t>artar</a:t>
            </a:r>
            <a:r>
              <a:rPr lang="en-US" dirty="0"/>
              <a:t>.</a:t>
            </a:r>
          </a:p>
          <a:p>
            <a:br>
              <a:rPr lang="en-US" dirty="0"/>
            </a:br>
            <a:endParaRPr lang="en-US" dirty="0"/>
          </a:p>
        </p:txBody>
      </p:sp>
      <p:graphicFrame>
        <p:nvGraphicFramePr>
          <p:cNvPr id="6" name="Table 5">
            <a:extLst>
              <a:ext uri="{FF2B5EF4-FFF2-40B4-BE49-F238E27FC236}">
                <a16:creationId xmlns:a16="http://schemas.microsoft.com/office/drawing/2014/main" id="{3C8928E8-6972-5A95-DD86-9C1B20B78804}"/>
              </a:ext>
            </a:extLst>
          </p:cNvPr>
          <p:cNvGraphicFramePr>
            <a:graphicFrameLocks noGrp="1"/>
          </p:cNvGraphicFramePr>
          <p:nvPr>
            <p:extLst>
              <p:ext uri="{D42A27DB-BD31-4B8C-83A1-F6EECF244321}">
                <p14:modId xmlns:p14="http://schemas.microsoft.com/office/powerpoint/2010/main" val="1181279765"/>
              </p:ext>
            </p:extLst>
          </p:nvPr>
        </p:nvGraphicFramePr>
        <p:xfrm>
          <a:off x="685800" y="2661169"/>
          <a:ext cx="7655985" cy="3739630"/>
        </p:xfrm>
        <a:graphic>
          <a:graphicData uri="http://schemas.openxmlformats.org/drawingml/2006/table">
            <a:tbl>
              <a:tblPr>
                <a:tableStyleId>{775DCB02-9BB8-47FD-8907-85C794F793BA}</a:tableStyleId>
              </a:tblPr>
              <a:tblGrid>
                <a:gridCol w="2551995">
                  <a:extLst>
                    <a:ext uri="{9D8B030D-6E8A-4147-A177-3AD203B41FA5}">
                      <a16:colId xmlns:a16="http://schemas.microsoft.com/office/drawing/2014/main" val="1810194077"/>
                    </a:ext>
                  </a:extLst>
                </a:gridCol>
                <a:gridCol w="2551995">
                  <a:extLst>
                    <a:ext uri="{9D8B030D-6E8A-4147-A177-3AD203B41FA5}">
                      <a16:colId xmlns:a16="http://schemas.microsoft.com/office/drawing/2014/main" val="3591685577"/>
                    </a:ext>
                  </a:extLst>
                </a:gridCol>
                <a:gridCol w="2551995">
                  <a:extLst>
                    <a:ext uri="{9D8B030D-6E8A-4147-A177-3AD203B41FA5}">
                      <a16:colId xmlns:a16="http://schemas.microsoft.com/office/drawing/2014/main" val="4074783480"/>
                    </a:ext>
                  </a:extLst>
                </a:gridCol>
              </a:tblGrid>
              <a:tr h="358233">
                <a:tc>
                  <a:txBody>
                    <a:bodyPr/>
                    <a:lstStyle/>
                    <a:p>
                      <a:pPr>
                        <a:buNone/>
                      </a:pPr>
                      <a:r>
                        <a:rPr lang="en-US" sz="1800"/>
                        <a:t>Gen Bölgesi</a:t>
                      </a:r>
                    </a:p>
                  </a:txBody>
                  <a:tcPr marL="89558" marR="89558" marT="44779" marB="44779" anchor="ctr"/>
                </a:tc>
                <a:tc>
                  <a:txBody>
                    <a:bodyPr/>
                    <a:lstStyle/>
                    <a:p>
                      <a:pPr>
                        <a:buNone/>
                      </a:pPr>
                      <a:r>
                        <a:rPr lang="en-US" sz="1800"/>
                        <a:t>Açıklama</a:t>
                      </a:r>
                    </a:p>
                  </a:txBody>
                  <a:tcPr marL="89558" marR="89558" marT="44779" marB="44779" anchor="ctr"/>
                </a:tc>
                <a:tc>
                  <a:txBody>
                    <a:bodyPr/>
                    <a:lstStyle/>
                    <a:p>
                      <a:pPr>
                        <a:buNone/>
                      </a:pPr>
                      <a:r>
                        <a:rPr lang="en-US" sz="1800"/>
                        <a:t>Kullanım Amacı</a:t>
                      </a:r>
                    </a:p>
                  </a:txBody>
                  <a:tcPr marL="89558" marR="89558" marT="44779" marB="44779" anchor="ctr"/>
                </a:tc>
                <a:extLst>
                  <a:ext uri="{0D108BD9-81ED-4DB2-BD59-A6C34878D82A}">
                    <a16:rowId xmlns:a16="http://schemas.microsoft.com/office/drawing/2014/main" val="4042259403"/>
                  </a:ext>
                </a:extLst>
              </a:tr>
              <a:tr h="895582">
                <a:tc>
                  <a:txBody>
                    <a:bodyPr/>
                    <a:lstStyle/>
                    <a:p>
                      <a:pPr>
                        <a:buNone/>
                      </a:pPr>
                      <a:r>
                        <a:rPr lang="en-US" sz="1800" b="1"/>
                        <a:t>N (Nükleokapsid) geni</a:t>
                      </a:r>
                      <a:endParaRPr lang="en-US" sz="1800"/>
                    </a:p>
                  </a:txBody>
                  <a:tcPr marL="89558" marR="89558" marT="44779" marB="44779" anchor="ctr"/>
                </a:tc>
                <a:tc>
                  <a:txBody>
                    <a:bodyPr/>
                    <a:lstStyle/>
                    <a:p>
                      <a:pPr>
                        <a:buNone/>
                      </a:pPr>
                      <a:r>
                        <a:rPr lang="en-US" sz="1800"/>
                        <a:t>Virüsün RNA’sını paketleyen proteini kodlar.</a:t>
                      </a:r>
                    </a:p>
                  </a:txBody>
                  <a:tcPr marL="89558" marR="89558" marT="44779" marB="44779" anchor="ctr"/>
                </a:tc>
                <a:tc>
                  <a:txBody>
                    <a:bodyPr/>
                    <a:lstStyle/>
                    <a:p>
                      <a:pPr>
                        <a:buNone/>
                      </a:pPr>
                      <a:r>
                        <a:rPr lang="sv-SE" sz="1800"/>
                        <a:t>En yaygın kullanılan gen bölgesi.</a:t>
                      </a:r>
                    </a:p>
                  </a:txBody>
                  <a:tcPr marL="89558" marR="89558" marT="44779" marB="44779" anchor="ctr"/>
                </a:tc>
                <a:extLst>
                  <a:ext uri="{0D108BD9-81ED-4DB2-BD59-A6C34878D82A}">
                    <a16:rowId xmlns:a16="http://schemas.microsoft.com/office/drawing/2014/main" val="693741271"/>
                  </a:ext>
                </a:extLst>
              </a:tr>
              <a:tr h="895582">
                <a:tc>
                  <a:txBody>
                    <a:bodyPr/>
                    <a:lstStyle/>
                    <a:p>
                      <a:pPr>
                        <a:buNone/>
                      </a:pPr>
                      <a:r>
                        <a:rPr lang="en-US" sz="1800" b="1"/>
                        <a:t>E (Envelope) geni</a:t>
                      </a:r>
                      <a:endParaRPr lang="en-US" sz="1800"/>
                    </a:p>
                  </a:txBody>
                  <a:tcPr marL="89558" marR="89558" marT="44779" marB="44779" anchor="ctr"/>
                </a:tc>
                <a:tc>
                  <a:txBody>
                    <a:bodyPr/>
                    <a:lstStyle/>
                    <a:p>
                      <a:pPr>
                        <a:buNone/>
                      </a:pPr>
                      <a:r>
                        <a:rPr lang="en-US" sz="1800"/>
                        <a:t>Zarf proteinini kodlar.</a:t>
                      </a:r>
                    </a:p>
                  </a:txBody>
                  <a:tcPr marL="89558" marR="89558" marT="44779" marB="44779" anchor="ctr"/>
                </a:tc>
                <a:tc>
                  <a:txBody>
                    <a:bodyPr/>
                    <a:lstStyle/>
                    <a:p>
                      <a:pPr>
                        <a:buNone/>
                      </a:pPr>
                      <a:r>
                        <a:rPr lang="en-US" sz="1800"/>
                        <a:t>Genel olarak SARS-benzeri koronavirüsleri saptar.</a:t>
                      </a:r>
                    </a:p>
                  </a:txBody>
                  <a:tcPr marL="89558" marR="89558" marT="44779" marB="44779" anchor="ctr"/>
                </a:tc>
                <a:extLst>
                  <a:ext uri="{0D108BD9-81ED-4DB2-BD59-A6C34878D82A}">
                    <a16:rowId xmlns:a16="http://schemas.microsoft.com/office/drawing/2014/main" val="4049189619"/>
                  </a:ext>
                </a:extLst>
              </a:tr>
              <a:tr h="895582">
                <a:tc>
                  <a:txBody>
                    <a:bodyPr/>
                    <a:lstStyle/>
                    <a:p>
                      <a:pPr>
                        <a:buNone/>
                      </a:pPr>
                      <a:r>
                        <a:rPr lang="en-US" sz="1800" b="1"/>
                        <a:t>RdRp (RNA-dependent RNA polymerase) geni</a:t>
                      </a:r>
                      <a:endParaRPr lang="en-US" sz="1800"/>
                    </a:p>
                  </a:txBody>
                  <a:tcPr marL="89558" marR="89558" marT="44779" marB="44779" anchor="ctr"/>
                </a:tc>
                <a:tc>
                  <a:txBody>
                    <a:bodyPr/>
                    <a:lstStyle/>
                    <a:p>
                      <a:pPr>
                        <a:buNone/>
                      </a:pPr>
                      <a:r>
                        <a:rPr lang="en-US" sz="1800" dirty="0" err="1"/>
                        <a:t>Virüsün</a:t>
                      </a:r>
                      <a:r>
                        <a:rPr lang="en-US" sz="1800" dirty="0"/>
                        <a:t> RNA </a:t>
                      </a:r>
                      <a:r>
                        <a:rPr lang="en-US" sz="1800" dirty="0" err="1"/>
                        <a:t>kopyalamasında</a:t>
                      </a:r>
                      <a:r>
                        <a:rPr lang="en-US" sz="1800" dirty="0"/>
                        <a:t> </a:t>
                      </a:r>
                      <a:r>
                        <a:rPr lang="en-US" sz="1800" dirty="0" err="1"/>
                        <a:t>görevli</a:t>
                      </a:r>
                      <a:r>
                        <a:rPr lang="en-US" sz="1800" dirty="0"/>
                        <a:t> </a:t>
                      </a:r>
                      <a:r>
                        <a:rPr lang="en-US" sz="1800" dirty="0" err="1"/>
                        <a:t>enzim</a:t>
                      </a:r>
                      <a:r>
                        <a:rPr lang="en-US" sz="1800" dirty="0"/>
                        <a:t>.</a:t>
                      </a:r>
                    </a:p>
                  </a:txBody>
                  <a:tcPr marL="89558" marR="89558" marT="44779" marB="44779" anchor="ctr"/>
                </a:tc>
                <a:tc>
                  <a:txBody>
                    <a:bodyPr/>
                    <a:lstStyle/>
                    <a:p>
                      <a:pPr>
                        <a:buNone/>
                      </a:pPr>
                      <a:r>
                        <a:rPr lang="en-US" sz="1800"/>
                        <a:t>SARS-CoV-2’ye özgü tespit sağlar.</a:t>
                      </a:r>
                    </a:p>
                  </a:txBody>
                  <a:tcPr marL="89558" marR="89558" marT="44779" marB="44779" anchor="ctr"/>
                </a:tc>
                <a:extLst>
                  <a:ext uri="{0D108BD9-81ED-4DB2-BD59-A6C34878D82A}">
                    <a16:rowId xmlns:a16="http://schemas.microsoft.com/office/drawing/2014/main" val="1054177095"/>
                  </a:ext>
                </a:extLst>
              </a:tr>
              <a:tr h="626907">
                <a:tc>
                  <a:txBody>
                    <a:bodyPr/>
                    <a:lstStyle/>
                    <a:p>
                      <a:pPr>
                        <a:buNone/>
                      </a:pPr>
                      <a:r>
                        <a:rPr lang="en-US" sz="1800" b="1"/>
                        <a:t>S (Spike) geni</a:t>
                      </a:r>
                      <a:endParaRPr lang="en-US" sz="1800"/>
                    </a:p>
                  </a:txBody>
                  <a:tcPr marL="89558" marR="89558" marT="44779" marB="44779" anchor="ctr"/>
                </a:tc>
                <a:tc>
                  <a:txBody>
                    <a:bodyPr/>
                    <a:lstStyle/>
                    <a:p>
                      <a:pPr>
                        <a:buNone/>
                      </a:pPr>
                      <a:r>
                        <a:rPr lang="en-US" sz="1800" dirty="0" err="1"/>
                        <a:t>Hücreye</a:t>
                      </a:r>
                      <a:r>
                        <a:rPr lang="en-US" sz="1800" dirty="0"/>
                        <a:t> </a:t>
                      </a:r>
                      <a:r>
                        <a:rPr lang="en-US" sz="1800" dirty="0" err="1"/>
                        <a:t>girişte</a:t>
                      </a:r>
                      <a:r>
                        <a:rPr lang="en-US" sz="1800" dirty="0"/>
                        <a:t> </a:t>
                      </a:r>
                      <a:r>
                        <a:rPr lang="en-US" sz="1800" dirty="0" err="1"/>
                        <a:t>görevli</a:t>
                      </a:r>
                      <a:r>
                        <a:rPr lang="en-US" sz="1800" dirty="0"/>
                        <a:t> </a:t>
                      </a:r>
                      <a:r>
                        <a:rPr lang="en-US" sz="1800" dirty="0" err="1"/>
                        <a:t>yüzey</a:t>
                      </a:r>
                      <a:r>
                        <a:rPr lang="en-US" sz="1800" dirty="0"/>
                        <a:t> </a:t>
                      </a:r>
                      <a:r>
                        <a:rPr lang="en-US" sz="1800" dirty="0" err="1"/>
                        <a:t>proteini</a:t>
                      </a:r>
                      <a:r>
                        <a:rPr lang="en-US" sz="1800" dirty="0"/>
                        <a:t>.</a:t>
                      </a:r>
                    </a:p>
                  </a:txBody>
                  <a:tcPr marL="89558" marR="89558" marT="44779" marB="44779" anchor="ctr"/>
                </a:tc>
                <a:tc>
                  <a:txBody>
                    <a:bodyPr/>
                    <a:lstStyle/>
                    <a:p>
                      <a:pPr>
                        <a:buNone/>
                      </a:pPr>
                      <a:r>
                        <a:rPr lang="nl-NL" sz="1800" dirty="0"/>
                        <a:t>Bazı kitlerde varyant tespiti için eklenmiştir.</a:t>
                      </a:r>
                    </a:p>
                  </a:txBody>
                  <a:tcPr marL="89558" marR="89558" marT="44779" marB="44779" anchor="ctr"/>
                </a:tc>
                <a:extLst>
                  <a:ext uri="{0D108BD9-81ED-4DB2-BD59-A6C34878D82A}">
                    <a16:rowId xmlns:a16="http://schemas.microsoft.com/office/drawing/2014/main" val="3167967802"/>
                  </a:ext>
                </a:extLst>
              </a:tr>
            </a:tbl>
          </a:graphicData>
        </a:graphic>
      </p:graphicFrame>
    </p:spTree>
    <p:extLst>
      <p:ext uri="{BB962C8B-B14F-4D97-AF65-F5344CB8AC3E}">
        <p14:creationId xmlns:p14="http://schemas.microsoft.com/office/powerpoint/2010/main" val="3206074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1304D-30FC-2C82-351C-B4A29ACD9EEE}"/>
              </a:ext>
            </a:extLst>
          </p:cNvPr>
          <p:cNvPicPr>
            <a:picLocks noChangeAspect="1"/>
          </p:cNvPicPr>
          <p:nvPr/>
        </p:nvPicPr>
        <p:blipFill>
          <a:blip r:embed="rId2"/>
          <a:stretch>
            <a:fillRect/>
          </a:stretch>
        </p:blipFill>
        <p:spPr>
          <a:xfrm>
            <a:off x="316748" y="217967"/>
            <a:ext cx="8235779" cy="3276600"/>
          </a:xfrm>
          <a:prstGeom prst="rect">
            <a:avLst/>
          </a:prstGeom>
        </p:spPr>
      </p:pic>
      <p:pic>
        <p:nvPicPr>
          <p:cNvPr id="6" name="Picture 5">
            <a:extLst>
              <a:ext uri="{FF2B5EF4-FFF2-40B4-BE49-F238E27FC236}">
                <a16:creationId xmlns:a16="http://schemas.microsoft.com/office/drawing/2014/main" id="{C0E81949-7AE1-7A91-8BEA-FB9B4EB06C86}"/>
              </a:ext>
            </a:extLst>
          </p:cNvPr>
          <p:cNvPicPr>
            <a:picLocks noChangeAspect="1"/>
          </p:cNvPicPr>
          <p:nvPr/>
        </p:nvPicPr>
        <p:blipFill>
          <a:blip r:embed="rId3"/>
          <a:stretch>
            <a:fillRect/>
          </a:stretch>
        </p:blipFill>
        <p:spPr>
          <a:xfrm>
            <a:off x="4434638" y="3505200"/>
            <a:ext cx="4495800" cy="3238381"/>
          </a:xfrm>
          <a:prstGeom prst="rect">
            <a:avLst/>
          </a:prstGeom>
        </p:spPr>
      </p:pic>
    </p:spTree>
    <p:extLst>
      <p:ext uri="{BB962C8B-B14F-4D97-AF65-F5344CB8AC3E}">
        <p14:creationId xmlns:p14="http://schemas.microsoft.com/office/powerpoint/2010/main" val="1916328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5495925" cy="514350"/>
          </a:xfrm>
          <a:prstGeom prst="rect">
            <a:avLst/>
          </a:prstGeom>
        </p:spPr>
        <p:txBody>
          <a:bodyPr vert="horz" wrap="square" lIns="0" tIns="13335" rIns="0" bIns="0" rtlCol="0">
            <a:spAutoFit/>
          </a:bodyPr>
          <a:lstStyle/>
          <a:p>
            <a:pPr marL="12700">
              <a:lnSpc>
                <a:spcPct val="100000"/>
              </a:lnSpc>
              <a:spcBef>
                <a:spcPts val="105"/>
              </a:spcBef>
            </a:pPr>
            <a:r>
              <a:rPr sz="3200" dirty="0" err="1"/>
              <a:t>Agaroz</a:t>
            </a:r>
            <a:r>
              <a:rPr sz="3200" spc="-40" dirty="0"/>
              <a:t> </a:t>
            </a:r>
            <a:r>
              <a:rPr sz="3200" dirty="0"/>
              <a:t>jel</a:t>
            </a:r>
            <a:r>
              <a:rPr sz="3200" spc="-10" dirty="0"/>
              <a:t> elektroforezi</a:t>
            </a:r>
            <a:endParaRPr sz="3200" dirty="0"/>
          </a:p>
        </p:txBody>
      </p:sp>
      <p:sp>
        <p:nvSpPr>
          <p:cNvPr id="3" name="object 3"/>
          <p:cNvSpPr txBox="1"/>
          <p:nvPr/>
        </p:nvSpPr>
        <p:spPr>
          <a:xfrm>
            <a:off x="586841" y="1321053"/>
            <a:ext cx="7955915" cy="2404110"/>
          </a:xfrm>
          <a:prstGeom prst="rect">
            <a:avLst/>
          </a:prstGeom>
        </p:spPr>
        <p:txBody>
          <a:bodyPr vert="horz" wrap="square" lIns="0" tIns="13335" rIns="0" bIns="0" rtlCol="0">
            <a:spAutoFit/>
          </a:bodyPr>
          <a:lstStyle/>
          <a:p>
            <a:pPr marL="355600" marR="5080" indent="-342900">
              <a:lnSpc>
                <a:spcPct val="100000"/>
              </a:lnSpc>
              <a:spcBef>
                <a:spcPts val="105"/>
              </a:spcBef>
              <a:buChar char="•"/>
              <a:tabLst>
                <a:tab pos="354965" algn="l"/>
                <a:tab pos="355600" algn="l"/>
              </a:tabLst>
            </a:pPr>
            <a:r>
              <a:rPr sz="2000" dirty="0">
                <a:latin typeface="Arial"/>
                <a:cs typeface="Arial"/>
              </a:rPr>
              <a:t>Agaroz</a:t>
            </a:r>
            <a:r>
              <a:rPr sz="2000" spc="-40" dirty="0">
                <a:latin typeface="Arial"/>
                <a:cs typeface="Arial"/>
              </a:rPr>
              <a:t> </a:t>
            </a:r>
            <a:r>
              <a:rPr sz="2000" dirty="0">
                <a:latin typeface="Arial"/>
                <a:cs typeface="Arial"/>
              </a:rPr>
              <a:t>Jel</a:t>
            </a:r>
            <a:r>
              <a:rPr sz="2000" spc="-35" dirty="0">
                <a:latin typeface="Arial"/>
                <a:cs typeface="Arial"/>
              </a:rPr>
              <a:t> </a:t>
            </a:r>
            <a:r>
              <a:rPr sz="2000" dirty="0">
                <a:latin typeface="Arial"/>
                <a:cs typeface="Arial"/>
              </a:rPr>
              <a:t>Elektroforezi:</a:t>
            </a:r>
            <a:r>
              <a:rPr sz="2000" spc="-55" dirty="0">
                <a:latin typeface="Arial"/>
                <a:cs typeface="Arial"/>
              </a:rPr>
              <a:t> </a:t>
            </a:r>
            <a:r>
              <a:rPr sz="2000" dirty="0">
                <a:latin typeface="Arial"/>
                <a:cs typeface="Arial"/>
              </a:rPr>
              <a:t>DNA</a:t>
            </a:r>
            <a:r>
              <a:rPr sz="2000" spc="-125" dirty="0">
                <a:latin typeface="Arial"/>
                <a:cs typeface="Arial"/>
              </a:rPr>
              <a:t> </a:t>
            </a:r>
            <a:r>
              <a:rPr sz="2000" dirty="0">
                <a:latin typeface="Arial"/>
                <a:cs typeface="Arial"/>
              </a:rPr>
              <a:t>parçalarını</a:t>
            </a:r>
            <a:r>
              <a:rPr sz="2000" spc="-55" dirty="0">
                <a:latin typeface="Arial"/>
                <a:cs typeface="Arial"/>
              </a:rPr>
              <a:t> </a:t>
            </a:r>
            <a:r>
              <a:rPr sz="2000" dirty="0">
                <a:latin typeface="Arial"/>
                <a:cs typeface="Arial"/>
              </a:rPr>
              <a:t>büyüklüklerine</a:t>
            </a:r>
            <a:r>
              <a:rPr sz="2000" spc="-40" dirty="0">
                <a:latin typeface="Arial"/>
                <a:cs typeface="Arial"/>
              </a:rPr>
              <a:t> </a:t>
            </a:r>
            <a:r>
              <a:rPr sz="2000" dirty="0">
                <a:latin typeface="Arial"/>
                <a:cs typeface="Arial"/>
              </a:rPr>
              <a:t>göre</a:t>
            </a:r>
            <a:r>
              <a:rPr sz="2000" spc="-40" dirty="0">
                <a:latin typeface="Arial"/>
                <a:cs typeface="Arial"/>
              </a:rPr>
              <a:t> </a:t>
            </a:r>
            <a:r>
              <a:rPr sz="2000" spc="-10" dirty="0">
                <a:latin typeface="Arial"/>
                <a:cs typeface="Arial"/>
              </a:rPr>
              <a:t>ayırıp </a:t>
            </a:r>
            <a:r>
              <a:rPr sz="2000" dirty="0">
                <a:latin typeface="Arial"/>
                <a:cs typeface="Arial"/>
              </a:rPr>
              <a:t>görüntülenmesini</a:t>
            </a:r>
            <a:r>
              <a:rPr sz="2000" spc="-80" dirty="0">
                <a:latin typeface="Arial"/>
                <a:cs typeface="Arial"/>
              </a:rPr>
              <a:t> </a:t>
            </a:r>
            <a:r>
              <a:rPr sz="2000" dirty="0">
                <a:latin typeface="Arial"/>
                <a:cs typeface="Arial"/>
              </a:rPr>
              <a:t>sağlayan</a:t>
            </a:r>
            <a:r>
              <a:rPr sz="2000" spc="-70" dirty="0">
                <a:latin typeface="Arial"/>
                <a:cs typeface="Arial"/>
              </a:rPr>
              <a:t> </a:t>
            </a:r>
            <a:r>
              <a:rPr sz="2000" spc="-10" dirty="0">
                <a:latin typeface="Arial"/>
                <a:cs typeface="Arial"/>
              </a:rPr>
              <a:t>teknik</a:t>
            </a:r>
            <a:endParaRPr sz="2000">
              <a:latin typeface="Arial"/>
              <a:cs typeface="Arial"/>
            </a:endParaRPr>
          </a:p>
          <a:p>
            <a:pPr marL="355600" indent="-342900">
              <a:lnSpc>
                <a:spcPct val="100000"/>
              </a:lnSpc>
              <a:spcBef>
                <a:spcPts val="480"/>
              </a:spcBef>
              <a:buChar char="•"/>
              <a:tabLst>
                <a:tab pos="354965" algn="l"/>
                <a:tab pos="355600" algn="l"/>
              </a:tabLst>
            </a:pPr>
            <a:r>
              <a:rPr sz="2000" dirty="0">
                <a:latin typeface="Arial"/>
                <a:cs typeface="Arial"/>
              </a:rPr>
              <a:t>Agaroz</a:t>
            </a:r>
            <a:r>
              <a:rPr sz="2000" spc="-35" dirty="0">
                <a:latin typeface="Arial"/>
                <a:cs typeface="Arial"/>
              </a:rPr>
              <a:t> </a:t>
            </a:r>
            <a:r>
              <a:rPr sz="2000" dirty="0">
                <a:latin typeface="Arial"/>
                <a:cs typeface="Arial"/>
              </a:rPr>
              <a:t>bir</a:t>
            </a:r>
            <a:r>
              <a:rPr sz="2000" spc="-25" dirty="0">
                <a:latin typeface="Arial"/>
                <a:cs typeface="Arial"/>
              </a:rPr>
              <a:t> </a:t>
            </a:r>
            <a:r>
              <a:rPr sz="2000" dirty="0">
                <a:latin typeface="Arial"/>
                <a:cs typeface="Arial"/>
              </a:rPr>
              <a:t>tür</a:t>
            </a:r>
            <a:r>
              <a:rPr sz="2000" spc="-20" dirty="0">
                <a:latin typeface="Arial"/>
                <a:cs typeface="Arial"/>
              </a:rPr>
              <a:t> </a:t>
            </a:r>
            <a:r>
              <a:rPr sz="2000" dirty="0">
                <a:latin typeface="Arial"/>
                <a:cs typeface="Arial"/>
              </a:rPr>
              <a:t>algden</a:t>
            </a:r>
            <a:r>
              <a:rPr sz="2000" spc="-30" dirty="0">
                <a:latin typeface="Arial"/>
                <a:cs typeface="Arial"/>
              </a:rPr>
              <a:t> </a:t>
            </a:r>
            <a:r>
              <a:rPr sz="2000" dirty="0">
                <a:latin typeface="Arial"/>
                <a:cs typeface="Arial"/>
              </a:rPr>
              <a:t>elde</a:t>
            </a:r>
            <a:r>
              <a:rPr sz="2000" spc="-20" dirty="0">
                <a:latin typeface="Arial"/>
                <a:cs typeface="Arial"/>
              </a:rPr>
              <a:t> </a:t>
            </a:r>
            <a:r>
              <a:rPr sz="2000" spc="-10" dirty="0">
                <a:latin typeface="Arial"/>
                <a:cs typeface="Arial"/>
              </a:rPr>
              <a:t>edilir</a:t>
            </a:r>
            <a:endParaRPr sz="2000">
              <a:latin typeface="Arial"/>
              <a:cs typeface="Arial"/>
            </a:endParaRPr>
          </a:p>
          <a:p>
            <a:pPr marL="355600" indent="-342900">
              <a:lnSpc>
                <a:spcPct val="100000"/>
              </a:lnSpc>
              <a:spcBef>
                <a:spcPts val="480"/>
              </a:spcBef>
              <a:buChar char="•"/>
              <a:tabLst>
                <a:tab pos="354965" algn="l"/>
                <a:tab pos="355600" algn="l"/>
              </a:tabLst>
            </a:pPr>
            <a:r>
              <a:rPr sz="2000" spc="-65" dirty="0">
                <a:latin typeface="Arial"/>
                <a:cs typeface="Arial"/>
              </a:rPr>
              <a:t>Toz</a:t>
            </a:r>
            <a:r>
              <a:rPr sz="2000" spc="-55" dirty="0">
                <a:latin typeface="Arial"/>
                <a:cs typeface="Arial"/>
              </a:rPr>
              <a:t> </a:t>
            </a:r>
            <a:r>
              <a:rPr sz="2000" dirty="0">
                <a:latin typeface="Arial"/>
                <a:cs typeface="Arial"/>
              </a:rPr>
              <a:t>halindeki</a:t>
            </a:r>
            <a:r>
              <a:rPr sz="2000" spc="-20" dirty="0">
                <a:latin typeface="Arial"/>
                <a:cs typeface="Arial"/>
              </a:rPr>
              <a:t> </a:t>
            </a:r>
            <a:r>
              <a:rPr sz="2000" dirty="0">
                <a:latin typeface="Arial"/>
                <a:cs typeface="Arial"/>
              </a:rPr>
              <a:t>agaroz</a:t>
            </a:r>
            <a:r>
              <a:rPr sz="2000" spc="-50" dirty="0">
                <a:latin typeface="Arial"/>
                <a:cs typeface="Arial"/>
              </a:rPr>
              <a:t> </a:t>
            </a:r>
            <a:r>
              <a:rPr sz="2000" dirty="0">
                <a:latin typeface="Arial"/>
                <a:cs typeface="Arial"/>
              </a:rPr>
              <a:t>bir</a:t>
            </a:r>
            <a:r>
              <a:rPr sz="2000" spc="-35" dirty="0">
                <a:latin typeface="Arial"/>
                <a:cs typeface="Arial"/>
              </a:rPr>
              <a:t> </a:t>
            </a:r>
            <a:r>
              <a:rPr sz="2000" dirty="0">
                <a:latin typeface="Arial"/>
                <a:cs typeface="Arial"/>
              </a:rPr>
              <a:t>tampon</a:t>
            </a:r>
            <a:r>
              <a:rPr sz="2000" spc="-50" dirty="0">
                <a:latin typeface="Arial"/>
                <a:cs typeface="Arial"/>
              </a:rPr>
              <a:t> </a:t>
            </a:r>
            <a:r>
              <a:rPr sz="2000" dirty="0">
                <a:latin typeface="Arial"/>
                <a:cs typeface="Arial"/>
              </a:rPr>
              <a:t>çözeltisinde</a:t>
            </a:r>
            <a:r>
              <a:rPr sz="2000" spc="-45" dirty="0">
                <a:latin typeface="Arial"/>
                <a:cs typeface="Arial"/>
              </a:rPr>
              <a:t> </a:t>
            </a:r>
            <a:r>
              <a:rPr sz="2000" dirty="0">
                <a:latin typeface="Arial"/>
                <a:cs typeface="Arial"/>
              </a:rPr>
              <a:t>eritilir</a:t>
            </a:r>
            <a:r>
              <a:rPr sz="2000" spc="-20" dirty="0">
                <a:latin typeface="Arial"/>
                <a:cs typeface="Arial"/>
              </a:rPr>
              <a:t> </a:t>
            </a:r>
            <a:r>
              <a:rPr sz="2000" dirty="0">
                <a:latin typeface="Arial"/>
                <a:cs typeface="Arial"/>
              </a:rPr>
              <a:t>ve</a:t>
            </a:r>
            <a:r>
              <a:rPr sz="2000" spc="-20" dirty="0">
                <a:latin typeface="Arial"/>
                <a:cs typeface="Arial"/>
              </a:rPr>
              <a:t> </a:t>
            </a:r>
            <a:r>
              <a:rPr sz="2000" dirty="0">
                <a:latin typeface="Arial"/>
                <a:cs typeface="Arial"/>
              </a:rPr>
              <a:t>yatay</a:t>
            </a:r>
            <a:r>
              <a:rPr sz="2000" spc="-40" dirty="0">
                <a:latin typeface="Arial"/>
                <a:cs typeface="Arial"/>
              </a:rPr>
              <a:t> </a:t>
            </a:r>
            <a:r>
              <a:rPr sz="2000" spc="-10" dirty="0">
                <a:latin typeface="Arial"/>
                <a:cs typeface="Arial"/>
              </a:rPr>
              <a:t>tanka</a:t>
            </a:r>
            <a:endParaRPr sz="2000">
              <a:latin typeface="Arial"/>
              <a:cs typeface="Arial"/>
            </a:endParaRPr>
          </a:p>
          <a:p>
            <a:pPr marL="355600">
              <a:lnSpc>
                <a:spcPct val="100000"/>
              </a:lnSpc>
            </a:pPr>
            <a:r>
              <a:rPr sz="2000" spc="-10" dirty="0">
                <a:latin typeface="Arial"/>
                <a:cs typeface="Arial"/>
              </a:rPr>
              <a:t>dökülür.</a:t>
            </a:r>
            <a:endParaRPr sz="2000">
              <a:latin typeface="Arial"/>
              <a:cs typeface="Arial"/>
            </a:endParaRPr>
          </a:p>
          <a:p>
            <a:pPr marL="355600" indent="-342900">
              <a:lnSpc>
                <a:spcPct val="100000"/>
              </a:lnSpc>
              <a:spcBef>
                <a:spcPts val="484"/>
              </a:spcBef>
              <a:buChar char="•"/>
              <a:tabLst>
                <a:tab pos="354965" algn="l"/>
                <a:tab pos="355600" algn="l"/>
              </a:tabLst>
            </a:pPr>
            <a:r>
              <a:rPr sz="2000" dirty="0">
                <a:latin typeface="Arial"/>
                <a:cs typeface="Arial"/>
              </a:rPr>
              <a:t>Donduğunda,</a:t>
            </a:r>
            <a:r>
              <a:rPr sz="2000" spc="-55" dirty="0">
                <a:latin typeface="Arial"/>
                <a:cs typeface="Arial"/>
              </a:rPr>
              <a:t> </a:t>
            </a:r>
            <a:r>
              <a:rPr sz="2000" dirty="0">
                <a:latin typeface="Arial"/>
                <a:cs typeface="Arial"/>
              </a:rPr>
              <a:t>küçük</a:t>
            </a:r>
            <a:r>
              <a:rPr sz="2000" spc="-40" dirty="0">
                <a:latin typeface="Arial"/>
                <a:cs typeface="Arial"/>
              </a:rPr>
              <a:t> </a:t>
            </a:r>
            <a:r>
              <a:rPr sz="2000" dirty="0">
                <a:latin typeface="Arial"/>
                <a:cs typeface="Arial"/>
              </a:rPr>
              <a:t>deliklere</a:t>
            </a:r>
            <a:r>
              <a:rPr sz="2000" spc="-25" dirty="0">
                <a:latin typeface="Arial"/>
                <a:cs typeface="Arial"/>
              </a:rPr>
              <a:t> </a:t>
            </a:r>
            <a:r>
              <a:rPr sz="2000" dirty="0">
                <a:latin typeface="Arial"/>
                <a:cs typeface="Arial"/>
              </a:rPr>
              <a:t>sahip</a:t>
            </a:r>
            <a:r>
              <a:rPr sz="2000" spc="-25" dirty="0">
                <a:latin typeface="Arial"/>
                <a:cs typeface="Arial"/>
              </a:rPr>
              <a:t> </a:t>
            </a:r>
            <a:r>
              <a:rPr sz="2000" dirty="0">
                <a:latin typeface="Arial"/>
                <a:cs typeface="Arial"/>
              </a:rPr>
              <a:t>olan</a:t>
            </a:r>
            <a:r>
              <a:rPr sz="2000" spc="-20" dirty="0">
                <a:latin typeface="Arial"/>
                <a:cs typeface="Arial"/>
              </a:rPr>
              <a:t> </a:t>
            </a:r>
            <a:r>
              <a:rPr sz="2000" dirty="0">
                <a:latin typeface="Arial"/>
                <a:cs typeface="Arial"/>
              </a:rPr>
              <a:t>yarı</a:t>
            </a:r>
            <a:r>
              <a:rPr sz="2000" spc="-25" dirty="0">
                <a:latin typeface="Arial"/>
                <a:cs typeface="Arial"/>
              </a:rPr>
              <a:t> </a:t>
            </a:r>
            <a:r>
              <a:rPr sz="2000" dirty="0">
                <a:latin typeface="Arial"/>
                <a:cs typeface="Arial"/>
              </a:rPr>
              <a:t>katı</a:t>
            </a:r>
            <a:r>
              <a:rPr sz="2000" spc="-25" dirty="0">
                <a:latin typeface="Arial"/>
                <a:cs typeface="Arial"/>
              </a:rPr>
              <a:t> </a:t>
            </a:r>
            <a:r>
              <a:rPr sz="2000" dirty="0">
                <a:latin typeface="Arial"/>
                <a:cs typeface="Arial"/>
              </a:rPr>
              <a:t>jel</a:t>
            </a:r>
            <a:r>
              <a:rPr sz="2000" spc="-20" dirty="0">
                <a:latin typeface="Arial"/>
                <a:cs typeface="Arial"/>
              </a:rPr>
              <a:t> </a:t>
            </a:r>
            <a:r>
              <a:rPr sz="2000" dirty="0">
                <a:latin typeface="Arial"/>
                <a:cs typeface="Arial"/>
              </a:rPr>
              <a:t>halini </a:t>
            </a:r>
            <a:r>
              <a:rPr sz="2000" spc="-10" dirty="0">
                <a:latin typeface="Arial"/>
                <a:cs typeface="Arial"/>
              </a:rPr>
              <a:t>alır.</a:t>
            </a:r>
            <a:endParaRPr sz="2000">
              <a:latin typeface="Arial"/>
              <a:cs typeface="Arial"/>
            </a:endParaRPr>
          </a:p>
          <a:p>
            <a:pPr marL="355600" indent="-342900">
              <a:lnSpc>
                <a:spcPct val="100000"/>
              </a:lnSpc>
              <a:spcBef>
                <a:spcPts val="475"/>
              </a:spcBef>
              <a:buChar char="•"/>
              <a:tabLst>
                <a:tab pos="354965" algn="l"/>
                <a:tab pos="355600" algn="l"/>
              </a:tabLst>
            </a:pPr>
            <a:r>
              <a:rPr sz="2000" dirty="0">
                <a:latin typeface="Arial"/>
                <a:cs typeface="Arial"/>
              </a:rPr>
              <a:t>Bu</a:t>
            </a:r>
            <a:r>
              <a:rPr sz="2000" spc="-30" dirty="0">
                <a:latin typeface="Arial"/>
                <a:cs typeface="Arial"/>
              </a:rPr>
              <a:t> </a:t>
            </a:r>
            <a:r>
              <a:rPr sz="2000" dirty="0">
                <a:latin typeface="Arial"/>
                <a:cs typeface="Arial"/>
              </a:rPr>
              <a:t>delikler</a:t>
            </a:r>
            <a:r>
              <a:rPr sz="2000" spc="-30" dirty="0">
                <a:latin typeface="Arial"/>
                <a:cs typeface="Arial"/>
              </a:rPr>
              <a:t> </a:t>
            </a:r>
            <a:r>
              <a:rPr sz="2000" dirty="0">
                <a:latin typeface="Arial"/>
                <a:cs typeface="Arial"/>
              </a:rPr>
              <a:t>arasından</a:t>
            </a:r>
            <a:r>
              <a:rPr sz="2000" spc="-55" dirty="0">
                <a:latin typeface="Arial"/>
                <a:cs typeface="Arial"/>
              </a:rPr>
              <a:t> </a:t>
            </a:r>
            <a:r>
              <a:rPr sz="2000" dirty="0">
                <a:latin typeface="Arial"/>
                <a:cs typeface="Arial"/>
              </a:rPr>
              <a:t>DNA</a:t>
            </a:r>
            <a:r>
              <a:rPr sz="2000" spc="-125" dirty="0">
                <a:latin typeface="Arial"/>
                <a:cs typeface="Arial"/>
              </a:rPr>
              <a:t> </a:t>
            </a:r>
            <a:r>
              <a:rPr sz="2000" spc="-10" dirty="0">
                <a:latin typeface="Arial"/>
                <a:cs typeface="Arial"/>
              </a:rPr>
              <a:t>geçer.</a:t>
            </a:r>
            <a:endParaRPr sz="2000">
              <a:latin typeface="Arial"/>
              <a:cs typeface="Arial"/>
            </a:endParaRPr>
          </a:p>
        </p:txBody>
      </p:sp>
      <p:pic>
        <p:nvPicPr>
          <p:cNvPr id="4" name="object 4"/>
          <p:cNvPicPr/>
          <p:nvPr/>
        </p:nvPicPr>
        <p:blipFill>
          <a:blip r:embed="rId2" cstate="print"/>
          <a:stretch>
            <a:fillRect/>
          </a:stretch>
        </p:blipFill>
        <p:spPr>
          <a:xfrm>
            <a:off x="5334000" y="4343400"/>
            <a:ext cx="3503676" cy="231648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01395" y="1167129"/>
            <a:ext cx="7432675" cy="4208780"/>
          </a:xfrm>
          <a:prstGeom prst="rect">
            <a:avLst/>
          </a:prstGeom>
        </p:spPr>
        <p:txBody>
          <a:bodyPr vert="horz" wrap="square" lIns="0" tIns="12700" rIns="0" bIns="0" rtlCol="0">
            <a:spAutoFit/>
          </a:bodyPr>
          <a:lstStyle/>
          <a:p>
            <a:pPr marL="299085" marR="230504" indent="-287020">
              <a:lnSpc>
                <a:spcPct val="100000"/>
              </a:lnSpc>
              <a:spcBef>
                <a:spcPts val="100"/>
              </a:spcBef>
              <a:buChar char="–"/>
              <a:tabLst>
                <a:tab pos="299720" algn="l"/>
              </a:tabLst>
            </a:pPr>
            <a:r>
              <a:rPr sz="2400" dirty="0">
                <a:latin typeface="Arial"/>
                <a:cs typeface="Arial"/>
              </a:rPr>
              <a:t>Jelde</a:t>
            </a:r>
            <a:r>
              <a:rPr sz="2400" spc="-55" dirty="0">
                <a:latin typeface="Arial"/>
                <a:cs typeface="Arial"/>
              </a:rPr>
              <a:t> </a:t>
            </a:r>
            <a:r>
              <a:rPr sz="2400" spc="-10" dirty="0">
                <a:latin typeface="Arial"/>
                <a:cs typeface="Arial"/>
              </a:rPr>
              <a:t>DNA’nın</a:t>
            </a:r>
            <a:r>
              <a:rPr sz="2400" spc="-5" dirty="0">
                <a:latin typeface="Arial"/>
                <a:cs typeface="Arial"/>
              </a:rPr>
              <a:t> </a:t>
            </a:r>
            <a:r>
              <a:rPr sz="2400" dirty="0">
                <a:latin typeface="Arial"/>
                <a:cs typeface="Arial"/>
              </a:rPr>
              <a:t>ilerleyebilmesi</a:t>
            </a:r>
            <a:r>
              <a:rPr sz="2400" spc="-10" dirty="0">
                <a:latin typeface="Arial"/>
                <a:cs typeface="Arial"/>
              </a:rPr>
              <a:t> </a:t>
            </a:r>
            <a:r>
              <a:rPr sz="2400" dirty="0">
                <a:latin typeface="Arial"/>
                <a:cs typeface="Arial"/>
              </a:rPr>
              <a:t>için</a:t>
            </a:r>
            <a:r>
              <a:rPr sz="2400" spc="-45" dirty="0">
                <a:latin typeface="Arial"/>
                <a:cs typeface="Arial"/>
              </a:rPr>
              <a:t> </a:t>
            </a:r>
            <a:r>
              <a:rPr sz="2400" dirty="0">
                <a:latin typeface="Arial"/>
                <a:cs typeface="Arial"/>
              </a:rPr>
              <a:t>jel,</a:t>
            </a:r>
            <a:r>
              <a:rPr sz="2400" spc="-50" dirty="0">
                <a:latin typeface="Arial"/>
                <a:cs typeface="Arial"/>
              </a:rPr>
              <a:t> </a:t>
            </a:r>
            <a:r>
              <a:rPr sz="2400" dirty="0">
                <a:latin typeface="Arial"/>
                <a:cs typeface="Arial"/>
              </a:rPr>
              <a:t>elektriği</a:t>
            </a:r>
            <a:r>
              <a:rPr sz="2400" spc="-30" dirty="0">
                <a:latin typeface="Arial"/>
                <a:cs typeface="Arial"/>
              </a:rPr>
              <a:t> </a:t>
            </a:r>
            <a:r>
              <a:rPr sz="2400" spc="-10" dirty="0">
                <a:latin typeface="Arial"/>
                <a:cs typeface="Arial"/>
              </a:rPr>
              <a:t>ileten </a:t>
            </a:r>
            <a:r>
              <a:rPr sz="2400" dirty="0">
                <a:latin typeface="Arial"/>
                <a:cs typeface="Arial"/>
              </a:rPr>
              <a:t>bir</a:t>
            </a:r>
            <a:r>
              <a:rPr sz="2400" spc="-20" dirty="0">
                <a:latin typeface="Arial"/>
                <a:cs typeface="Arial"/>
              </a:rPr>
              <a:t> </a:t>
            </a:r>
            <a:r>
              <a:rPr sz="2400" dirty="0">
                <a:latin typeface="Arial"/>
                <a:cs typeface="Arial"/>
              </a:rPr>
              <a:t>tampon</a:t>
            </a:r>
            <a:r>
              <a:rPr sz="2400" spc="-20" dirty="0">
                <a:latin typeface="Arial"/>
                <a:cs typeface="Arial"/>
              </a:rPr>
              <a:t> </a:t>
            </a:r>
            <a:r>
              <a:rPr sz="2400" dirty="0">
                <a:latin typeface="Arial"/>
                <a:cs typeface="Arial"/>
              </a:rPr>
              <a:t>çözelti içine</a:t>
            </a:r>
            <a:r>
              <a:rPr sz="2400" spc="10" dirty="0">
                <a:latin typeface="Arial"/>
                <a:cs typeface="Arial"/>
              </a:rPr>
              <a:t> </a:t>
            </a:r>
            <a:r>
              <a:rPr sz="2400" spc="-10" dirty="0">
                <a:latin typeface="Arial"/>
                <a:cs typeface="Arial"/>
              </a:rPr>
              <a:t>batırılır</a:t>
            </a:r>
            <a:endParaRPr sz="2400">
              <a:latin typeface="Arial"/>
              <a:cs typeface="Arial"/>
            </a:endParaRPr>
          </a:p>
          <a:p>
            <a:pPr marL="299085" marR="5080" indent="-287020">
              <a:lnSpc>
                <a:spcPct val="100000"/>
              </a:lnSpc>
              <a:spcBef>
                <a:spcPts val="580"/>
              </a:spcBef>
              <a:buChar char="–"/>
              <a:tabLst>
                <a:tab pos="299720" algn="l"/>
              </a:tabLst>
            </a:pPr>
            <a:r>
              <a:rPr sz="2400" dirty="0">
                <a:latin typeface="Arial"/>
                <a:cs typeface="Arial"/>
              </a:rPr>
              <a:t>DNA</a:t>
            </a:r>
            <a:r>
              <a:rPr sz="2400" spc="-155" dirty="0">
                <a:latin typeface="Arial"/>
                <a:cs typeface="Arial"/>
              </a:rPr>
              <a:t> </a:t>
            </a:r>
            <a:r>
              <a:rPr sz="2400" dirty="0">
                <a:latin typeface="Arial"/>
                <a:cs typeface="Arial"/>
              </a:rPr>
              <a:t>örneği,</a:t>
            </a:r>
            <a:r>
              <a:rPr sz="2400" spc="-10" dirty="0">
                <a:latin typeface="Arial"/>
                <a:cs typeface="Arial"/>
              </a:rPr>
              <a:t> </a:t>
            </a:r>
            <a:r>
              <a:rPr sz="2400" dirty="0">
                <a:latin typeface="Arial"/>
                <a:cs typeface="Arial"/>
              </a:rPr>
              <a:t>kuyucuk</a:t>
            </a:r>
            <a:r>
              <a:rPr sz="2400" spc="-20" dirty="0">
                <a:latin typeface="Arial"/>
                <a:cs typeface="Arial"/>
              </a:rPr>
              <a:t> </a:t>
            </a:r>
            <a:r>
              <a:rPr sz="2400" dirty="0">
                <a:latin typeface="Arial"/>
                <a:cs typeface="Arial"/>
              </a:rPr>
              <a:t>denilen jel</a:t>
            </a:r>
            <a:r>
              <a:rPr sz="2400" spc="-15" dirty="0">
                <a:latin typeface="Arial"/>
                <a:cs typeface="Arial"/>
              </a:rPr>
              <a:t> </a:t>
            </a:r>
            <a:r>
              <a:rPr sz="2400" dirty="0">
                <a:latin typeface="Arial"/>
                <a:cs typeface="Arial"/>
              </a:rPr>
              <a:t>üzerindeki</a:t>
            </a:r>
            <a:r>
              <a:rPr sz="2400" spc="-10" dirty="0">
                <a:latin typeface="Arial"/>
                <a:cs typeface="Arial"/>
              </a:rPr>
              <a:t> çukurlara yüklenir</a:t>
            </a:r>
            <a:endParaRPr sz="2400">
              <a:latin typeface="Arial"/>
              <a:cs typeface="Arial"/>
            </a:endParaRPr>
          </a:p>
          <a:p>
            <a:pPr marL="299085" indent="-287020">
              <a:lnSpc>
                <a:spcPct val="100000"/>
              </a:lnSpc>
              <a:spcBef>
                <a:spcPts val="575"/>
              </a:spcBef>
              <a:buChar char="–"/>
              <a:tabLst>
                <a:tab pos="299720" algn="l"/>
              </a:tabLst>
            </a:pPr>
            <a:r>
              <a:rPr sz="2400" dirty="0">
                <a:latin typeface="Arial"/>
                <a:cs typeface="Arial"/>
              </a:rPr>
              <a:t>Elektrik</a:t>
            </a:r>
            <a:r>
              <a:rPr sz="2400" spc="-35" dirty="0">
                <a:latin typeface="Arial"/>
                <a:cs typeface="Arial"/>
              </a:rPr>
              <a:t> </a:t>
            </a:r>
            <a:r>
              <a:rPr sz="2400" spc="-10" dirty="0">
                <a:latin typeface="Arial"/>
                <a:cs typeface="Arial"/>
              </a:rPr>
              <a:t>uygulanır</a:t>
            </a:r>
            <a:endParaRPr sz="2400">
              <a:latin typeface="Arial"/>
              <a:cs typeface="Arial"/>
            </a:endParaRPr>
          </a:p>
          <a:p>
            <a:pPr marL="698500" lvl="1" indent="-229235">
              <a:lnSpc>
                <a:spcPct val="100000"/>
              </a:lnSpc>
              <a:spcBef>
                <a:spcPts val="484"/>
              </a:spcBef>
              <a:buChar char="•"/>
              <a:tabLst>
                <a:tab pos="697865" algn="l"/>
                <a:tab pos="699135" algn="l"/>
              </a:tabLst>
            </a:pPr>
            <a:r>
              <a:rPr sz="2000" dirty="0">
                <a:latin typeface="Arial"/>
                <a:cs typeface="Arial"/>
              </a:rPr>
              <a:t>DNA</a:t>
            </a:r>
            <a:r>
              <a:rPr sz="2000" spc="-120" dirty="0">
                <a:latin typeface="Arial"/>
                <a:cs typeface="Arial"/>
              </a:rPr>
              <a:t> </a:t>
            </a:r>
            <a:r>
              <a:rPr sz="2000" dirty="0">
                <a:latin typeface="Arial"/>
                <a:cs typeface="Arial"/>
              </a:rPr>
              <a:t>eksi</a:t>
            </a:r>
            <a:r>
              <a:rPr sz="2000" spc="-30" dirty="0">
                <a:latin typeface="Arial"/>
                <a:cs typeface="Arial"/>
              </a:rPr>
              <a:t> </a:t>
            </a:r>
            <a:r>
              <a:rPr sz="2000" dirty="0">
                <a:latin typeface="Arial"/>
                <a:cs typeface="Arial"/>
              </a:rPr>
              <a:t>yüklüdür</a:t>
            </a:r>
            <a:r>
              <a:rPr sz="2000" spc="-5" dirty="0">
                <a:latin typeface="Arial"/>
                <a:cs typeface="Arial"/>
              </a:rPr>
              <a:t> </a:t>
            </a:r>
            <a:r>
              <a:rPr sz="2000" dirty="0">
                <a:latin typeface="Arial"/>
                <a:cs typeface="Arial"/>
              </a:rPr>
              <a:t>–</a:t>
            </a:r>
            <a:r>
              <a:rPr sz="2000" spc="-15" dirty="0">
                <a:latin typeface="Arial"/>
                <a:cs typeface="Arial"/>
              </a:rPr>
              <a:t> </a:t>
            </a:r>
            <a:r>
              <a:rPr sz="2000" spc="-10" dirty="0">
                <a:latin typeface="Arial"/>
                <a:cs typeface="Arial"/>
              </a:rPr>
              <a:t>Neden?</a:t>
            </a:r>
            <a:endParaRPr sz="2000">
              <a:latin typeface="Arial"/>
              <a:cs typeface="Arial"/>
            </a:endParaRPr>
          </a:p>
          <a:p>
            <a:pPr marL="698500" lvl="1" indent="-229235">
              <a:lnSpc>
                <a:spcPct val="100000"/>
              </a:lnSpc>
              <a:spcBef>
                <a:spcPts val="480"/>
              </a:spcBef>
              <a:buChar char="•"/>
              <a:tabLst>
                <a:tab pos="697865" algn="l"/>
                <a:tab pos="699135" algn="l"/>
              </a:tabLst>
            </a:pPr>
            <a:r>
              <a:rPr sz="2000" dirty="0">
                <a:latin typeface="Arial"/>
                <a:cs typeface="Arial"/>
              </a:rPr>
              <a:t>Dolayısıyla</a:t>
            </a:r>
            <a:r>
              <a:rPr sz="2000" spc="-15" dirty="0">
                <a:latin typeface="Arial"/>
                <a:cs typeface="Arial"/>
              </a:rPr>
              <a:t> </a:t>
            </a:r>
            <a:r>
              <a:rPr sz="2000" dirty="0">
                <a:latin typeface="Arial"/>
                <a:cs typeface="Arial"/>
              </a:rPr>
              <a:t>+</a:t>
            </a:r>
            <a:r>
              <a:rPr sz="2000" spc="-35" dirty="0">
                <a:latin typeface="Arial"/>
                <a:cs typeface="Arial"/>
              </a:rPr>
              <a:t> </a:t>
            </a:r>
            <a:r>
              <a:rPr sz="2000" dirty="0">
                <a:latin typeface="Arial"/>
                <a:cs typeface="Arial"/>
              </a:rPr>
              <a:t>kutupa</a:t>
            </a:r>
            <a:r>
              <a:rPr sz="2000" spc="-45" dirty="0">
                <a:latin typeface="Arial"/>
                <a:cs typeface="Arial"/>
              </a:rPr>
              <a:t> </a:t>
            </a:r>
            <a:r>
              <a:rPr sz="2000" dirty="0">
                <a:latin typeface="Arial"/>
                <a:cs typeface="Arial"/>
              </a:rPr>
              <a:t>doğru</a:t>
            </a:r>
            <a:r>
              <a:rPr sz="2000" spc="-45" dirty="0">
                <a:latin typeface="Arial"/>
                <a:cs typeface="Arial"/>
              </a:rPr>
              <a:t> </a:t>
            </a:r>
            <a:r>
              <a:rPr sz="2000" dirty="0">
                <a:latin typeface="Arial"/>
                <a:cs typeface="Arial"/>
              </a:rPr>
              <a:t>hareket</a:t>
            </a:r>
            <a:r>
              <a:rPr sz="2000" spc="-60" dirty="0">
                <a:latin typeface="Arial"/>
                <a:cs typeface="Arial"/>
              </a:rPr>
              <a:t> </a:t>
            </a:r>
            <a:r>
              <a:rPr sz="2000" spc="-20" dirty="0">
                <a:latin typeface="Arial"/>
                <a:cs typeface="Arial"/>
              </a:rPr>
              <a:t>eder</a:t>
            </a:r>
            <a:endParaRPr sz="2000">
              <a:latin typeface="Arial"/>
              <a:cs typeface="Arial"/>
            </a:endParaRPr>
          </a:p>
          <a:p>
            <a:pPr marL="698500" lvl="1" indent="-229235">
              <a:lnSpc>
                <a:spcPct val="100000"/>
              </a:lnSpc>
              <a:spcBef>
                <a:spcPts val="480"/>
              </a:spcBef>
              <a:buChar char="•"/>
              <a:tabLst>
                <a:tab pos="697865" algn="l"/>
                <a:tab pos="699135" algn="l"/>
              </a:tabLst>
            </a:pPr>
            <a:r>
              <a:rPr sz="2000" dirty="0">
                <a:latin typeface="Arial"/>
                <a:cs typeface="Arial"/>
              </a:rPr>
              <a:t>Büyük</a:t>
            </a:r>
            <a:r>
              <a:rPr sz="2000" spc="-30" dirty="0">
                <a:latin typeface="Arial"/>
                <a:cs typeface="Arial"/>
              </a:rPr>
              <a:t> </a:t>
            </a:r>
            <a:r>
              <a:rPr sz="2000" dirty="0">
                <a:latin typeface="Arial"/>
                <a:cs typeface="Arial"/>
              </a:rPr>
              <a:t>parçalar</a:t>
            </a:r>
            <a:r>
              <a:rPr sz="2000" spc="-50" dirty="0">
                <a:latin typeface="Arial"/>
                <a:cs typeface="Arial"/>
              </a:rPr>
              <a:t> </a:t>
            </a:r>
            <a:r>
              <a:rPr sz="2000" dirty="0">
                <a:latin typeface="Arial"/>
                <a:cs typeface="Arial"/>
              </a:rPr>
              <a:t>deliklerden</a:t>
            </a:r>
            <a:r>
              <a:rPr sz="2000" spc="-45" dirty="0">
                <a:latin typeface="Arial"/>
                <a:cs typeface="Arial"/>
              </a:rPr>
              <a:t> </a:t>
            </a:r>
            <a:r>
              <a:rPr sz="2000" dirty="0">
                <a:latin typeface="Arial"/>
                <a:cs typeface="Arial"/>
              </a:rPr>
              <a:t>zor</a:t>
            </a:r>
            <a:r>
              <a:rPr sz="2000" spc="-25" dirty="0">
                <a:latin typeface="Arial"/>
                <a:cs typeface="Arial"/>
              </a:rPr>
              <a:t> </a:t>
            </a:r>
            <a:r>
              <a:rPr sz="2000" dirty="0">
                <a:latin typeface="Arial"/>
                <a:cs typeface="Arial"/>
              </a:rPr>
              <a:t>geçtiği</a:t>
            </a:r>
            <a:r>
              <a:rPr sz="2000" spc="-35" dirty="0">
                <a:latin typeface="Arial"/>
                <a:cs typeface="Arial"/>
              </a:rPr>
              <a:t> </a:t>
            </a:r>
            <a:r>
              <a:rPr sz="2000" dirty="0">
                <a:latin typeface="Arial"/>
                <a:cs typeface="Arial"/>
              </a:rPr>
              <a:t>için</a:t>
            </a:r>
            <a:r>
              <a:rPr sz="2000" spc="-10" dirty="0">
                <a:latin typeface="Arial"/>
                <a:cs typeface="Arial"/>
              </a:rPr>
              <a:t> </a:t>
            </a:r>
            <a:r>
              <a:rPr sz="2000" dirty="0">
                <a:latin typeface="Arial"/>
                <a:cs typeface="Arial"/>
              </a:rPr>
              <a:t>yavaş</a:t>
            </a:r>
            <a:r>
              <a:rPr sz="2000" spc="-25" dirty="0">
                <a:latin typeface="Arial"/>
                <a:cs typeface="Arial"/>
              </a:rPr>
              <a:t> </a:t>
            </a:r>
            <a:r>
              <a:rPr sz="2000" spc="-10" dirty="0">
                <a:latin typeface="Arial"/>
                <a:cs typeface="Arial"/>
              </a:rPr>
              <a:t>ilerler.</a:t>
            </a:r>
            <a:endParaRPr sz="2000">
              <a:latin typeface="Arial"/>
              <a:cs typeface="Arial"/>
            </a:endParaRPr>
          </a:p>
          <a:p>
            <a:pPr marL="698500">
              <a:lnSpc>
                <a:spcPct val="100000"/>
              </a:lnSpc>
            </a:pPr>
            <a:r>
              <a:rPr sz="2000" dirty="0">
                <a:latin typeface="Arial"/>
                <a:cs typeface="Arial"/>
              </a:rPr>
              <a:t>Küçük</a:t>
            </a:r>
            <a:r>
              <a:rPr sz="2000" spc="-50" dirty="0">
                <a:latin typeface="Arial"/>
                <a:cs typeface="Arial"/>
              </a:rPr>
              <a:t> </a:t>
            </a:r>
            <a:r>
              <a:rPr sz="2000" dirty="0">
                <a:latin typeface="Arial"/>
                <a:cs typeface="Arial"/>
              </a:rPr>
              <a:t>parçalar</a:t>
            </a:r>
            <a:r>
              <a:rPr sz="2000" spc="-60" dirty="0">
                <a:latin typeface="Arial"/>
                <a:cs typeface="Arial"/>
              </a:rPr>
              <a:t> </a:t>
            </a:r>
            <a:r>
              <a:rPr sz="2000" dirty="0">
                <a:latin typeface="Arial"/>
                <a:cs typeface="Arial"/>
              </a:rPr>
              <a:t>daha</a:t>
            </a:r>
            <a:r>
              <a:rPr sz="2000" spc="-40" dirty="0">
                <a:latin typeface="Arial"/>
                <a:cs typeface="Arial"/>
              </a:rPr>
              <a:t> </a:t>
            </a:r>
            <a:r>
              <a:rPr sz="2000" dirty="0">
                <a:latin typeface="Arial"/>
                <a:cs typeface="Arial"/>
              </a:rPr>
              <a:t>hızlı</a:t>
            </a:r>
            <a:r>
              <a:rPr sz="2000" spc="-30" dirty="0">
                <a:latin typeface="Arial"/>
                <a:cs typeface="Arial"/>
              </a:rPr>
              <a:t> </a:t>
            </a:r>
            <a:r>
              <a:rPr sz="2000" spc="-10" dirty="0">
                <a:latin typeface="Arial"/>
                <a:cs typeface="Arial"/>
              </a:rPr>
              <a:t>ilerler.</a:t>
            </a:r>
            <a:endParaRPr sz="2000">
              <a:latin typeface="Arial"/>
              <a:cs typeface="Arial"/>
            </a:endParaRPr>
          </a:p>
          <a:p>
            <a:pPr marL="299085" marR="552450" indent="-287020">
              <a:lnSpc>
                <a:spcPct val="100000"/>
              </a:lnSpc>
              <a:spcBef>
                <a:spcPts val="575"/>
              </a:spcBef>
              <a:buChar char="–"/>
              <a:tabLst>
                <a:tab pos="299720" algn="l"/>
              </a:tabLst>
            </a:pPr>
            <a:r>
              <a:rPr sz="2400" dirty="0">
                <a:latin typeface="Arial"/>
                <a:cs typeface="Arial"/>
              </a:rPr>
              <a:t>DNA</a:t>
            </a:r>
            <a:r>
              <a:rPr sz="2400" spc="-155" dirty="0">
                <a:latin typeface="Arial"/>
                <a:cs typeface="Arial"/>
              </a:rPr>
              <a:t> </a:t>
            </a:r>
            <a:r>
              <a:rPr sz="2400" dirty="0">
                <a:latin typeface="Arial"/>
                <a:cs typeface="Arial"/>
              </a:rPr>
              <a:t>arasına yerleşen</a:t>
            </a:r>
            <a:r>
              <a:rPr sz="2400" spc="-10" dirty="0">
                <a:latin typeface="Arial"/>
                <a:cs typeface="Arial"/>
              </a:rPr>
              <a:t> </a:t>
            </a:r>
            <a:r>
              <a:rPr sz="2400" dirty="0">
                <a:latin typeface="Arial"/>
                <a:cs typeface="Arial"/>
              </a:rPr>
              <a:t>boyalar</a:t>
            </a:r>
            <a:r>
              <a:rPr sz="2400" spc="-5" dirty="0">
                <a:latin typeface="Arial"/>
                <a:cs typeface="Arial"/>
              </a:rPr>
              <a:t> </a:t>
            </a:r>
            <a:r>
              <a:rPr sz="2400" dirty="0">
                <a:latin typeface="Arial"/>
                <a:cs typeface="Arial"/>
              </a:rPr>
              <a:t>sayesinde</a:t>
            </a:r>
            <a:r>
              <a:rPr sz="2400" spc="-5" dirty="0">
                <a:latin typeface="Arial"/>
                <a:cs typeface="Arial"/>
              </a:rPr>
              <a:t> </a:t>
            </a:r>
            <a:r>
              <a:rPr sz="2400" dirty="0">
                <a:latin typeface="Arial"/>
                <a:cs typeface="Arial"/>
              </a:rPr>
              <a:t>UV</a:t>
            </a:r>
            <a:r>
              <a:rPr sz="2400" spc="-20" dirty="0">
                <a:latin typeface="Arial"/>
                <a:cs typeface="Arial"/>
              </a:rPr>
              <a:t> ışık </a:t>
            </a:r>
            <a:r>
              <a:rPr sz="2400" dirty="0">
                <a:latin typeface="Arial"/>
                <a:cs typeface="Arial"/>
              </a:rPr>
              <a:t>altında</a:t>
            </a:r>
            <a:r>
              <a:rPr sz="2400" spc="-30" dirty="0">
                <a:latin typeface="Arial"/>
                <a:cs typeface="Arial"/>
              </a:rPr>
              <a:t> </a:t>
            </a:r>
            <a:r>
              <a:rPr sz="2400" dirty="0">
                <a:latin typeface="Arial"/>
                <a:cs typeface="Arial"/>
              </a:rPr>
              <a:t>görüntüleme</a:t>
            </a:r>
            <a:r>
              <a:rPr sz="2400" spc="-10" dirty="0">
                <a:latin typeface="Arial"/>
                <a:cs typeface="Arial"/>
              </a:rPr>
              <a:t> </a:t>
            </a:r>
            <a:r>
              <a:rPr sz="2400" dirty="0">
                <a:latin typeface="Arial"/>
                <a:cs typeface="Arial"/>
              </a:rPr>
              <a:t>yapılır</a:t>
            </a:r>
            <a:r>
              <a:rPr sz="2400" spc="5" dirty="0">
                <a:latin typeface="Arial"/>
                <a:cs typeface="Arial"/>
              </a:rPr>
              <a:t> </a:t>
            </a:r>
            <a:r>
              <a:rPr sz="2400" dirty="0">
                <a:latin typeface="Arial"/>
                <a:cs typeface="Arial"/>
              </a:rPr>
              <a:t>ve</a:t>
            </a:r>
            <a:r>
              <a:rPr sz="2400" spc="-35" dirty="0">
                <a:latin typeface="Arial"/>
                <a:cs typeface="Arial"/>
              </a:rPr>
              <a:t> </a:t>
            </a:r>
            <a:r>
              <a:rPr sz="2400" dirty="0">
                <a:latin typeface="Arial"/>
                <a:cs typeface="Arial"/>
              </a:rPr>
              <a:t>fotoğraf</a:t>
            </a:r>
            <a:r>
              <a:rPr sz="2400" spc="-45" dirty="0">
                <a:latin typeface="Arial"/>
                <a:cs typeface="Arial"/>
              </a:rPr>
              <a:t> </a:t>
            </a:r>
            <a:r>
              <a:rPr sz="2400" spc="-10" dirty="0">
                <a:latin typeface="Arial"/>
                <a:cs typeface="Arial"/>
              </a:rPr>
              <a:t>çekilir.</a:t>
            </a:r>
            <a:endParaRPr sz="2400">
              <a:latin typeface="Arial"/>
              <a:cs typeface="Arial"/>
            </a:endParaRPr>
          </a:p>
        </p:txBody>
      </p:sp>
      <p:sp>
        <p:nvSpPr>
          <p:cNvPr id="3" name="object 3"/>
          <p:cNvSpPr txBox="1">
            <a:spLocks noGrp="1"/>
          </p:cNvSpPr>
          <p:nvPr>
            <p:ph type="title"/>
          </p:nvPr>
        </p:nvSpPr>
        <p:spPr>
          <a:xfrm>
            <a:off x="444500" y="20523"/>
            <a:ext cx="5495925" cy="514350"/>
          </a:xfrm>
          <a:prstGeom prst="rect">
            <a:avLst/>
          </a:prstGeom>
        </p:spPr>
        <p:txBody>
          <a:bodyPr vert="horz" wrap="square" lIns="0" tIns="13335" rIns="0" bIns="0" rtlCol="0">
            <a:spAutoFit/>
          </a:bodyPr>
          <a:lstStyle/>
          <a:p>
            <a:pPr marL="12700">
              <a:lnSpc>
                <a:spcPct val="100000"/>
              </a:lnSpc>
              <a:spcBef>
                <a:spcPts val="105"/>
              </a:spcBef>
            </a:pPr>
            <a:r>
              <a:rPr sz="3200" dirty="0" err="1"/>
              <a:t>Agaroz</a:t>
            </a:r>
            <a:r>
              <a:rPr sz="3200" spc="-40" dirty="0"/>
              <a:t> </a:t>
            </a:r>
            <a:r>
              <a:rPr sz="3200" dirty="0"/>
              <a:t>jel</a:t>
            </a:r>
            <a:r>
              <a:rPr sz="3200" spc="-10" dirty="0"/>
              <a:t> elektroforezi</a:t>
            </a:r>
            <a:endParaRPr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1581" y="1600179"/>
            <a:ext cx="8488641" cy="3515888"/>
          </a:xfrm>
          <a:prstGeom prst="rect">
            <a:avLst/>
          </a:prstGeom>
        </p:spPr>
      </p:pic>
      <p:sp>
        <p:nvSpPr>
          <p:cNvPr id="3" name="object 3"/>
          <p:cNvSpPr txBox="1">
            <a:spLocks noGrp="1"/>
          </p:cNvSpPr>
          <p:nvPr>
            <p:ph type="title"/>
          </p:nvPr>
        </p:nvSpPr>
        <p:spPr>
          <a:xfrm>
            <a:off x="444500" y="20523"/>
            <a:ext cx="5495925" cy="514350"/>
          </a:xfrm>
          <a:prstGeom prst="rect">
            <a:avLst/>
          </a:prstGeom>
        </p:spPr>
        <p:txBody>
          <a:bodyPr vert="horz" wrap="square" lIns="0" tIns="13335" rIns="0" bIns="0" rtlCol="0">
            <a:spAutoFit/>
          </a:bodyPr>
          <a:lstStyle/>
          <a:p>
            <a:pPr marL="12700">
              <a:lnSpc>
                <a:spcPct val="100000"/>
              </a:lnSpc>
              <a:spcBef>
                <a:spcPts val="105"/>
              </a:spcBef>
            </a:pPr>
            <a:r>
              <a:rPr sz="3200" dirty="0" err="1"/>
              <a:t>Agaroz</a:t>
            </a:r>
            <a:r>
              <a:rPr sz="3200" spc="-40" dirty="0"/>
              <a:t> </a:t>
            </a:r>
            <a:r>
              <a:rPr sz="3200" dirty="0"/>
              <a:t>jel</a:t>
            </a:r>
            <a:r>
              <a:rPr sz="3200" spc="-10" dirty="0"/>
              <a:t> elektroforezi</a:t>
            </a:r>
            <a:endParaRPr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927100" marR="5080" indent="-915035">
              <a:lnSpc>
                <a:spcPct val="100000"/>
              </a:lnSpc>
              <a:spcBef>
                <a:spcPts val="105"/>
              </a:spcBef>
            </a:pPr>
            <a:r>
              <a:rPr sz="3200" dirty="0"/>
              <a:t>3.1</a:t>
            </a:r>
            <a:r>
              <a:rPr sz="3200" spc="-40" dirty="0"/>
              <a:t> </a:t>
            </a:r>
            <a:r>
              <a:rPr sz="3200" dirty="0"/>
              <a:t>Rekombinant</a:t>
            </a:r>
            <a:r>
              <a:rPr sz="3200" spc="-65" dirty="0"/>
              <a:t> </a:t>
            </a:r>
            <a:r>
              <a:rPr sz="3200" dirty="0"/>
              <a:t>DNA</a:t>
            </a:r>
            <a:r>
              <a:rPr sz="3200" spc="-155" dirty="0"/>
              <a:t> </a:t>
            </a:r>
            <a:r>
              <a:rPr sz="3200" dirty="0"/>
              <a:t>teknolojisi</a:t>
            </a:r>
            <a:r>
              <a:rPr sz="3200" spc="-55" dirty="0"/>
              <a:t> </a:t>
            </a:r>
            <a:r>
              <a:rPr sz="3200" spc="-25" dirty="0"/>
              <a:t>ve </a:t>
            </a:r>
            <a:r>
              <a:rPr sz="3200" dirty="0"/>
              <a:t>klonlamaya</a:t>
            </a:r>
            <a:r>
              <a:rPr sz="3200" spc="-95" dirty="0"/>
              <a:t> </a:t>
            </a:r>
            <a:r>
              <a:rPr sz="3200" spc="-10" dirty="0"/>
              <a:t>giriş</a:t>
            </a:r>
            <a:endParaRPr sz="3200"/>
          </a:p>
        </p:txBody>
      </p:sp>
      <p:sp>
        <p:nvSpPr>
          <p:cNvPr id="3" name="object 3"/>
          <p:cNvSpPr txBox="1"/>
          <p:nvPr/>
        </p:nvSpPr>
        <p:spPr>
          <a:xfrm>
            <a:off x="443890" y="1062401"/>
            <a:ext cx="7999095" cy="5337810"/>
          </a:xfrm>
          <a:prstGeom prst="rect">
            <a:avLst/>
          </a:prstGeom>
        </p:spPr>
        <p:txBody>
          <a:bodyPr vert="horz" wrap="square" lIns="0" tIns="113030" rIns="0" bIns="0" rtlCol="0">
            <a:spAutoFit/>
          </a:bodyPr>
          <a:lstStyle/>
          <a:p>
            <a:pPr marL="355600" indent="-342900">
              <a:lnSpc>
                <a:spcPct val="100000"/>
              </a:lnSpc>
              <a:spcBef>
                <a:spcPts val="890"/>
              </a:spcBef>
              <a:buChar char="•"/>
              <a:tabLst>
                <a:tab pos="354965" algn="l"/>
                <a:tab pos="355600" algn="l"/>
              </a:tabLst>
            </a:pPr>
            <a:r>
              <a:rPr sz="3200" dirty="0">
                <a:latin typeface="Arial"/>
                <a:cs typeface="Arial"/>
              </a:rPr>
              <a:t>1970’ler:</a:t>
            </a:r>
            <a:r>
              <a:rPr sz="3200" spc="-35" dirty="0">
                <a:latin typeface="Arial"/>
                <a:cs typeface="Arial"/>
              </a:rPr>
              <a:t> </a:t>
            </a:r>
            <a:r>
              <a:rPr sz="3200" dirty="0">
                <a:latin typeface="Arial"/>
                <a:cs typeface="Arial"/>
              </a:rPr>
              <a:t>gen</a:t>
            </a:r>
            <a:r>
              <a:rPr sz="3200" spc="-30" dirty="0">
                <a:latin typeface="Arial"/>
                <a:cs typeface="Arial"/>
              </a:rPr>
              <a:t> </a:t>
            </a:r>
            <a:r>
              <a:rPr sz="3200" dirty="0">
                <a:latin typeface="Arial"/>
                <a:cs typeface="Arial"/>
              </a:rPr>
              <a:t>klonlama</a:t>
            </a:r>
            <a:r>
              <a:rPr sz="3200" spc="-50" dirty="0">
                <a:latin typeface="Arial"/>
                <a:cs typeface="Arial"/>
              </a:rPr>
              <a:t> </a:t>
            </a:r>
            <a:r>
              <a:rPr sz="3200" dirty="0">
                <a:latin typeface="Arial"/>
                <a:cs typeface="Arial"/>
              </a:rPr>
              <a:t>gerçek</a:t>
            </a:r>
            <a:r>
              <a:rPr sz="3200" spc="-45" dirty="0">
                <a:latin typeface="Arial"/>
                <a:cs typeface="Arial"/>
              </a:rPr>
              <a:t> </a:t>
            </a:r>
            <a:r>
              <a:rPr sz="3200" spc="-20" dirty="0">
                <a:latin typeface="Arial"/>
                <a:cs typeface="Arial"/>
              </a:rPr>
              <a:t>oldu</a:t>
            </a:r>
            <a:endParaRPr sz="3200">
              <a:latin typeface="Arial"/>
              <a:cs typeface="Arial"/>
            </a:endParaRPr>
          </a:p>
          <a:p>
            <a:pPr marL="756285" marR="132080" lvl="1" indent="-287020">
              <a:lnSpc>
                <a:spcPct val="100000"/>
              </a:lnSpc>
              <a:spcBef>
                <a:spcPts val="690"/>
              </a:spcBef>
              <a:buFont typeface="Arial"/>
              <a:buChar char="–"/>
              <a:tabLst>
                <a:tab pos="756920" algn="l"/>
              </a:tabLst>
            </a:pPr>
            <a:r>
              <a:rPr sz="2800" b="1" dirty="0">
                <a:latin typeface="Arial"/>
                <a:cs typeface="Arial"/>
              </a:rPr>
              <a:t>Klon</a:t>
            </a:r>
            <a:r>
              <a:rPr sz="2800" b="1" spc="-60" dirty="0">
                <a:latin typeface="Arial"/>
                <a:cs typeface="Arial"/>
              </a:rPr>
              <a:t> </a:t>
            </a:r>
            <a:r>
              <a:rPr sz="2800" dirty="0">
                <a:latin typeface="Arial"/>
                <a:cs typeface="Arial"/>
              </a:rPr>
              <a:t>–</a:t>
            </a:r>
            <a:r>
              <a:rPr sz="2800" spc="-50" dirty="0">
                <a:latin typeface="Arial"/>
                <a:cs typeface="Arial"/>
              </a:rPr>
              <a:t> </a:t>
            </a:r>
            <a:r>
              <a:rPr sz="2800" dirty="0">
                <a:latin typeface="Arial"/>
                <a:cs typeface="Arial"/>
              </a:rPr>
              <a:t>bir</a:t>
            </a:r>
            <a:r>
              <a:rPr sz="2800" spc="-55" dirty="0">
                <a:latin typeface="Arial"/>
                <a:cs typeface="Arial"/>
              </a:rPr>
              <a:t> </a:t>
            </a:r>
            <a:r>
              <a:rPr sz="2800" dirty="0">
                <a:latin typeface="Arial"/>
                <a:cs typeface="Arial"/>
              </a:rPr>
              <a:t>molekül,</a:t>
            </a:r>
            <a:r>
              <a:rPr sz="2800" spc="-40" dirty="0">
                <a:latin typeface="Arial"/>
                <a:cs typeface="Arial"/>
              </a:rPr>
              <a:t> </a:t>
            </a:r>
            <a:r>
              <a:rPr sz="2800" dirty="0">
                <a:latin typeface="Arial"/>
                <a:cs typeface="Arial"/>
              </a:rPr>
              <a:t>hücre</a:t>
            </a:r>
            <a:r>
              <a:rPr sz="2800" spc="-55" dirty="0">
                <a:latin typeface="Arial"/>
                <a:cs typeface="Arial"/>
              </a:rPr>
              <a:t> </a:t>
            </a:r>
            <a:r>
              <a:rPr sz="2800" dirty="0">
                <a:latin typeface="Arial"/>
                <a:cs typeface="Arial"/>
              </a:rPr>
              <a:t>veya</a:t>
            </a:r>
            <a:r>
              <a:rPr sz="2800" spc="-65" dirty="0">
                <a:latin typeface="Arial"/>
                <a:cs typeface="Arial"/>
              </a:rPr>
              <a:t> </a:t>
            </a:r>
            <a:r>
              <a:rPr sz="2800" spc="-10" dirty="0">
                <a:latin typeface="Arial"/>
                <a:cs typeface="Arial"/>
              </a:rPr>
              <a:t>organizmanın </a:t>
            </a:r>
            <a:r>
              <a:rPr sz="2800" dirty="0">
                <a:latin typeface="Arial"/>
                <a:cs typeface="Arial"/>
              </a:rPr>
              <a:t>aynısının</a:t>
            </a:r>
            <a:r>
              <a:rPr sz="2800" spc="-130" dirty="0">
                <a:latin typeface="Arial"/>
                <a:cs typeface="Arial"/>
              </a:rPr>
              <a:t> </a:t>
            </a:r>
            <a:r>
              <a:rPr sz="2800" spc="-10" dirty="0">
                <a:latin typeface="Arial"/>
                <a:cs typeface="Arial"/>
              </a:rPr>
              <a:t>üretimi</a:t>
            </a:r>
            <a:endParaRPr sz="2800">
              <a:latin typeface="Arial"/>
              <a:cs typeface="Arial"/>
            </a:endParaRPr>
          </a:p>
          <a:p>
            <a:pPr marL="355600" indent="-342900">
              <a:lnSpc>
                <a:spcPct val="100000"/>
              </a:lnSpc>
              <a:spcBef>
                <a:spcPts val="755"/>
              </a:spcBef>
              <a:buChar char="•"/>
              <a:tabLst>
                <a:tab pos="354965" algn="l"/>
                <a:tab pos="355600" algn="l"/>
              </a:tabLst>
            </a:pPr>
            <a:r>
              <a:rPr sz="3200" dirty="0">
                <a:latin typeface="Arial"/>
                <a:cs typeface="Arial"/>
              </a:rPr>
              <a:t>Tüm</a:t>
            </a:r>
            <a:r>
              <a:rPr sz="3200" spc="-25" dirty="0">
                <a:latin typeface="Arial"/>
                <a:cs typeface="Arial"/>
              </a:rPr>
              <a:t> </a:t>
            </a:r>
            <a:r>
              <a:rPr sz="3200" spc="-10" dirty="0">
                <a:latin typeface="Arial"/>
                <a:cs typeface="Arial"/>
              </a:rPr>
              <a:t>bunlar</a:t>
            </a:r>
            <a:endParaRPr sz="3200">
              <a:latin typeface="Arial"/>
              <a:cs typeface="Arial"/>
            </a:endParaRPr>
          </a:p>
          <a:p>
            <a:pPr marL="756285" marR="1278890" lvl="1" indent="-287020">
              <a:lnSpc>
                <a:spcPct val="100000"/>
              </a:lnSpc>
              <a:spcBef>
                <a:spcPts val="690"/>
              </a:spcBef>
              <a:buFont typeface="Arial"/>
              <a:buChar char="–"/>
              <a:tabLst>
                <a:tab pos="756920" algn="l"/>
              </a:tabLst>
            </a:pPr>
            <a:r>
              <a:rPr sz="2800" b="1" dirty="0">
                <a:latin typeface="Arial"/>
                <a:cs typeface="Arial"/>
              </a:rPr>
              <a:t>Restriksiyon</a:t>
            </a:r>
            <a:r>
              <a:rPr sz="2800" b="1" spc="-95" dirty="0">
                <a:latin typeface="Arial"/>
                <a:cs typeface="Arial"/>
              </a:rPr>
              <a:t> </a:t>
            </a:r>
            <a:r>
              <a:rPr sz="2800" b="1" dirty="0">
                <a:latin typeface="Arial"/>
                <a:cs typeface="Arial"/>
              </a:rPr>
              <a:t>enzimleri</a:t>
            </a:r>
            <a:r>
              <a:rPr sz="2800" b="1" spc="-95" dirty="0">
                <a:latin typeface="Arial"/>
                <a:cs typeface="Arial"/>
              </a:rPr>
              <a:t> </a:t>
            </a:r>
            <a:r>
              <a:rPr sz="2800" dirty="0">
                <a:latin typeface="Arial"/>
                <a:cs typeface="Arial"/>
              </a:rPr>
              <a:t>–</a:t>
            </a:r>
            <a:r>
              <a:rPr sz="2800" spc="-90" dirty="0">
                <a:latin typeface="Arial"/>
                <a:cs typeface="Arial"/>
              </a:rPr>
              <a:t> </a:t>
            </a:r>
            <a:r>
              <a:rPr sz="2800" spc="-10" dirty="0">
                <a:latin typeface="Arial"/>
                <a:cs typeface="Arial"/>
              </a:rPr>
              <a:t>DNA</a:t>
            </a:r>
            <a:r>
              <a:rPr sz="2800" spc="-185" dirty="0">
                <a:latin typeface="Arial"/>
                <a:cs typeface="Arial"/>
              </a:rPr>
              <a:t> </a:t>
            </a:r>
            <a:r>
              <a:rPr sz="2800" spc="-10" dirty="0">
                <a:latin typeface="Arial"/>
                <a:cs typeface="Arial"/>
              </a:rPr>
              <a:t>kesen </a:t>
            </a:r>
            <a:r>
              <a:rPr sz="2800" dirty="0">
                <a:latin typeface="Arial"/>
                <a:cs typeface="Arial"/>
              </a:rPr>
              <a:t>enzimler</a:t>
            </a:r>
            <a:r>
              <a:rPr sz="2800" spc="-100" dirty="0">
                <a:latin typeface="Arial"/>
                <a:cs typeface="Arial"/>
              </a:rPr>
              <a:t> </a:t>
            </a:r>
            <a:r>
              <a:rPr sz="2800" dirty="0">
                <a:latin typeface="Arial"/>
                <a:cs typeface="Arial"/>
              </a:rPr>
              <a:t>(moleküler</a:t>
            </a:r>
            <a:r>
              <a:rPr sz="2800" spc="-95" dirty="0">
                <a:latin typeface="Arial"/>
                <a:cs typeface="Arial"/>
              </a:rPr>
              <a:t> </a:t>
            </a:r>
            <a:r>
              <a:rPr sz="2800" spc="-10" dirty="0">
                <a:latin typeface="Arial"/>
                <a:cs typeface="Arial"/>
              </a:rPr>
              <a:t>makaslar)</a:t>
            </a:r>
            <a:endParaRPr sz="2800">
              <a:latin typeface="Arial"/>
              <a:cs typeface="Arial"/>
            </a:endParaRPr>
          </a:p>
          <a:p>
            <a:pPr marL="756285" marR="859790" lvl="1" indent="-287020">
              <a:lnSpc>
                <a:spcPct val="100000"/>
              </a:lnSpc>
              <a:spcBef>
                <a:spcPts val="670"/>
              </a:spcBef>
              <a:buFont typeface="Arial"/>
              <a:buChar char="–"/>
              <a:tabLst>
                <a:tab pos="756920" algn="l"/>
              </a:tabLst>
            </a:pPr>
            <a:r>
              <a:rPr sz="2800" b="1" dirty="0">
                <a:latin typeface="Arial"/>
                <a:cs typeface="Arial"/>
              </a:rPr>
              <a:t>Plazmid</a:t>
            </a:r>
            <a:r>
              <a:rPr sz="2800" b="1" spc="-95" dirty="0">
                <a:latin typeface="Arial"/>
                <a:cs typeface="Arial"/>
              </a:rPr>
              <a:t> </a:t>
            </a:r>
            <a:r>
              <a:rPr sz="2800" b="1" dirty="0">
                <a:latin typeface="Arial"/>
                <a:cs typeface="Arial"/>
              </a:rPr>
              <a:t>DNA</a:t>
            </a:r>
            <a:r>
              <a:rPr sz="2800" b="1" spc="-160" dirty="0">
                <a:latin typeface="Arial"/>
                <a:cs typeface="Arial"/>
              </a:rPr>
              <a:t> </a:t>
            </a:r>
            <a:r>
              <a:rPr sz="2800" b="1" dirty="0">
                <a:latin typeface="Arial"/>
                <a:cs typeface="Arial"/>
              </a:rPr>
              <a:t>vektörleri</a:t>
            </a:r>
            <a:r>
              <a:rPr sz="2800" b="1" spc="-65" dirty="0">
                <a:latin typeface="Arial"/>
                <a:cs typeface="Arial"/>
              </a:rPr>
              <a:t> </a:t>
            </a:r>
            <a:r>
              <a:rPr sz="2800" dirty="0">
                <a:latin typeface="Arial"/>
                <a:cs typeface="Arial"/>
              </a:rPr>
              <a:t>–</a:t>
            </a:r>
            <a:r>
              <a:rPr sz="2800" spc="-90" dirty="0">
                <a:latin typeface="Arial"/>
                <a:cs typeface="Arial"/>
              </a:rPr>
              <a:t> </a:t>
            </a:r>
            <a:r>
              <a:rPr sz="2800" dirty="0">
                <a:latin typeface="Arial"/>
                <a:cs typeface="Arial"/>
              </a:rPr>
              <a:t>kendi</a:t>
            </a:r>
            <a:r>
              <a:rPr sz="2800" spc="-75" dirty="0">
                <a:latin typeface="Arial"/>
                <a:cs typeface="Arial"/>
              </a:rPr>
              <a:t> </a:t>
            </a:r>
            <a:r>
              <a:rPr sz="2800" spc="-10" dirty="0">
                <a:latin typeface="Arial"/>
                <a:cs typeface="Arial"/>
              </a:rPr>
              <a:t>kendini </a:t>
            </a:r>
            <a:r>
              <a:rPr sz="2800" dirty="0">
                <a:latin typeface="Arial"/>
                <a:cs typeface="Arial"/>
              </a:rPr>
              <a:t>eşleyebilen</a:t>
            </a:r>
            <a:r>
              <a:rPr sz="2800" spc="-105" dirty="0">
                <a:latin typeface="Arial"/>
                <a:cs typeface="Arial"/>
              </a:rPr>
              <a:t> </a:t>
            </a:r>
            <a:r>
              <a:rPr sz="2800" dirty="0">
                <a:latin typeface="Arial"/>
                <a:cs typeface="Arial"/>
              </a:rPr>
              <a:t>halkasal</a:t>
            </a:r>
            <a:r>
              <a:rPr sz="2800" spc="-100" dirty="0">
                <a:latin typeface="Arial"/>
                <a:cs typeface="Arial"/>
              </a:rPr>
              <a:t> </a:t>
            </a:r>
            <a:r>
              <a:rPr sz="2800" spc="-25" dirty="0">
                <a:latin typeface="Arial"/>
                <a:cs typeface="Arial"/>
              </a:rPr>
              <a:t>DNA</a:t>
            </a:r>
            <a:endParaRPr sz="2800">
              <a:latin typeface="Arial"/>
              <a:cs typeface="Arial"/>
            </a:endParaRPr>
          </a:p>
          <a:p>
            <a:pPr marL="469900">
              <a:lnSpc>
                <a:spcPct val="100000"/>
              </a:lnSpc>
              <a:spcBef>
                <a:spcPts val="675"/>
              </a:spcBef>
            </a:pPr>
            <a:r>
              <a:rPr sz="2800" dirty="0">
                <a:latin typeface="Arial"/>
                <a:cs typeface="Arial"/>
              </a:rPr>
              <a:t>Keşfi</a:t>
            </a:r>
            <a:r>
              <a:rPr sz="2800" spc="-75" dirty="0">
                <a:latin typeface="Arial"/>
                <a:cs typeface="Arial"/>
              </a:rPr>
              <a:t> </a:t>
            </a:r>
            <a:r>
              <a:rPr sz="2800" dirty="0">
                <a:latin typeface="Arial"/>
                <a:cs typeface="Arial"/>
              </a:rPr>
              <a:t>ile</a:t>
            </a:r>
            <a:r>
              <a:rPr sz="2800" spc="-65" dirty="0">
                <a:latin typeface="Arial"/>
                <a:cs typeface="Arial"/>
              </a:rPr>
              <a:t> </a:t>
            </a:r>
            <a:r>
              <a:rPr sz="2800" dirty="0">
                <a:latin typeface="Arial"/>
                <a:cs typeface="Arial"/>
              </a:rPr>
              <a:t>mümkün</a:t>
            </a:r>
            <a:r>
              <a:rPr sz="2800" spc="-40" dirty="0">
                <a:latin typeface="Arial"/>
                <a:cs typeface="Arial"/>
              </a:rPr>
              <a:t> </a:t>
            </a:r>
            <a:r>
              <a:rPr sz="2800" spc="-20" dirty="0">
                <a:latin typeface="Arial"/>
                <a:cs typeface="Arial"/>
              </a:rPr>
              <a:t>oldu</a:t>
            </a:r>
            <a:endParaRPr sz="2800">
              <a:latin typeface="Arial"/>
              <a:cs typeface="Arial"/>
            </a:endParaRPr>
          </a:p>
          <a:p>
            <a:pPr marL="1155700" lvl="2" indent="-229235">
              <a:lnSpc>
                <a:spcPct val="100000"/>
              </a:lnSpc>
              <a:spcBef>
                <a:spcPts val="595"/>
              </a:spcBef>
              <a:buChar char="•"/>
              <a:tabLst>
                <a:tab pos="1156335" algn="l"/>
              </a:tabLst>
            </a:pPr>
            <a:r>
              <a:rPr sz="2400" dirty="0">
                <a:latin typeface="Arial"/>
                <a:cs typeface="Arial"/>
              </a:rPr>
              <a:t>Bu</a:t>
            </a:r>
            <a:r>
              <a:rPr sz="2400" spc="-45" dirty="0">
                <a:latin typeface="Arial"/>
                <a:cs typeface="Arial"/>
              </a:rPr>
              <a:t> </a:t>
            </a:r>
            <a:r>
              <a:rPr sz="2400" dirty="0">
                <a:latin typeface="Arial"/>
                <a:cs typeface="Arial"/>
              </a:rPr>
              <a:t>moleküller</a:t>
            </a:r>
            <a:r>
              <a:rPr sz="2400" spc="10" dirty="0">
                <a:latin typeface="Arial"/>
                <a:cs typeface="Arial"/>
              </a:rPr>
              <a:t> </a:t>
            </a:r>
            <a:r>
              <a:rPr sz="2400" dirty="0">
                <a:latin typeface="Arial"/>
                <a:cs typeface="Arial"/>
              </a:rPr>
              <a:t>farklı</a:t>
            </a:r>
            <a:r>
              <a:rPr sz="2400" spc="-45" dirty="0">
                <a:latin typeface="Arial"/>
                <a:cs typeface="Arial"/>
              </a:rPr>
              <a:t> </a:t>
            </a:r>
            <a:r>
              <a:rPr sz="2400" dirty="0">
                <a:latin typeface="Arial"/>
                <a:cs typeface="Arial"/>
              </a:rPr>
              <a:t>DNA</a:t>
            </a:r>
            <a:r>
              <a:rPr sz="2400" spc="-145" dirty="0">
                <a:latin typeface="Arial"/>
                <a:cs typeface="Arial"/>
              </a:rPr>
              <a:t> </a:t>
            </a:r>
            <a:r>
              <a:rPr sz="2400" dirty="0">
                <a:latin typeface="Arial"/>
                <a:cs typeface="Arial"/>
              </a:rPr>
              <a:t>parçalarını klonlamak</a:t>
            </a:r>
            <a:r>
              <a:rPr sz="2400" spc="10" dirty="0">
                <a:latin typeface="Arial"/>
                <a:cs typeface="Arial"/>
              </a:rPr>
              <a:t> </a:t>
            </a:r>
            <a:r>
              <a:rPr sz="2400" spc="-20" dirty="0">
                <a:latin typeface="Arial"/>
                <a:cs typeface="Arial"/>
              </a:rPr>
              <a:t>için</a:t>
            </a:r>
            <a:endParaRPr sz="2400">
              <a:latin typeface="Arial"/>
              <a:cs typeface="Arial"/>
            </a:endParaRPr>
          </a:p>
          <a:p>
            <a:pPr marL="1155700">
              <a:lnSpc>
                <a:spcPct val="100000"/>
              </a:lnSpc>
            </a:pPr>
            <a:r>
              <a:rPr sz="2400" spc="-10" dirty="0">
                <a:latin typeface="Arial"/>
                <a:cs typeface="Arial"/>
              </a:rPr>
              <a:t>kullanılabilir</a:t>
            </a:r>
            <a:endParaRPr sz="240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0" y="35811"/>
            <a:ext cx="9080500" cy="6784975"/>
            <a:chOff x="64007" y="25907"/>
            <a:chExt cx="9080500" cy="6784975"/>
          </a:xfrm>
        </p:grpSpPr>
        <p:pic>
          <p:nvPicPr>
            <p:cNvPr id="3" name="object 3"/>
            <p:cNvPicPr/>
            <p:nvPr/>
          </p:nvPicPr>
          <p:blipFill>
            <a:blip r:embed="rId2" cstate="print"/>
            <a:stretch>
              <a:fillRect/>
            </a:stretch>
          </p:blipFill>
          <p:spPr>
            <a:xfrm>
              <a:off x="3386328" y="2289046"/>
              <a:ext cx="5757672" cy="4521708"/>
            </a:xfrm>
            <a:prstGeom prst="rect">
              <a:avLst/>
            </a:prstGeom>
          </p:spPr>
        </p:pic>
        <p:pic>
          <p:nvPicPr>
            <p:cNvPr id="4" name="object 4"/>
            <p:cNvPicPr/>
            <p:nvPr/>
          </p:nvPicPr>
          <p:blipFill>
            <a:blip r:embed="rId3" cstate="print"/>
            <a:stretch>
              <a:fillRect/>
            </a:stretch>
          </p:blipFill>
          <p:spPr>
            <a:xfrm>
              <a:off x="64007" y="25907"/>
              <a:ext cx="4507992" cy="2607564"/>
            </a:xfrm>
            <a:prstGeom prst="rect">
              <a:avLst/>
            </a:prstGeom>
          </p:spPr>
        </p:pic>
      </p:grpSp>
      <p:pic>
        <p:nvPicPr>
          <p:cNvPr id="6" name="Picture 5">
            <a:extLst>
              <a:ext uri="{FF2B5EF4-FFF2-40B4-BE49-F238E27FC236}">
                <a16:creationId xmlns:a16="http://schemas.microsoft.com/office/drawing/2014/main" id="{A5F8B529-0C57-E342-D862-F7BA4E3D9843}"/>
              </a:ext>
            </a:extLst>
          </p:cNvPr>
          <p:cNvPicPr>
            <a:picLocks noChangeAspect="1"/>
          </p:cNvPicPr>
          <p:nvPr/>
        </p:nvPicPr>
        <p:blipFill>
          <a:blip r:embed="rId4"/>
          <a:stretch>
            <a:fillRect/>
          </a:stretch>
        </p:blipFill>
        <p:spPr>
          <a:xfrm>
            <a:off x="64007" y="3810000"/>
            <a:ext cx="3429000" cy="1907381"/>
          </a:xfrm>
          <a:prstGeom prst="rect">
            <a:avLst/>
          </a:prstGeom>
        </p:spPr>
      </p:pic>
      <p:pic>
        <p:nvPicPr>
          <p:cNvPr id="7" name="Picture 6">
            <a:extLst>
              <a:ext uri="{FF2B5EF4-FFF2-40B4-BE49-F238E27FC236}">
                <a16:creationId xmlns:a16="http://schemas.microsoft.com/office/drawing/2014/main" id="{32E25826-E88D-1E3A-FDF3-9BE27553AB14}"/>
              </a:ext>
            </a:extLst>
          </p:cNvPr>
          <p:cNvPicPr>
            <a:picLocks noChangeAspect="1"/>
          </p:cNvPicPr>
          <p:nvPr/>
        </p:nvPicPr>
        <p:blipFill>
          <a:blip r:embed="rId5"/>
          <a:stretch>
            <a:fillRect/>
          </a:stretch>
        </p:blipFill>
        <p:spPr>
          <a:xfrm>
            <a:off x="4654042" y="118011"/>
            <a:ext cx="4343400" cy="244316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3623945" cy="514350"/>
          </a:xfrm>
          <a:prstGeom prst="rect">
            <a:avLst/>
          </a:prstGeom>
        </p:spPr>
        <p:txBody>
          <a:bodyPr vert="horz" wrap="square" lIns="0" tIns="13335" rIns="0" bIns="0" rtlCol="0">
            <a:spAutoFit/>
          </a:bodyPr>
          <a:lstStyle/>
          <a:p>
            <a:pPr marL="12700">
              <a:lnSpc>
                <a:spcPct val="100000"/>
              </a:lnSpc>
              <a:spcBef>
                <a:spcPts val="105"/>
              </a:spcBef>
            </a:pPr>
            <a:r>
              <a:rPr sz="3200" dirty="0"/>
              <a:t>DNA</a:t>
            </a:r>
            <a:r>
              <a:rPr sz="3200" spc="-145" dirty="0"/>
              <a:t> </a:t>
            </a:r>
            <a:r>
              <a:rPr sz="3200" spc="-10" dirty="0"/>
              <a:t>dizileme</a:t>
            </a:r>
            <a:endParaRPr sz="3200" dirty="0"/>
          </a:p>
        </p:txBody>
      </p:sp>
      <p:sp>
        <p:nvSpPr>
          <p:cNvPr id="3" name="object 3"/>
          <p:cNvSpPr txBox="1"/>
          <p:nvPr/>
        </p:nvSpPr>
        <p:spPr>
          <a:xfrm>
            <a:off x="901395" y="1167129"/>
            <a:ext cx="7668895" cy="5013325"/>
          </a:xfrm>
          <a:prstGeom prst="rect">
            <a:avLst/>
          </a:prstGeom>
        </p:spPr>
        <p:txBody>
          <a:bodyPr vert="horz" wrap="square" lIns="0" tIns="12700" rIns="0" bIns="0" rtlCol="0">
            <a:spAutoFit/>
          </a:bodyPr>
          <a:lstStyle/>
          <a:p>
            <a:pPr marL="299085" marR="5080" indent="-287020">
              <a:lnSpc>
                <a:spcPct val="100000"/>
              </a:lnSpc>
              <a:spcBef>
                <a:spcPts val="100"/>
              </a:spcBef>
              <a:buChar char="–"/>
              <a:tabLst>
                <a:tab pos="299720" algn="l"/>
              </a:tabLst>
            </a:pPr>
            <a:r>
              <a:rPr sz="2400" dirty="0">
                <a:latin typeface="Arial"/>
                <a:cs typeface="Arial"/>
              </a:rPr>
              <a:t>Klonlanmış</a:t>
            </a:r>
            <a:r>
              <a:rPr sz="2400" spc="15" dirty="0">
                <a:latin typeface="Arial"/>
                <a:cs typeface="Arial"/>
              </a:rPr>
              <a:t> </a:t>
            </a:r>
            <a:r>
              <a:rPr sz="2400" dirty="0">
                <a:latin typeface="Arial"/>
                <a:cs typeface="Arial"/>
              </a:rPr>
              <a:t>bir</a:t>
            </a:r>
            <a:r>
              <a:rPr sz="2400" spc="-25" dirty="0">
                <a:latin typeface="Arial"/>
                <a:cs typeface="Arial"/>
              </a:rPr>
              <a:t> </a:t>
            </a:r>
            <a:r>
              <a:rPr sz="2400" dirty="0">
                <a:latin typeface="Arial"/>
                <a:cs typeface="Arial"/>
              </a:rPr>
              <a:t>genin</a:t>
            </a:r>
            <a:r>
              <a:rPr sz="2400" spc="-20" dirty="0">
                <a:latin typeface="Arial"/>
                <a:cs typeface="Arial"/>
              </a:rPr>
              <a:t> </a:t>
            </a:r>
            <a:r>
              <a:rPr sz="2400" dirty="0">
                <a:latin typeface="Arial"/>
                <a:cs typeface="Arial"/>
              </a:rPr>
              <a:t>nükleotit</a:t>
            </a:r>
            <a:r>
              <a:rPr sz="2400" spc="-20" dirty="0">
                <a:latin typeface="Arial"/>
                <a:cs typeface="Arial"/>
              </a:rPr>
              <a:t> </a:t>
            </a:r>
            <a:r>
              <a:rPr sz="2400" dirty="0">
                <a:latin typeface="Arial"/>
                <a:cs typeface="Arial"/>
              </a:rPr>
              <a:t>dizisinin</a:t>
            </a:r>
            <a:r>
              <a:rPr sz="2400" spc="15" dirty="0">
                <a:latin typeface="Arial"/>
                <a:cs typeface="Arial"/>
              </a:rPr>
              <a:t> </a:t>
            </a:r>
            <a:r>
              <a:rPr sz="2400" dirty="0">
                <a:latin typeface="Arial"/>
                <a:cs typeface="Arial"/>
              </a:rPr>
              <a:t>kontrol</a:t>
            </a:r>
            <a:r>
              <a:rPr sz="2400" spc="-30" dirty="0">
                <a:latin typeface="Arial"/>
                <a:cs typeface="Arial"/>
              </a:rPr>
              <a:t> </a:t>
            </a:r>
            <a:r>
              <a:rPr sz="2400" spc="-10" dirty="0">
                <a:latin typeface="Arial"/>
                <a:cs typeface="Arial"/>
              </a:rPr>
              <a:t>edilmesi </a:t>
            </a:r>
            <a:r>
              <a:rPr sz="2400" dirty="0">
                <a:latin typeface="Arial"/>
                <a:cs typeface="Arial"/>
              </a:rPr>
              <a:t>önemlidir.</a:t>
            </a:r>
            <a:r>
              <a:rPr sz="2400" spc="-135" dirty="0">
                <a:latin typeface="Arial"/>
                <a:cs typeface="Arial"/>
              </a:rPr>
              <a:t> </a:t>
            </a:r>
            <a:r>
              <a:rPr sz="2400" spc="-10" dirty="0">
                <a:latin typeface="Arial"/>
                <a:cs typeface="Arial"/>
              </a:rPr>
              <a:t>Neden?</a:t>
            </a:r>
            <a:endParaRPr sz="2400">
              <a:latin typeface="Arial"/>
              <a:cs typeface="Arial"/>
            </a:endParaRPr>
          </a:p>
          <a:p>
            <a:pPr marL="698500" marR="186055" lvl="1" indent="-228600">
              <a:lnSpc>
                <a:spcPct val="100000"/>
              </a:lnSpc>
              <a:spcBef>
                <a:spcPts val="484"/>
              </a:spcBef>
              <a:buChar char="•"/>
              <a:tabLst>
                <a:tab pos="697865" algn="l"/>
                <a:tab pos="699135" algn="l"/>
              </a:tabLst>
            </a:pPr>
            <a:r>
              <a:rPr sz="2000" dirty="0">
                <a:latin typeface="Arial"/>
                <a:cs typeface="Arial"/>
              </a:rPr>
              <a:t>Amino</a:t>
            </a:r>
            <a:r>
              <a:rPr sz="2000" spc="-30" dirty="0">
                <a:latin typeface="Arial"/>
                <a:cs typeface="Arial"/>
              </a:rPr>
              <a:t> </a:t>
            </a:r>
            <a:r>
              <a:rPr sz="2000" dirty="0">
                <a:latin typeface="Arial"/>
                <a:cs typeface="Arial"/>
              </a:rPr>
              <a:t>asit</a:t>
            </a:r>
            <a:r>
              <a:rPr sz="2000" spc="-50" dirty="0">
                <a:latin typeface="Arial"/>
                <a:cs typeface="Arial"/>
              </a:rPr>
              <a:t> </a:t>
            </a:r>
            <a:r>
              <a:rPr sz="2000" dirty="0">
                <a:latin typeface="Arial"/>
                <a:cs typeface="Arial"/>
              </a:rPr>
              <a:t>dizisi,</a:t>
            </a:r>
            <a:r>
              <a:rPr sz="2000" spc="-25" dirty="0">
                <a:latin typeface="Arial"/>
                <a:cs typeface="Arial"/>
              </a:rPr>
              <a:t> </a:t>
            </a:r>
            <a:r>
              <a:rPr sz="2000" dirty="0">
                <a:latin typeface="Arial"/>
                <a:cs typeface="Arial"/>
              </a:rPr>
              <a:t>gen</a:t>
            </a:r>
            <a:r>
              <a:rPr sz="2000" spc="-60" dirty="0">
                <a:latin typeface="Arial"/>
                <a:cs typeface="Arial"/>
              </a:rPr>
              <a:t> </a:t>
            </a:r>
            <a:r>
              <a:rPr sz="2000" dirty="0">
                <a:latin typeface="Arial"/>
                <a:cs typeface="Arial"/>
              </a:rPr>
              <a:t>yapısı,</a:t>
            </a:r>
            <a:r>
              <a:rPr sz="2000" spc="-25" dirty="0">
                <a:latin typeface="Arial"/>
                <a:cs typeface="Arial"/>
              </a:rPr>
              <a:t> </a:t>
            </a:r>
            <a:r>
              <a:rPr sz="2000" dirty="0">
                <a:latin typeface="Arial"/>
                <a:cs typeface="Arial"/>
              </a:rPr>
              <a:t>düzenleyici</a:t>
            </a:r>
            <a:r>
              <a:rPr sz="2000" spc="-40" dirty="0">
                <a:latin typeface="Arial"/>
                <a:cs typeface="Arial"/>
              </a:rPr>
              <a:t> </a:t>
            </a:r>
            <a:r>
              <a:rPr sz="2000" spc="-10" dirty="0">
                <a:latin typeface="Arial"/>
                <a:cs typeface="Arial"/>
              </a:rPr>
              <a:t>diziler,</a:t>
            </a:r>
            <a:r>
              <a:rPr sz="2000" spc="-45" dirty="0">
                <a:latin typeface="Arial"/>
                <a:cs typeface="Arial"/>
              </a:rPr>
              <a:t> </a:t>
            </a:r>
            <a:r>
              <a:rPr sz="2000" spc="-10" dirty="0">
                <a:latin typeface="Arial"/>
                <a:cs typeface="Arial"/>
              </a:rPr>
              <a:t>mutasyonlar bilinir</a:t>
            </a:r>
            <a:endParaRPr sz="2000">
              <a:latin typeface="Arial"/>
              <a:cs typeface="Arial"/>
            </a:endParaRPr>
          </a:p>
          <a:p>
            <a:pPr marL="299085" indent="-287020">
              <a:lnSpc>
                <a:spcPct val="100000"/>
              </a:lnSpc>
              <a:spcBef>
                <a:spcPts val="575"/>
              </a:spcBef>
              <a:buChar char="–"/>
              <a:tabLst>
                <a:tab pos="299720" algn="l"/>
              </a:tabLst>
            </a:pPr>
            <a:r>
              <a:rPr sz="2400" dirty="0">
                <a:latin typeface="Arial"/>
                <a:cs typeface="Arial"/>
              </a:rPr>
              <a:t>Zincir</a:t>
            </a:r>
            <a:r>
              <a:rPr sz="2400" spc="-20" dirty="0">
                <a:latin typeface="Arial"/>
                <a:cs typeface="Arial"/>
              </a:rPr>
              <a:t> </a:t>
            </a:r>
            <a:r>
              <a:rPr sz="2400" dirty="0">
                <a:latin typeface="Arial"/>
                <a:cs typeface="Arial"/>
              </a:rPr>
              <a:t>sonlanma</a:t>
            </a:r>
            <a:r>
              <a:rPr sz="2400" spc="-5" dirty="0">
                <a:latin typeface="Arial"/>
                <a:cs typeface="Arial"/>
              </a:rPr>
              <a:t> </a:t>
            </a:r>
            <a:r>
              <a:rPr sz="2400" dirty="0">
                <a:latin typeface="Arial"/>
                <a:cs typeface="Arial"/>
              </a:rPr>
              <a:t>yöntemi</a:t>
            </a:r>
            <a:r>
              <a:rPr sz="2400" spc="-15" dirty="0">
                <a:latin typeface="Arial"/>
                <a:cs typeface="Arial"/>
              </a:rPr>
              <a:t> </a:t>
            </a:r>
            <a:r>
              <a:rPr sz="2400" dirty="0">
                <a:latin typeface="Arial"/>
                <a:cs typeface="Arial"/>
              </a:rPr>
              <a:t>(Sanger</a:t>
            </a:r>
            <a:r>
              <a:rPr sz="2400" spc="-5" dirty="0">
                <a:latin typeface="Arial"/>
                <a:cs typeface="Arial"/>
              </a:rPr>
              <a:t> </a:t>
            </a:r>
            <a:r>
              <a:rPr sz="2400" spc="-10" dirty="0">
                <a:latin typeface="Arial"/>
                <a:cs typeface="Arial"/>
              </a:rPr>
              <a:t>yöntemi)</a:t>
            </a:r>
            <a:endParaRPr sz="2400">
              <a:latin typeface="Arial"/>
              <a:cs typeface="Arial"/>
            </a:endParaRPr>
          </a:p>
          <a:p>
            <a:pPr marL="698500" marR="142240" lvl="1" indent="-228600">
              <a:lnSpc>
                <a:spcPct val="100000"/>
              </a:lnSpc>
              <a:spcBef>
                <a:spcPts val="480"/>
              </a:spcBef>
              <a:buChar char="•"/>
              <a:tabLst>
                <a:tab pos="697865" algn="l"/>
                <a:tab pos="699135" algn="l"/>
              </a:tabLst>
            </a:pPr>
            <a:r>
              <a:rPr sz="2000" dirty="0">
                <a:latin typeface="Arial"/>
                <a:cs typeface="Arial"/>
              </a:rPr>
              <a:t>Dizisi</a:t>
            </a:r>
            <a:r>
              <a:rPr sz="2000" spc="-40" dirty="0">
                <a:latin typeface="Arial"/>
                <a:cs typeface="Arial"/>
              </a:rPr>
              <a:t> </a:t>
            </a:r>
            <a:r>
              <a:rPr sz="2000" dirty="0">
                <a:latin typeface="Arial"/>
                <a:cs typeface="Arial"/>
              </a:rPr>
              <a:t>belirlenecek</a:t>
            </a:r>
            <a:r>
              <a:rPr sz="2000" spc="-65" dirty="0">
                <a:latin typeface="Arial"/>
                <a:cs typeface="Arial"/>
              </a:rPr>
              <a:t> </a:t>
            </a:r>
            <a:r>
              <a:rPr sz="2000" dirty="0">
                <a:latin typeface="Arial"/>
                <a:cs typeface="Arial"/>
              </a:rPr>
              <a:t>DNA</a:t>
            </a:r>
            <a:r>
              <a:rPr sz="2000" spc="-140" dirty="0">
                <a:latin typeface="Arial"/>
                <a:cs typeface="Arial"/>
              </a:rPr>
              <a:t> </a:t>
            </a:r>
            <a:r>
              <a:rPr sz="2000" dirty="0">
                <a:latin typeface="Arial"/>
                <a:cs typeface="Arial"/>
              </a:rPr>
              <a:t>parçası</a:t>
            </a:r>
            <a:r>
              <a:rPr sz="2000" spc="-80" dirty="0">
                <a:latin typeface="Arial"/>
                <a:cs typeface="Arial"/>
              </a:rPr>
              <a:t> </a:t>
            </a:r>
            <a:r>
              <a:rPr sz="2000" dirty="0">
                <a:latin typeface="Arial"/>
                <a:cs typeface="Arial"/>
              </a:rPr>
              <a:t>PCR</a:t>
            </a:r>
            <a:r>
              <a:rPr sz="2000" spc="-30" dirty="0">
                <a:latin typeface="Arial"/>
                <a:cs typeface="Arial"/>
              </a:rPr>
              <a:t> </a:t>
            </a:r>
            <a:r>
              <a:rPr sz="2000" dirty="0">
                <a:latin typeface="Arial"/>
                <a:cs typeface="Arial"/>
              </a:rPr>
              <a:t>tepkimesine</a:t>
            </a:r>
            <a:r>
              <a:rPr sz="2000" spc="-80" dirty="0">
                <a:latin typeface="Arial"/>
                <a:cs typeface="Arial"/>
              </a:rPr>
              <a:t> </a:t>
            </a:r>
            <a:r>
              <a:rPr sz="2000" dirty="0">
                <a:latin typeface="Arial"/>
                <a:cs typeface="Arial"/>
              </a:rPr>
              <a:t>alınır</a:t>
            </a:r>
            <a:r>
              <a:rPr sz="2000" spc="-20" dirty="0">
                <a:latin typeface="Arial"/>
                <a:cs typeface="Arial"/>
              </a:rPr>
              <a:t> fakat </a:t>
            </a:r>
            <a:r>
              <a:rPr sz="2000" dirty="0">
                <a:latin typeface="Arial"/>
                <a:cs typeface="Arial"/>
              </a:rPr>
              <a:t>zincirin</a:t>
            </a:r>
            <a:r>
              <a:rPr sz="2000" spc="-40" dirty="0">
                <a:latin typeface="Arial"/>
                <a:cs typeface="Arial"/>
              </a:rPr>
              <a:t> </a:t>
            </a:r>
            <a:r>
              <a:rPr sz="2000" dirty="0">
                <a:latin typeface="Arial"/>
                <a:cs typeface="Arial"/>
              </a:rPr>
              <a:t>sonlanmasına</a:t>
            </a:r>
            <a:r>
              <a:rPr sz="2000" spc="-60" dirty="0">
                <a:latin typeface="Arial"/>
                <a:cs typeface="Arial"/>
              </a:rPr>
              <a:t> </a:t>
            </a:r>
            <a:r>
              <a:rPr sz="2000" dirty="0">
                <a:latin typeface="Arial"/>
                <a:cs typeface="Arial"/>
              </a:rPr>
              <a:t>neden</a:t>
            </a:r>
            <a:r>
              <a:rPr sz="2000" spc="-50" dirty="0">
                <a:latin typeface="Arial"/>
                <a:cs typeface="Arial"/>
              </a:rPr>
              <a:t> </a:t>
            </a:r>
            <a:r>
              <a:rPr sz="2000" dirty="0">
                <a:latin typeface="Arial"/>
                <a:cs typeface="Arial"/>
              </a:rPr>
              <a:t>olan</a:t>
            </a:r>
            <a:r>
              <a:rPr sz="2000" spc="-20" dirty="0">
                <a:latin typeface="Arial"/>
                <a:cs typeface="Arial"/>
              </a:rPr>
              <a:t> </a:t>
            </a:r>
            <a:r>
              <a:rPr sz="2000" dirty="0">
                <a:latin typeface="Arial"/>
                <a:cs typeface="Arial"/>
              </a:rPr>
              <a:t>floresan</a:t>
            </a:r>
            <a:r>
              <a:rPr sz="2000" spc="-60" dirty="0">
                <a:latin typeface="Arial"/>
                <a:cs typeface="Arial"/>
              </a:rPr>
              <a:t> </a:t>
            </a:r>
            <a:r>
              <a:rPr sz="2000" dirty="0">
                <a:latin typeface="Arial"/>
                <a:cs typeface="Arial"/>
              </a:rPr>
              <a:t>boyalı</a:t>
            </a:r>
            <a:r>
              <a:rPr sz="2000" spc="-30" dirty="0">
                <a:latin typeface="Arial"/>
                <a:cs typeface="Arial"/>
              </a:rPr>
              <a:t> </a:t>
            </a:r>
            <a:r>
              <a:rPr sz="2000" spc="-10" dirty="0">
                <a:latin typeface="Arial"/>
                <a:cs typeface="Arial"/>
              </a:rPr>
              <a:t>ddNTP </a:t>
            </a:r>
            <a:r>
              <a:rPr sz="2000" dirty="0">
                <a:latin typeface="Arial"/>
                <a:cs typeface="Arial"/>
              </a:rPr>
              <a:t>nükleotitleri</a:t>
            </a:r>
            <a:r>
              <a:rPr sz="2000" spc="-70" dirty="0">
                <a:latin typeface="Arial"/>
                <a:cs typeface="Arial"/>
              </a:rPr>
              <a:t> </a:t>
            </a:r>
            <a:r>
              <a:rPr sz="2000" spc="-10" dirty="0">
                <a:latin typeface="Arial"/>
                <a:cs typeface="Arial"/>
              </a:rPr>
              <a:t>kullanılır</a:t>
            </a:r>
            <a:endParaRPr sz="2000">
              <a:latin typeface="Arial"/>
              <a:cs typeface="Arial"/>
            </a:endParaRPr>
          </a:p>
          <a:p>
            <a:pPr marL="299085" marR="112395" indent="-287020" algn="just">
              <a:lnSpc>
                <a:spcPct val="100000"/>
              </a:lnSpc>
              <a:spcBef>
                <a:spcPts val="655"/>
              </a:spcBef>
              <a:buChar char="–"/>
              <a:tabLst>
                <a:tab pos="299720" algn="l"/>
              </a:tabLst>
            </a:pPr>
            <a:r>
              <a:rPr sz="2800" spc="-50" dirty="0">
                <a:latin typeface="Arial"/>
                <a:cs typeface="Arial"/>
              </a:rPr>
              <a:t>Yeni</a:t>
            </a:r>
            <a:r>
              <a:rPr sz="2800" spc="-140" dirty="0">
                <a:latin typeface="Arial"/>
                <a:cs typeface="Arial"/>
              </a:rPr>
              <a:t> </a:t>
            </a:r>
            <a:r>
              <a:rPr sz="2800" dirty="0">
                <a:latin typeface="Arial"/>
                <a:cs typeface="Arial"/>
              </a:rPr>
              <a:t>nesil</a:t>
            </a:r>
            <a:r>
              <a:rPr sz="2800" spc="-80" dirty="0">
                <a:latin typeface="Arial"/>
                <a:cs typeface="Arial"/>
              </a:rPr>
              <a:t> </a:t>
            </a:r>
            <a:r>
              <a:rPr sz="2800" spc="-20" dirty="0">
                <a:latin typeface="Arial"/>
                <a:cs typeface="Arial"/>
              </a:rPr>
              <a:t>DNA</a:t>
            </a:r>
            <a:r>
              <a:rPr sz="2800" spc="-175" dirty="0">
                <a:latin typeface="Arial"/>
                <a:cs typeface="Arial"/>
              </a:rPr>
              <a:t> </a:t>
            </a:r>
            <a:r>
              <a:rPr sz="2800" dirty="0">
                <a:latin typeface="Arial"/>
                <a:cs typeface="Arial"/>
              </a:rPr>
              <a:t>dizileme</a:t>
            </a:r>
            <a:r>
              <a:rPr sz="2800" spc="-75" dirty="0">
                <a:latin typeface="Arial"/>
                <a:cs typeface="Arial"/>
              </a:rPr>
              <a:t> </a:t>
            </a:r>
            <a:r>
              <a:rPr sz="2800" dirty="0">
                <a:latin typeface="Arial"/>
                <a:cs typeface="Arial"/>
              </a:rPr>
              <a:t>yöntemleri</a:t>
            </a:r>
            <a:r>
              <a:rPr sz="2800" spc="-75" dirty="0">
                <a:latin typeface="Arial"/>
                <a:cs typeface="Arial"/>
              </a:rPr>
              <a:t> </a:t>
            </a:r>
            <a:r>
              <a:rPr sz="2800" dirty="0">
                <a:latin typeface="Arial"/>
                <a:cs typeface="Arial"/>
              </a:rPr>
              <a:t>daha</a:t>
            </a:r>
            <a:r>
              <a:rPr sz="2800" spc="-90" dirty="0">
                <a:latin typeface="Arial"/>
                <a:cs typeface="Arial"/>
              </a:rPr>
              <a:t> </a:t>
            </a:r>
            <a:r>
              <a:rPr sz="2800" spc="-20" dirty="0">
                <a:latin typeface="Arial"/>
                <a:cs typeface="Arial"/>
              </a:rPr>
              <a:t>uzun </a:t>
            </a:r>
            <a:r>
              <a:rPr sz="2800" dirty="0">
                <a:latin typeface="Arial"/>
                <a:cs typeface="Arial"/>
              </a:rPr>
              <a:t>parçaları</a:t>
            </a:r>
            <a:r>
              <a:rPr sz="2800" spc="-85" dirty="0">
                <a:latin typeface="Arial"/>
                <a:cs typeface="Arial"/>
              </a:rPr>
              <a:t> </a:t>
            </a:r>
            <a:r>
              <a:rPr sz="2800" dirty="0">
                <a:latin typeface="Arial"/>
                <a:cs typeface="Arial"/>
              </a:rPr>
              <a:t>daha</a:t>
            </a:r>
            <a:r>
              <a:rPr sz="2800" spc="-80" dirty="0">
                <a:latin typeface="Arial"/>
                <a:cs typeface="Arial"/>
              </a:rPr>
              <a:t> </a:t>
            </a:r>
            <a:r>
              <a:rPr sz="2800" dirty="0">
                <a:latin typeface="Arial"/>
                <a:cs typeface="Arial"/>
              </a:rPr>
              <a:t>kısa</a:t>
            </a:r>
            <a:r>
              <a:rPr sz="2800" spc="-85" dirty="0">
                <a:latin typeface="Arial"/>
                <a:cs typeface="Arial"/>
              </a:rPr>
              <a:t> </a:t>
            </a:r>
            <a:r>
              <a:rPr sz="2800" dirty="0">
                <a:latin typeface="Arial"/>
                <a:cs typeface="Arial"/>
              </a:rPr>
              <a:t>sürede</a:t>
            </a:r>
            <a:r>
              <a:rPr sz="2800" spc="-85" dirty="0">
                <a:latin typeface="Arial"/>
                <a:cs typeface="Arial"/>
              </a:rPr>
              <a:t> </a:t>
            </a:r>
            <a:r>
              <a:rPr sz="2800" dirty="0">
                <a:latin typeface="Arial"/>
                <a:cs typeface="Arial"/>
              </a:rPr>
              <a:t>dizilemeye</a:t>
            </a:r>
            <a:r>
              <a:rPr sz="2800" spc="-70" dirty="0">
                <a:latin typeface="Arial"/>
                <a:cs typeface="Arial"/>
              </a:rPr>
              <a:t> </a:t>
            </a:r>
            <a:r>
              <a:rPr sz="2800" spc="-10" dirty="0">
                <a:latin typeface="Arial"/>
                <a:cs typeface="Arial"/>
              </a:rPr>
              <a:t>olanak sağlamıştır</a:t>
            </a:r>
            <a:endParaRPr sz="2800">
              <a:latin typeface="Arial"/>
              <a:cs typeface="Arial"/>
            </a:endParaRPr>
          </a:p>
          <a:p>
            <a:pPr marL="299085" indent="-287020" algn="just">
              <a:lnSpc>
                <a:spcPct val="100000"/>
              </a:lnSpc>
              <a:spcBef>
                <a:spcPts val="595"/>
              </a:spcBef>
              <a:buClr>
                <a:srgbClr val="000000"/>
              </a:buClr>
              <a:buChar char="–"/>
              <a:tabLst>
                <a:tab pos="299720" algn="l"/>
              </a:tabLst>
            </a:pPr>
            <a:r>
              <a:rPr sz="2400" u="sng" spc="-10" dirty="0">
                <a:solidFill>
                  <a:srgbClr val="009999"/>
                </a:solidFill>
                <a:uFill>
                  <a:solidFill>
                    <a:srgbClr val="009999"/>
                  </a:solidFill>
                </a:uFill>
                <a:latin typeface="Arial"/>
                <a:cs typeface="Arial"/>
                <a:hlinkClick r:id="rId2"/>
              </a:rPr>
              <a:t>https://www.dnalc.org/view/15479-Sanger-method-</a:t>
            </a:r>
            <a:r>
              <a:rPr sz="2400" u="sng" spc="-25" dirty="0">
                <a:solidFill>
                  <a:srgbClr val="009999"/>
                </a:solidFill>
                <a:uFill>
                  <a:solidFill>
                    <a:srgbClr val="009999"/>
                  </a:solidFill>
                </a:uFill>
                <a:latin typeface="Arial"/>
                <a:cs typeface="Arial"/>
                <a:hlinkClick r:id="rId2"/>
              </a:rPr>
              <a:t>of-</a:t>
            </a:r>
            <a:endParaRPr sz="2400">
              <a:latin typeface="Arial"/>
              <a:cs typeface="Arial"/>
            </a:endParaRPr>
          </a:p>
          <a:p>
            <a:pPr marL="299085">
              <a:lnSpc>
                <a:spcPct val="100000"/>
              </a:lnSpc>
              <a:spcBef>
                <a:spcPts val="5"/>
              </a:spcBef>
            </a:pPr>
            <a:r>
              <a:rPr sz="2400" u="sng" spc="-25" dirty="0">
                <a:solidFill>
                  <a:srgbClr val="009999"/>
                </a:solidFill>
                <a:uFill>
                  <a:solidFill>
                    <a:srgbClr val="009999"/>
                  </a:solidFill>
                </a:uFill>
                <a:latin typeface="Arial"/>
                <a:cs typeface="Arial"/>
                <a:hlinkClick r:id="rId2"/>
              </a:rPr>
              <a:t>DNA-</a:t>
            </a:r>
            <a:r>
              <a:rPr sz="2400" u="sng" spc="-20" dirty="0">
                <a:solidFill>
                  <a:srgbClr val="009999"/>
                </a:solidFill>
                <a:uFill>
                  <a:solidFill>
                    <a:srgbClr val="009999"/>
                  </a:solidFill>
                </a:uFill>
                <a:latin typeface="Arial"/>
                <a:cs typeface="Arial"/>
                <a:hlinkClick r:id="rId2"/>
              </a:rPr>
              <a:t>sequencing-3D-animation-with-</a:t>
            </a:r>
            <a:r>
              <a:rPr sz="2400" u="sng" spc="-10" dirty="0">
                <a:solidFill>
                  <a:srgbClr val="009999"/>
                </a:solidFill>
                <a:uFill>
                  <a:solidFill>
                    <a:srgbClr val="009999"/>
                  </a:solidFill>
                </a:uFill>
                <a:latin typeface="Arial"/>
                <a:cs typeface="Arial"/>
                <a:hlinkClick r:id="rId2"/>
              </a:rPr>
              <a:t>narration.html</a:t>
            </a:r>
            <a:endParaRPr sz="24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394715" y="154941"/>
            <a:ext cx="7848600" cy="6703059"/>
            <a:chOff x="394715" y="115822"/>
            <a:chExt cx="7848600" cy="6703059"/>
          </a:xfrm>
        </p:grpSpPr>
        <p:pic>
          <p:nvPicPr>
            <p:cNvPr id="4" name="object 4"/>
            <p:cNvPicPr/>
            <p:nvPr/>
          </p:nvPicPr>
          <p:blipFill>
            <a:blip r:embed="rId2" cstate="print"/>
            <a:stretch>
              <a:fillRect/>
            </a:stretch>
          </p:blipFill>
          <p:spPr>
            <a:xfrm>
              <a:off x="394715" y="115822"/>
              <a:ext cx="7848600" cy="6702552"/>
            </a:xfrm>
            <a:prstGeom prst="rect">
              <a:avLst/>
            </a:prstGeom>
          </p:spPr>
        </p:pic>
        <p:sp>
          <p:nvSpPr>
            <p:cNvPr id="5" name="object 5"/>
            <p:cNvSpPr/>
            <p:nvPr/>
          </p:nvSpPr>
          <p:spPr>
            <a:xfrm>
              <a:off x="6947915" y="6339840"/>
              <a:ext cx="1080770" cy="402590"/>
            </a:xfrm>
            <a:custGeom>
              <a:avLst/>
              <a:gdLst/>
              <a:ahLst/>
              <a:cxnLst/>
              <a:rect l="l" t="t" r="r" b="b"/>
              <a:pathLst>
                <a:path w="1080770" h="402590">
                  <a:moveTo>
                    <a:pt x="1080516" y="0"/>
                  </a:moveTo>
                  <a:lnTo>
                    <a:pt x="0" y="0"/>
                  </a:lnTo>
                  <a:lnTo>
                    <a:pt x="0" y="402336"/>
                  </a:lnTo>
                  <a:lnTo>
                    <a:pt x="1080516" y="402336"/>
                  </a:lnTo>
                  <a:lnTo>
                    <a:pt x="1080516" y="0"/>
                  </a:lnTo>
                  <a:close/>
                </a:path>
              </a:pathLst>
            </a:custGeom>
            <a:solidFill>
              <a:srgbClr val="FFFFFF"/>
            </a:solidFill>
          </p:spPr>
          <p:txBody>
            <a:bodyPr wrap="square" lIns="0" tIns="0" rIns="0" bIns="0" rtlCol="0"/>
            <a:lstStyle/>
            <a:p>
              <a:endParaRPr/>
            </a:p>
          </p:txBody>
        </p:sp>
      </p:grpSp>
      <p:sp>
        <p:nvSpPr>
          <p:cNvPr id="6" name="object 6"/>
          <p:cNvSpPr txBox="1"/>
          <p:nvPr/>
        </p:nvSpPr>
        <p:spPr>
          <a:xfrm>
            <a:off x="7028433" y="6367373"/>
            <a:ext cx="450850" cy="330835"/>
          </a:xfrm>
          <a:prstGeom prst="rect">
            <a:avLst/>
          </a:prstGeom>
        </p:spPr>
        <p:txBody>
          <a:bodyPr vert="horz" wrap="square" lIns="0" tIns="12700" rIns="0" bIns="0" rtlCol="0">
            <a:spAutoFit/>
          </a:bodyPr>
          <a:lstStyle/>
          <a:p>
            <a:pPr marL="12700">
              <a:lnSpc>
                <a:spcPct val="100000"/>
              </a:lnSpc>
              <a:spcBef>
                <a:spcPts val="100"/>
              </a:spcBef>
            </a:pPr>
            <a:r>
              <a:rPr sz="2000" spc="-20" dirty="0">
                <a:latin typeface="Arial"/>
                <a:cs typeface="Arial"/>
              </a:rPr>
              <a:t>Dizi</a:t>
            </a:r>
            <a:endParaRPr sz="2000">
              <a:latin typeface="Arial"/>
              <a:cs typeface="Arial"/>
            </a:endParaRPr>
          </a:p>
        </p:txBody>
      </p:sp>
      <p:sp>
        <p:nvSpPr>
          <p:cNvPr id="7" name="object 7"/>
          <p:cNvSpPr txBox="1">
            <a:spLocks noGrp="1"/>
          </p:cNvSpPr>
          <p:nvPr>
            <p:ph type="title"/>
          </p:nvPr>
        </p:nvSpPr>
        <p:spPr>
          <a:xfrm>
            <a:off x="6452615" y="1700783"/>
            <a:ext cx="1790700" cy="707390"/>
          </a:xfrm>
          <a:prstGeom prst="rect">
            <a:avLst/>
          </a:prstGeom>
          <a:solidFill>
            <a:srgbClr val="FFFFFF"/>
          </a:solidFill>
        </p:spPr>
        <p:txBody>
          <a:bodyPr vert="horz" wrap="square" lIns="0" tIns="38100" rIns="0" bIns="0" rtlCol="0">
            <a:spAutoFit/>
          </a:bodyPr>
          <a:lstStyle/>
          <a:p>
            <a:pPr marL="92710" marR="303530">
              <a:lnSpc>
                <a:spcPct val="100000"/>
              </a:lnSpc>
              <a:spcBef>
                <a:spcPts val="300"/>
              </a:spcBef>
            </a:pPr>
            <a:r>
              <a:rPr sz="2000" b="0" dirty="0">
                <a:solidFill>
                  <a:srgbClr val="000000"/>
                </a:solidFill>
                <a:latin typeface="Arial"/>
                <a:cs typeface="Arial"/>
              </a:rPr>
              <a:t>Kılcal</a:t>
            </a:r>
            <a:r>
              <a:rPr sz="2000" b="0" spc="-35" dirty="0">
                <a:solidFill>
                  <a:srgbClr val="000000"/>
                </a:solidFill>
                <a:latin typeface="Arial"/>
                <a:cs typeface="Arial"/>
              </a:rPr>
              <a:t> </a:t>
            </a:r>
            <a:r>
              <a:rPr sz="2000" b="0" spc="-25" dirty="0">
                <a:solidFill>
                  <a:srgbClr val="000000"/>
                </a:solidFill>
                <a:latin typeface="Arial"/>
                <a:cs typeface="Arial"/>
              </a:rPr>
              <a:t>jel </a:t>
            </a:r>
            <a:r>
              <a:rPr sz="2000" b="0" spc="-10" dirty="0">
                <a:solidFill>
                  <a:srgbClr val="000000"/>
                </a:solidFill>
                <a:latin typeface="Arial"/>
                <a:cs typeface="Arial"/>
              </a:rPr>
              <a:t>elektroforezi</a:t>
            </a:r>
            <a:endParaRPr sz="20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AE1E906-6E02-CFC8-76BA-619E835F1E9E}"/>
              </a:ext>
            </a:extLst>
          </p:cNvPr>
          <p:cNvGraphicFramePr/>
          <p:nvPr/>
        </p:nvGraphicFramePr>
        <p:xfrm>
          <a:off x="304800" y="228600"/>
          <a:ext cx="8305800" cy="2308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1A69722-A528-BC63-8E5C-09B207190AAA}"/>
              </a:ext>
            </a:extLst>
          </p:cNvPr>
          <p:cNvPicPr>
            <a:picLocks noChangeAspect="1"/>
          </p:cNvPicPr>
          <p:nvPr/>
        </p:nvPicPr>
        <p:blipFill>
          <a:blip r:embed="rId7"/>
          <a:stretch>
            <a:fillRect/>
          </a:stretch>
        </p:blipFill>
        <p:spPr>
          <a:xfrm>
            <a:off x="1676400" y="2743200"/>
            <a:ext cx="5943600" cy="3985340"/>
          </a:xfrm>
          <a:prstGeom prst="rect">
            <a:avLst/>
          </a:prstGeom>
        </p:spPr>
      </p:pic>
    </p:spTree>
    <p:extLst>
      <p:ext uri="{BB962C8B-B14F-4D97-AF65-F5344CB8AC3E}">
        <p14:creationId xmlns:p14="http://schemas.microsoft.com/office/powerpoint/2010/main" val="2158952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F985D32-B1A1-6836-938E-24A223B218E6}"/>
              </a:ext>
            </a:extLst>
          </p:cNvPr>
          <p:cNvGraphicFramePr/>
          <p:nvPr>
            <p:extLst>
              <p:ext uri="{D42A27DB-BD31-4B8C-83A1-F6EECF244321}">
                <p14:modId xmlns:p14="http://schemas.microsoft.com/office/powerpoint/2010/main" val="3524123421"/>
              </p:ext>
            </p:extLst>
          </p:nvPr>
        </p:nvGraphicFramePr>
        <p:xfrm>
          <a:off x="-609600" y="560234"/>
          <a:ext cx="63246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98C67871-4FC4-CD6A-DB0E-741152F50AD1}"/>
              </a:ext>
            </a:extLst>
          </p:cNvPr>
          <p:cNvPicPr>
            <a:picLocks noChangeAspect="1"/>
          </p:cNvPicPr>
          <p:nvPr/>
        </p:nvPicPr>
        <p:blipFill>
          <a:blip r:embed="rId7"/>
          <a:stretch>
            <a:fillRect/>
          </a:stretch>
        </p:blipFill>
        <p:spPr>
          <a:xfrm>
            <a:off x="4191000" y="0"/>
            <a:ext cx="3276600" cy="3787468"/>
          </a:xfrm>
          <a:prstGeom prst="rect">
            <a:avLst/>
          </a:prstGeom>
        </p:spPr>
      </p:pic>
      <p:graphicFrame>
        <p:nvGraphicFramePr>
          <p:cNvPr id="10" name="Table 9">
            <a:extLst>
              <a:ext uri="{FF2B5EF4-FFF2-40B4-BE49-F238E27FC236}">
                <a16:creationId xmlns:a16="http://schemas.microsoft.com/office/drawing/2014/main" id="{3B9C98C6-26CD-5803-BD17-8830A560A382}"/>
              </a:ext>
            </a:extLst>
          </p:cNvPr>
          <p:cNvGraphicFramePr>
            <a:graphicFrameLocks noGrp="1"/>
          </p:cNvGraphicFramePr>
          <p:nvPr>
            <p:extLst>
              <p:ext uri="{D42A27DB-BD31-4B8C-83A1-F6EECF244321}">
                <p14:modId xmlns:p14="http://schemas.microsoft.com/office/powerpoint/2010/main" val="837725964"/>
              </p:ext>
            </p:extLst>
          </p:nvPr>
        </p:nvGraphicFramePr>
        <p:xfrm>
          <a:off x="533400" y="3886201"/>
          <a:ext cx="7816850" cy="2834640"/>
        </p:xfrm>
        <a:graphic>
          <a:graphicData uri="http://schemas.openxmlformats.org/drawingml/2006/table">
            <a:tbl>
              <a:tblPr/>
              <a:tblGrid>
                <a:gridCol w="3908425">
                  <a:extLst>
                    <a:ext uri="{9D8B030D-6E8A-4147-A177-3AD203B41FA5}">
                      <a16:colId xmlns:a16="http://schemas.microsoft.com/office/drawing/2014/main" val="1367692426"/>
                    </a:ext>
                  </a:extLst>
                </a:gridCol>
                <a:gridCol w="3908425">
                  <a:extLst>
                    <a:ext uri="{9D8B030D-6E8A-4147-A177-3AD203B41FA5}">
                      <a16:colId xmlns:a16="http://schemas.microsoft.com/office/drawing/2014/main" val="2654644242"/>
                    </a:ext>
                  </a:extLst>
                </a:gridCol>
              </a:tblGrid>
              <a:tr h="0">
                <a:tc>
                  <a:txBody>
                    <a:bodyPr/>
                    <a:lstStyle/>
                    <a:p>
                      <a:pPr>
                        <a:buNone/>
                      </a:pPr>
                      <a:r>
                        <a:rPr lang="en-US" dirty="0" err="1"/>
                        <a:t>Bileşen</a:t>
                      </a:r>
                      <a:endParaRPr lang="en-US" dirty="0"/>
                    </a:p>
                  </a:txBody>
                  <a:tcPr anchor="ctr">
                    <a:lnL>
                      <a:noFill/>
                    </a:lnL>
                    <a:lnR>
                      <a:noFill/>
                    </a:lnR>
                    <a:lnT>
                      <a:noFill/>
                    </a:lnT>
                    <a:lnB>
                      <a:noFill/>
                    </a:lnB>
                    <a:noFill/>
                  </a:tcPr>
                </a:tc>
                <a:tc>
                  <a:txBody>
                    <a:bodyPr/>
                    <a:lstStyle/>
                    <a:p>
                      <a:pPr>
                        <a:buNone/>
                      </a:pPr>
                      <a:r>
                        <a:rPr lang="en-US"/>
                        <a:t>Görevi</a:t>
                      </a:r>
                    </a:p>
                  </a:txBody>
                  <a:tcPr anchor="ctr">
                    <a:lnL>
                      <a:noFill/>
                    </a:lnL>
                    <a:lnR>
                      <a:noFill/>
                    </a:lnR>
                    <a:lnT>
                      <a:noFill/>
                    </a:lnT>
                    <a:lnB>
                      <a:noFill/>
                    </a:lnB>
                    <a:noFill/>
                  </a:tcPr>
                </a:tc>
                <a:extLst>
                  <a:ext uri="{0D108BD9-81ED-4DB2-BD59-A6C34878D82A}">
                    <a16:rowId xmlns:a16="http://schemas.microsoft.com/office/drawing/2014/main" val="3532954704"/>
                  </a:ext>
                </a:extLst>
              </a:tr>
              <a:tr h="0">
                <a:tc>
                  <a:txBody>
                    <a:bodyPr/>
                    <a:lstStyle/>
                    <a:p>
                      <a:pPr>
                        <a:buNone/>
                      </a:pPr>
                      <a:r>
                        <a:rPr lang="en-US" b="1"/>
                        <a:t>Tek zincirli kalıp DNA</a:t>
                      </a:r>
                      <a:endParaRPr lang="en-US"/>
                    </a:p>
                  </a:txBody>
                  <a:tcPr anchor="ctr">
                    <a:lnL>
                      <a:noFill/>
                    </a:lnL>
                    <a:lnR>
                      <a:noFill/>
                    </a:lnR>
                    <a:lnT>
                      <a:noFill/>
                    </a:lnT>
                    <a:lnB>
                      <a:noFill/>
                    </a:lnB>
                    <a:noFill/>
                  </a:tcPr>
                </a:tc>
                <a:tc>
                  <a:txBody>
                    <a:bodyPr/>
                    <a:lstStyle/>
                    <a:p>
                      <a:pPr>
                        <a:buNone/>
                      </a:pPr>
                      <a:r>
                        <a:rPr lang="en-US"/>
                        <a:t>Dizisi belirlenecek DNA</a:t>
                      </a:r>
                    </a:p>
                  </a:txBody>
                  <a:tcPr anchor="ctr">
                    <a:lnL>
                      <a:noFill/>
                    </a:lnL>
                    <a:lnR>
                      <a:noFill/>
                    </a:lnR>
                    <a:lnT>
                      <a:noFill/>
                    </a:lnT>
                    <a:lnB>
                      <a:noFill/>
                    </a:lnB>
                    <a:noFill/>
                  </a:tcPr>
                </a:tc>
                <a:extLst>
                  <a:ext uri="{0D108BD9-81ED-4DB2-BD59-A6C34878D82A}">
                    <a16:rowId xmlns:a16="http://schemas.microsoft.com/office/drawing/2014/main" val="3649418555"/>
                  </a:ext>
                </a:extLst>
              </a:tr>
              <a:tr h="0">
                <a:tc>
                  <a:txBody>
                    <a:bodyPr/>
                    <a:lstStyle/>
                    <a:p>
                      <a:pPr>
                        <a:buNone/>
                      </a:pPr>
                      <a:r>
                        <a:rPr lang="en-US" b="1"/>
                        <a:t>Primer</a:t>
                      </a:r>
                      <a:endParaRPr lang="en-US"/>
                    </a:p>
                  </a:txBody>
                  <a:tcPr anchor="ctr">
                    <a:lnL>
                      <a:noFill/>
                    </a:lnL>
                    <a:lnR>
                      <a:noFill/>
                    </a:lnR>
                    <a:lnT>
                      <a:noFill/>
                    </a:lnT>
                    <a:lnB>
                      <a:noFill/>
                    </a:lnB>
                    <a:noFill/>
                  </a:tcPr>
                </a:tc>
                <a:tc>
                  <a:txBody>
                    <a:bodyPr/>
                    <a:lstStyle/>
                    <a:p>
                      <a:pPr>
                        <a:buNone/>
                      </a:pPr>
                      <a:r>
                        <a:rPr lang="en-US"/>
                        <a:t>DNA sentezinin başlama noktası</a:t>
                      </a:r>
                    </a:p>
                  </a:txBody>
                  <a:tcPr anchor="ctr">
                    <a:lnL>
                      <a:noFill/>
                    </a:lnL>
                    <a:lnR>
                      <a:noFill/>
                    </a:lnR>
                    <a:lnT>
                      <a:noFill/>
                    </a:lnT>
                    <a:lnB>
                      <a:noFill/>
                    </a:lnB>
                    <a:noFill/>
                  </a:tcPr>
                </a:tc>
                <a:extLst>
                  <a:ext uri="{0D108BD9-81ED-4DB2-BD59-A6C34878D82A}">
                    <a16:rowId xmlns:a16="http://schemas.microsoft.com/office/drawing/2014/main" val="3777622426"/>
                  </a:ext>
                </a:extLst>
              </a:tr>
              <a:tr h="0">
                <a:tc>
                  <a:txBody>
                    <a:bodyPr/>
                    <a:lstStyle/>
                    <a:p>
                      <a:pPr>
                        <a:buNone/>
                      </a:pPr>
                      <a:r>
                        <a:rPr lang="en-US" b="1"/>
                        <a:t>DNA Polimeraz</a:t>
                      </a:r>
                      <a:endParaRPr lang="en-US"/>
                    </a:p>
                  </a:txBody>
                  <a:tcPr anchor="ctr">
                    <a:lnL>
                      <a:noFill/>
                    </a:lnL>
                    <a:lnR>
                      <a:noFill/>
                    </a:lnR>
                    <a:lnT>
                      <a:noFill/>
                    </a:lnT>
                    <a:lnB>
                      <a:noFill/>
                    </a:lnB>
                    <a:noFill/>
                  </a:tcPr>
                </a:tc>
                <a:tc>
                  <a:txBody>
                    <a:bodyPr/>
                    <a:lstStyle/>
                    <a:p>
                      <a:pPr>
                        <a:buNone/>
                      </a:pPr>
                      <a:r>
                        <a:rPr lang="en-US"/>
                        <a:t>Yeni DNA zincirini sentezler</a:t>
                      </a:r>
                    </a:p>
                  </a:txBody>
                  <a:tcPr anchor="ctr">
                    <a:lnL>
                      <a:noFill/>
                    </a:lnL>
                    <a:lnR>
                      <a:noFill/>
                    </a:lnR>
                    <a:lnT>
                      <a:noFill/>
                    </a:lnT>
                    <a:lnB>
                      <a:noFill/>
                    </a:lnB>
                    <a:noFill/>
                  </a:tcPr>
                </a:tc>
                <a:extLst>
                  <a:ext uri="{0D108BD9-81ED-4DB2-BD59-A6C34878D82A}">
                    <a16:rowId xmlns:a16="http://schemas.microsoft.com/office/drawing/2014/main" val="1262925062"/>
                  </a:ext>
                </a:extLst>
              </a:tr>
              <a:tr h="0">
                <a:tc>
                  <a:txBody>
                    <a:bodyPr/>
                    <a:lstStyle/>
                    <a:p>
                      <a:pPr>
                        <a:buNone/>
                      </a:pPr>
                      <a:r>
                        <a:rPr lang="fr-FR" b="1"/>
                        <a:t>4 normal dNTP (A, T, G, C)</a:t>
                      </a:r>
                      <a:endParaRPr lang="fr-FR"/>
                    </a:p>
                  </a:txBody>
                  <a:tcPr anchor="ctr">
                    <a:lnL>
                      <a:noFill/>
                    </a:lnL>
                    <a:lnR>
                      <a:noFill/>
                    </a:lnR>
                    <a:lnT>
                      <a:noFill/>
                    </a:lnT>
                    <a:lnB>
                      <a:noFill/>
                    </a:lnB>
                    <a:noFill/>
                  </a:tcPr>
                </a:tc>
                <a:tc>
                  <a:txBody>
                    <a:bodyPr/>
                    <a:lstStyle/>
                    <a:p>
                      <a:pPr>
                        <a:buNone/>
                      </a:pPr>
                      <a:r>
                        <a:rPr lang="en-US"/>
                        <a:t>Normal uzamayı sağlar</a:t>
                      </a:r>
                    </a:p>
                  </a:txBody>
                  <a:tcPr anchor="ctr">
                    <a:lnL>
                      <a:noFill/>
                    </a:lnL>
                    <a:lnR>
                      <a:noFill/>
                    </a:lnR>
                    <a:lnT>
                      <a:noFill/>
                    </a:lnT>
                    <a:lnB>
                      <a:noFill/>
                    </a:lnB>
                    <a:noFill/>
                  </a:tcPr>
                </a:tc>
                <a:extLst>
                  <a:ext uri="{0D108BD9-81ED-4DB2-BD59-A6C34878D82A}">
                    <a16:rowId xmlns:a16="http://schemas.microsoft.com/office/drawing/2014/main" val="1182574170"/>
                  </a:ext>
                </a:extLst>
              </a:tr>
              <a:tr h="0">
                <a:tc>
                  <a:txBody>
                    <a:bodyPr/>
                    <a:lstStyle/>
                    <a:p>
                      <a:pPr>
                        <a:buNone/>
                      </a:pPr>
                      <a:r>
                        <a:rPr lang="en-US" b="1"/>
                        <a:t>Az miktarda 4 ddNTP (ddA, ddT, ddG, ddC)</a:t>
                      </a:r>
                      <a:endParaRPr lang="en-US"/>
                    </a:p>
                  </a:txBody>
                  <a:tcPr anchor="ctr">
                    <a:lnL>
                      <a:noFill/>
                    </a:lnL>
                    <a:lnR>
                      <a:noFill/>
                    </a:lnR>
                    <a:lnT>
                      <a:noFill/>
                    </a:lnT>
                    <a:lnB>
                      <a:noFill/>
                    </a:lnB>
                    <a:noFill/>
                  </a:tcPr>
                </a:tc>
                <a:tc>
                  <a:txBody>
                    <a:bodyPr/>
                    <a:lstStyle/>
                    <a:p>
                      <a:pPr>
                        <a:buNone/>
                      </a:pPr>
                      <a:r>
                        <a:rPr lang="en-US"/>
                        <a:t>Sentezi rastgele noktalarda durdurur</a:t>
                      </a:r>
                    </a:p>
                  </a:txBody>
                  <a:tcPr anchor="ctr">
                    <a:lnL>
                      <a:noFill/>
                    </a:lnL>
                    <a:lnR>
                      <a:noFill/>
                    </a:lnR>
                    <a:lnT>
                      <a:noFill/>
                    </a:lnT>
                    <a:lnB>
                      <a:noFill/>
                    </a:lnB>
                    <a:noFill/>
                  </a:tcPr>
                </a:tc>
                <a:extLst>
                  <a:ext uri="{0D108BD9-81ED-4DB2-BD59-A6C34878D82A}">
                    <a16:rowId xmlns:a16="http://schemas.microsoft.com/office/drawing/2014/main" val="2903031314"/>
                  </a:ext>
                </a:extLst>
              </a:tr>
              <a:tr h="0">
                <a:tc>
                  <a:txBody>
                    <a:bodyPr/>
                    <a:lstStyle/>
                    <a:p>
                      <a:pPr>
                        <a:buNone/>
                      </a:pPr>
                      <a:r>
                        <a:rPr lang="en-US" b="1"/>
                        <a:t>Tampon ve MgCl₂</a:t>
                      </a:r>
                      <a:endParaRPr lang="en-US"/>
                    </a:p>
                  </a:txBody>
                  <a:tcPr anchor="ctr">
                    <a:lnL>
                      <a:noFill/>
                    </a:lnL>
                    <a:lnR>
                      <a:noFill/>
                    </a:lnR>
                    <a:lnT>
                      <a:noFill/>
                    </a:lnT>
                    <a:lnB>
                      <a:noFill/>
                    </a:lnB>
                    <a:noFill/>
                  </a:tcPr>
                </a:tc>
                <a:tc>
                  <a:txBody>
                    <a:bodyPr/>
                    <a:lstStyle/>
                    <a:p>
                      <a:pPr>
                        <a:buNone/>
                      </a:pPr>
                      <a:r>
                        <a:rPr lang="en-US" dirty="0" err="1"/>
                        <a:t>Enzim</a:t>
                      </a:r>
                      <a:r>
                        <a:rPr lang="en-US" dirty="0"/>
                        <a:t> </a:t>
                      </a:r>
                      <a:r>
                        <a:rPr lang="en-US" dirty="0" err="1"/>
                        <a:t>aktivitesi</a:t>
                      </a:r>
                      <a:r>
                        <a:rPr lang="en-US" dirty="0"/>
                        <a:t> </a:t>
                      </a:r>
                      <a:r>
                        <a:rPr lang="en-US" dirty="0" err="1"/>
                        <a:t>için</a:t>
                      </a:r>
                      <a:r>
                        <a:rPr lang="en-US" dirty="0"/>
                        <a:t> </a:t>
                      </a:r>
                      <a:r>
                        <a:rPr lang="en-US" dirty="0" err="1"/>
                        <a:t>uygun</a:t>
                      </a:r>
                      <a:r>
                        <a:rPr lang="en-US" dirty="0"/>
                        <a:t> </a:t>
                      </a:r>
                      <a:r>
                        <a:rPr lang="en-US" dirty="0" err="1"/>
                        <a:t>ortam</a:t>
                      </a:r>
                      <a:r>
                        <a:rPr lang="en-US" dirty="0"/>
                        <a:t> </a:t>
                      </a:r>
                      <a:r>
                        <a:rPr lang="en-US" dirty="0" err="1"/>
                        <a:t>sağlar</a:t>
                      </a:r>
                      <a:endParaRPr lang="en-US" dirty="0"/>
                    </a:p>
                  </a:txBody>
                  <a:tcPr anchor="ctr">
                    <a:lnL>
                      <a:noFill/>
                    </a:lnL>
                    <a:lnR>
                      <a:noFill/>
                    </a:lnR>
                    <a:lnT>
                      <a:noFill/>
                    </a:lnT>
                    <a:lnB>
                      <a:noFill/>
                    </a:lnB>
                    <a:noFill/>
                  </a:tcPr>
                </a:tc>
                <a:extLst>
                  <a:ext uri="{0D108BD9-81ED-4DB2-BD59-A6C34878D82A}">
                    <a16:rowId xmlns:a16="http://schemas.microsoft.com/office/drawing/2014/main" val="716368296"/>
                  </a:ext>
                </a:extLst>
              </a:tr>
            </a:tbl>
          </a:graphicData>
        </a:graphic>
      </p:graphicFrame>
    </p:spTree>
    <p:extLst>
      <p:ext uri="{BB962C8B-B14F-4D97-AF65-F5344CB8AC3E}">
        <p14:creationId xmlns:p14="http://schemas.microsoft.com/office/powerpoint/2010/main" val="3747603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F46C06-E089-9FD3-5DBD-D05537649AFF}"/>
              </a:ext>
            </a:extLst>
          </p:cNvPr>
          <p:cNvSpPr txBox="1"/>
          <p:nvPr/>
        </p:nvSpPr>
        <p:spPr>
          <a:xfrm>
            <a:off x="152400" y="152401"/>
            <a:ext cx="8153400" cy="2862322"/>
          </a:xfrm>
          <a:prstGeom prst="rect">
            <a:avLst/>
          </a:prstGeom>
          <a:noFill/>
        </p:spPr>
        <p:txBody>
          <a:bodyPr wrap="square">
            <a:spAutoFit/>
          </a:bodyPr>
          <a:lstStyle/>
          <a:p>
            <a:r>
              <a:rPr lang="en-US" dirty="0"/>
              <a:t>Her </a:t>
            </a:r>
            <a:r>
              <a:rPr lang="en-US" dirty="0" err="1"/>
              <a:t>bir</a:t>
            </a:r>
            <a:r>
              <a:rPr lang="en-US" dirty="0"/>
              <a:t> </a:t>
            </a:r>
            <a:r>
              <a:rPr lang="en-US" dirty="0" err="1"/>
              <a:t>ddNTP</a:t>
            </a:r>
            <a:r>
              <a:rPr lang="en-US" dirty="0"/>
              <a:t> </a:t>
            </a:r>
            <a:r>
              <a:rPr lang="en-US" dirty="0" err="1"/>
              <a:t>farklı</a:t>
            </a:r>
            <a:r>
              <a:rPr lang="en-US" dirty="0"/>
              <a:t> </a:t>
            </a:r>
            <a:r>
              <a:rPr lang="en-US" dirty="0" err="1"/>
              <a:t>floresan</a:t>
            </a:r>
            <a:r>
              <a:rPr lang="en-US" dirty="0"/>
              <a:t> </a:t>
            </a:r>
            <a:r>
              <a:rPr lang="en-US" dirty="0" err="1"/>
              <a:t>boya</a:t>
            </a:r>
            <a:r>
              <a:rPr lang="en-US" dirty="0"/>
              <a:t> </a:t>
            </a:r>
            <a:r>
              <a:rPr lang="en-US" dirty="0" err="1"/>
              <a:t>ile</a:t>
            </a:r>
            <a:r>
              <a:rPr lang="en-US" dirty="0"/>
              <a:t> </a:t>
            </a:r>
            <a:r>
              <a:rPr lang="en-US" dirty="0" err="1"/>
              <a:t>etiketlenmiştir</a:t>
            </a:r>
            <a:r>
              <a:rPr lang="en-US" dirty="0"/>
              <a:t> (</a:t>
            </a:r>
            <a:r>
              <a:rPr lang="en-US" dirty="0" err="1"/>
              <a:t>ör</a:t>
            </a:r>
            <a:r>
              <a:rPr lang="en-US" dirty="0"/>
              <a:t>. </a:t>
            </a:r>
            <a:r>
              <a:rPr lang="en-US" dirty="0" err="1"/>
              <a:t>ddATP</a:t>
            </a:r>
            <a:r>
              <a:rPr lang="en-US" dirty="0"/>
              <a:t> = </a:t>
            </a:r>
            <a:r>
              <a:rPr lang="en-US" dirty="0" err="1"/>
              <a:t>yeşil</a:t>
            </a:r>
            <a:r>
              <a:rPr lang="en-US" dirty="0"/>
              <a:t>, </a:t>
            </a:r>
            <a:r>
              <a:rPr lang="en-US" dirty="0" err="1"/>
              <a:t>ddTTP</a:t>
            </a:r>
            <a:r>
              <a:rPr lang="en-US" dirty="0"/>
              <a:t> = </a:t>
            </a:r>
            <a:r>
              <a:rPr lang="en-US" dirty="0" err="1"/>
              <a:t>kırmızı</a:t>
            </a:r>
            <a:r>
              <a:rPr lang="en-US" dirty="0"/>
              <a:t>, vb.).</a:t>
            </a:r>
            <a:endParaRPr lang="tr-TR" dirty="0"/>
          </a:p>
          <a:p>
            <a:r>
              <a:rPr lang="en-US" dirty="0" err="1"/>
              <a:t>Reaksiyon</a:t>
            </a:r>
            <a:r>
              <a:rPr lang="en-US" dirty="0"/>
              <a:t> </a:t>
            </a:r>
            <a:r>
              <a:rPr lang="en-US" dirty="0" err="1"/>
              <a:t>tek</a:t>
            </a:r>
            <a:r>
              <a:rPr lang="en-US" dirty="0"/>
              <a:t> </a:t>
            </a:r>
            <a:r>
              <a:rPr lang="en-US" dirty="0" err="1"/>
              <a:t>tüpte</a:t>
            </a:r>
            <a:r>
              <a:rPr lang="en-US" dirty="0"/>
              <a:t> </a:t>
            </a:r>
            <a:r>
              <a:rPr lang="en-US" dirty="0" err="1"/>
              <a:t>yapılır</a:t>
            </a:r>
            <a:r>
              <a:rPr lang="en-US" dirty="0"/>
              <a:t>.</a:t>
            </a:r>
            <a:endParaRPr lang="tr-TR" dirty="0"/>
          </a:p>
          <a:p>
            <a:r>
              <a:rPr lang="en-US" dirty="0"/>
              <a:t>Sonra </a:t>
            </a:r>
            <a:r>
              <a:rPr lang="en-US" dirty="0" err="1"/>
              <a:t>ürünler</a:t>
            </a:r>
            <a:r>
              <a:rPr lang="en-US" dirty="0"/>
              <a:t> </a:t>
            </a:r>
            <a:r>
              <a:rPr lang="en-US" dirty="0" err="1"/>
              <a:t>kapiler</a:t>
            </a:r>
            <a:r>
              <a:rPr lang="en-US" dirty="0"/>
              <a:t> </a:t>
            </a:r>
            <a:r>
              <a:rPr lang="en-US" dirty="0" err="1"/>
              <a:t>elektroforez</a:t>
            </a:r>
            <a:r>
              <a:rPr lang="en-US" dirty="0"/>
              <a:t> </a:t>
            </a:r>
            <a:r>
              <a:rPr lang="en-US" dirty="0" err="1"/>
              <a:t>sistemine</a:t>
            </a:r>
            <a:r>
              <a:rPr lang="en-US" dirty="0"/>
              <a:t> </a:t>
            </a:r>
            <a:r>
              <a:rPr lang="en-US" dirty="0" err="1"/>
              <a:t>yüklenir</a:t>
            </a:r>
            <a:r>
              <a:rPr lang="en-US" dirty="0"/>
              <a:t>.</a:t>
            </a:r>
            <a:endParaRPr lang="tr-TR" dirty="0"/>
          </a:p>
          <a:p>
            <a:r>
              <a:rPr lang="en-US" dirty="0" err="1"/>
              <a:t>Cihaz</a:t>
            </a:r>
            <a:r>
              <a:rPr lang="en-US" dirty="0"/>
              <a:t> </a:t>
            </a:r>
            <a:r>
              <a:rPr lang="en-US" dirty="0" err="1"/>
              <a:t>lazerle</a:t>
            </a:r>
            <a:r>
              <a:rPr lang="en-US" dirty="0"/>
              <a:t> </a:t>
            </a:r>
            <a:r>
              <a:rPr lang="en-US" dirty="0" err="1"/>
              <a:t>floresan</a:t>
            </a:r>
            <a:r>
              <a:rPr lang="en-US" dirty="0"/>
              <a:t> </a:t>
            </a:r>
            <a:r>
              <a:rPr lang="en-US" dirty="0" err="1"/>
              <a:t>sinyalleri</a:t>
            </a:r>
            <a:r>
              <a:rPr lang="en-US" dirty="0"/>
              <a:t> </a:t>
            </a:r>
            <a:r>
              <a:rPr lang="en-US" dirty="0" err="1"/>
              <a:t>okur</a:t>
            </a:r>
            <a:r>
              <a:rPr lang="en-US" dirty="0"/>
              <a:t> </a:t>
            </a:r>
            <a:r>
              <a:rPr lang="en-US" dirty="0" err="1"/>
              <a:t>ve</a:t>
            </a:r>
            <a:r>
              <a:rPr lang="en-US" dirty="0"/>
              <a:t> </a:t>
            </a:r>
            <a:r>
              <a:rPr lang="en-US" dirty="0" err="1"/>
              <a:t>otomatik</a:t>
            </a:r>
            <a:r>
              <a:rPr lang="en-US" dirty="0"/>
              <a:t> </a:t>
            </a:r>
            <a:r>
              <a:rPr lang="en-US" dirty="0" err="1"/>
              <a:t>olarak</a:t>
            </a:r>
            <a:r>
              <a:rPr lang="en-US" dirty="0"/>
              <a:t> DNA </a:t>
            </a:r>
            <a:r>
              <a:rPr lang="en-US" dirty="0" err="1"/>
              <a:t>dizisini</a:t>
            </a:r>
            <a:r>
              <a:rPr lang="en-US" dirty="0"/>
              <a:t> </a:t>
            </a:r>
            <a:r>
              <a:rPr lang="en-US" dirty="0" err="1"/>
              <a:t>çıkarır</a:t>
            </a:r>
            <a:r>
              <a:rPr lang="en-US" dirty="0"/>
              <a:t>.</a:t>
            </a:r>
            <a:endParaRPr lang="tr-TR" dirty="0"/>
          </a:p>
          <a:p>
            <a:endParaRPr lang="tr-TR" dirty="0"/>
          </a:p>
          <a:p>
            <a:r>
              <a:rPr lang="en-US" dirty="0"/>
              <a:t>Okuma </a:t>
            </a:r>
            <a:r>
              <a:rPr lang="en-US" dirty="0" err="1"/>
              <a:t>ve</a:t>
            </a:r>
            <a:r>
              <a:rPr lang="en-US" dirty="0"/>
              <a:t> Veri </a:t>
            </a:r>
            <a:r>
              <a:rPr lang="en-US" dirty="0" err="1"/>
              <a:t>ÇıktısıSonuç</a:t>
            </a:r>
            <a:r>
              <a:rPr lang="en-US" dirty="0"/>
              <a:t> </a:t>
            </a:r>
            <a:r>
              <a:rPr lang="en-US" dirty="0" err="1"/>
              <a:t>elektroferogram</a:t>
            </a:r>
            <a:r>
              <a:rPr lang="en-US" dirty="0"/>
              <a:t> </a:t>
            </a:r>
            <a:r>
              <a:rPr lang="en-US" dirty="0" err="1"/>
              <a:t>olarak</a:t>
            </a:r>
            <a:r>
              <a:rPr lang="en-US" dirty="0"/>
              <a:t> </a:t>
            </a:r>
            <a:r>
              <a:rPr lang="en-US" dirty="0" err="1"/>
              <a:t>çıkar</a:t>
            </a:r>
            <a:r>
              <a:rPr lang="en-US" dirty="0"/>
              <a:t>:</a:t>
            </a:r>
            <a:endParaRPr lang="tr-TR" dirty="0"/>
          </a:p>
          <a:p>
            <a:r>
              <a:rPr lang="en-US" dirty="0"/>
              <a:t>Her </a:t>
            </a:r>
            <a:r>
              <a:rPr lang="en-US" dirty="0" err="1"/>
              <a:t>pik</a:t>
            </a:r>
            <a:r>
              <a:rPr lang="en-US" dirty="0"/>
              <a:t> (</a:t>
            </a:r>
            <a:r>
              <a:rPr lang="en-US" dirty="0" err="1"/>
              <a:t>tepe</a:t>
            </a:r>
            <a:r>
              <a:rPr lang="en-US" dirty="0"/>
              <a:t>) </a:t>
            </a:r>
            <a:r>
              <a:rPr lang="en-US" dirty="0" err="1"/>
              <a:t>bir</a:t>
            </a:r>
            <a:r>
              <a:rPr lang="en-US" dirty="0"/>
              <a:t> </a:t>
            </a:r>
            <a:r>
              <a:rPr lang="en-US" dirty="0" err="1"/>
              <a:t>baz</a:t>
            </a:r>
            <a:r>
              <a:rPr lang="en-US" dirty="0"/>
              <a:t> </a:t>
            </a:r>
            <a:r>
              <a:rPr lang="en-US" dirty="0" err="1"/>
              <a:t>çiftini</a:t>
            </a:r>
            <a:r>
              <a:rPr lang="en-US" dirty="0"/>
              <a:t> </a:t>
            </a:r>
            <a:r>
              <a:rPr lang="en-US" dirty="0" err="1"/>
              <a:t>temsil</a:t>
            </a:r>
            <a:r>
              <a:rPr lang="en-US" dirty="0"/>
              <a:t> </a:t>
            </a:r>
            <a:r>
              <a:rPr lang="en-US" dirty="0" err="1"/>
              <a:t>eder</a:t>
            </a:r>
            <a:r>
              <a:rPr lang="en-US" dirty="0"/>
              <a:t>.</a:t>
            </a:r>
            <a:endParaRPr lang="tr-TR" dirty="0"/>
          </a:p>
          <a:p>
            <a:r>
              <a:rPr lang="en-US" dirty="0" err="1"/>
              <a:t>Bilgisayar</a:t>
            </a:r>
            <a:r>
              <a:rPr lang="en-US" dirty="0"/>
              <a:t> </a:t>
            </a:r>
            <a:r>
              <a:rPr lang="en-US" dirty="0" err="1"/>
              <a:t>yazılımı</a:t>
            </a:r>
            <a:r>
              <a:rPr lang="en-US" dirty="0"/>
              <a:t> </a:t>
            </a:r>
            <a:r>
              <a:rPr lang="en-US" dirty="0" err="1"/>
              <a:t>bu</a:t>
            </a:r>
            <a:r>
              <a:rPr lang="en-US" dirty="0"/>
              <a:t> </a:t>
            </a:r>
            <a:r>
              <a:rPr lang="en-US" dirty="0" err="1"/>
              <a:t>sinyalleri</a:t>
            </a:r>
            <a:r>
              <a:rPr lang="en-US" dirty="0"/>
              <a:t> A, T, G, C </a:t>
            </a:r>
            <a:r>
              <a:rPr lang="en-US" dirty="0" err="1"/>
              <a:t>olarak</a:t>
            </a:r>
            <a:r>
              <a:rPr lang="en-US" dirty="0"/>
              <a:t> </a:t>
            </a:r>
            <a:r>
              <a:rPr lang="en-US" dirty="0" err="1"/>
              <a:t>çevirir</a:t>
            </a:r>
            <a:r>
              <a:rPr lang="en-US" dirty="0"/>
              <a:t> → DNA </a:t>
            </a:r>
            <a:r>
              <a:rPr lang="en-US" dirty="0" err="1"/>
              <a:t>dizisi</a:t>
            </a:r>
            <a:r>
              <a:rPr lang="en-US" dirty="0"/>
              <a:t> </a:t>
            </a:r>
            <a:r>
              <a:rPr lang="en-US" dirty="0" err="1"/>
              <a:t>elde</a:t>
            </a:r>
            <a:r>
              <a:rPr lang="en-US" dirty="0"/>
              <a:t> </a:t>
            </a:r>
            <a:r>
              <a:rPr lang="en-US" dirty="0" err="1"/>
              <a:t>edilir</a:t>
            </a:r>
            <a:r>
              <a:rPr lang="en-US" dirty="0"/>
              <a:t>.</a:t>
            </a:r>
          </a:p>
        </p:txBody>
      </p:sp>
      <p:pic>
        <p:nvPicPr>
          <p:cNvPr id="6" name="Picture 5">
            <a:extLst>
              <a:ext uri="{FF2B5EF4-FFF2-40B4-BE49-F238E27FC236}">
                <a16:creationId xmlns:a16="http://schemas.microsoft.com/office/drawing/2014/main" id="{87EE5717-EC62-04D8-092B-6745CDA3477A}"/>
              </a:ext>
            </a:extLst>
          </p:cNvPr>
          <p:cNvPicPr>
            <a:picLocks noChangeAspect="1"/>
          </p:cNvPicPr>
          <p:nvPr/>
        </p:nvPicPr>
        <p:blipFill>
          <a:blip r:embed="rId2"/>
          <a:stretch>
            <a:fillRect/>
          </a:stretch>
        </p:blipFill>
        <p:spPr>
          <a:xfrm>
            <a:off x="2971800" y="2796539"/>
            <a:ext cx="2743200" cy="3909060"/>
          </a:xfrm>
          <a:prstGeom prst="rect">
            <a:avLst/>
          </a:prstGeom>
        </p:spPr>
      </p:pic>
    </p:spTree>
    <p:extLst>
      <p:ext uri="{BB962C8B-B14F-4D97-AF65-F5344CB8AC3E}">
        <p14:creationId xmlns:p14="http://schemas.microsoft.com/office/powerpoint/2010/main" val="3141609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DBA1CA-24DA-926F-046A-158055C3E2CE}"/>
              </a:ext>
            </a:extLst>
          </p:cNvPr>
          <p:cNvSpPr txBox="1"/>
          <p:nvPr/>
        </p:nvSpPr>
        <p:spPr>
          <a:xfrm>
            <a:off x="304800" y="228601"/>
            <a:ext cx="7924800" cy="6463308"/>
          </a:xfrm>
          <a:prstGeom prst="rect">
            <a:avLst/>
          </a:prstGeom>
          <a:noFill/>
        </p:spPr>
        <p:txBody>
          <a:bodyPr wrap="square">
            <a:spAutoFit/>
          </a:bodyPr>
          <a:lstStyle/>
          <a:p>
            <a:r>
              <a:rPr lang="tr-TR" dirty="0"/>
              <a:t>1. </a:t>
            </a:r>
            <a:r>
              <a:rPr lang="en-US" b="1" dirty="0" err="1"/>
              <a:t>Canlının</a:t>
            </a:r>
            <a:r>
              <a:rPr lang="en-US" b="1" dirty="0"/>
              <a:t> </a:t>
            </a:r>
            <a:r>
              <a:rPr lang="en-US" b="1" dirty="0" err="1"/>
              <a:t>Genetik</a:t>
            </a:r>
            <a:r>
              <a:rPr lang="en-US" b="1" dirty="0"/>
              <a:t> </a:t>
            </a:r>
            <a:r>
              <a:rPr lang="en-US" b="1" dirty="0" err="1"/>
              <a:t>Bilgisini</a:t>
            </a:r>
            <a:r>
              <a:rPr lang="en-US" b="1" dirty="0"/>
              <a:t> </a:t>
            </a:r>
            <a:r>
              <a:rPr lang="en-US" b="1" dirty="0" err="1"/>
              <a:t>Ortaya</a:t>
            </a:r>
            <a:r>
              <a:rPr lang="en-US" b="1" dirty="0"/>
              <a:t> </a:t>
            </a:r>
            <a:r>
              <a:rPr lang="en-US" b="1" dirty="0" err="1"/>
              <a:t>Koyar</a:t>
            </a:r>
            <a:endParaRPr lang="tr-TR" b="1" dirty="0"/>
          </a:p>
          <a:p>
            <a:r>
              <a:rPr lang="en-US" dirty="0"/>
              <a:t>DNA </a:t>
            </a:r>
            <a:r>
              <a:rPr lang="en-US" dirty="0" err="1"/>
              <a:t>dizisi</a:t>
            </a:r>
            <a:r>
              <a:rPr lang="en-US" dirty="0"/>
              <a:t>, </a:t>
            </a:r>
            <a:r>
              <a:rPr lang="en-US" dirty="0" err="1"/>
              <a:t>canlının</a:t>
            </a:r>
            <a:r>
              <a:rPr lang="en-US" dirty="0"/>
              <a:t> </a:t>
            </a:r>
            <a:r>
              <a:rPr lang="en-US" dirty="0" err="1"/>
              <a:t>tüm</a:t>
            </a:r>
            <a:r>
              <a:rPr lang="en-US" dirty="0"/>
              <a:t> </a:t>
            </a:r>
            <a:r>
              <a:rPr lang="en-US" dirty="0" err="1"/>
              <a:t>genetik</a:t>
            </a:r>
            <a:r>
              <a:rPr lang="en-US" dirty="0"/>
              <a:t> </a:t>
            </a:r>
            <a:r>
              <a:rPr lang="en-US" dirty="0" err="1"/>
              <a:t>kodunu</a:t>
            </a:r>
            <a:r>
              <a:rPr lang="en-US" dirty="0"/>
              <a:t> (hangi </a:t>
            </a:r>
            <a:r>
              <a:rPr lang="en-US" dirty="0" err="1"/>
              <a:t>genlerin</a:t>
            </a:r>
            <a:r>
              <a:rPr lang="en-US" dirty="0"/>
              <a:t> hangi </a:t>
            </a:r>
            <a:r>
              <a:rPr lang="en-US" dirty="0" err="1"/>
              <a:t>sırada</a:t>
            </a:r>
            <a:r>
              <a:rPr lang="en-US" dirty="0"/>
              <a:t> </a:t>
            </a:r>
            <a:r>
              <a:rPr lang="en-US" dirty="0" err="1"/>
              <a:t>olduğunu</a:t>
            </a:r>
            <a:r>
              <a:rPr lang="en-US" dirty="0"/>
              <a:t>) </a:t>
            </a:r>
            <a:r>
              <a:rPr lang="en-US" dirty="0" err="1"/>
              <a:t>gösterir</a:t>
            </a:r>
            <a:endParaRPr lang="tr-TR" dirty="0"/>
          </a:p>
          <a:p>
            <a:endParaRPr lang="tr-TR" dirty="0"/>
          </a:p>
          <a:p>
            <a:r>
              <a:rPr lang="tr-TR" dirty="0"/>
              <a:t>2. </a:t>
            </a:r>
            <a:r>
              <a:rPr lang="en-US" b="1" dirty="0"/>
              <a:t>Gen </a:t>
            </a:r>
            <a:r>
              <a:rPr lang="en-US" b="1" dirty="0" err="1"/>
              <a:t>ve</a:t>
            </a:r>
            <a:r>
              <a:rPr lang="en-US" b="1" dirty="0"/>
              <a:t> Protein </a:t>
            </a:r>
            <a:r>
              <a:rPr lang="en-US" b="1" dirty="0" err="1"/>
              <a:t>Yapısını</a:t>
            </a:r>
            <a:r>
              <a:rPr lang="en-US" b="1" dirty="0"/>
              <a:t> </a:t>
            </a:r>
            <a:r>
              <a:rPr lang="en-US" b="1" dirty="0" err="1"/>
              <a:t>Anlamamızı</a:t>
            </a:r>
            <a:r>
              <a:rPr lang="en-US" b="1" dirty="0"/>
              <a:t> </a:t>
            </a:r>
            <a:r>
              <a:rPr lang="en-US" b="1" dirty="0" err="1"/>
              <a:t>Sağlar</a:t>
            </a:r>
            <a:endParaRPr lang="en-US" b="1" dirty="0"/>
          </a:p>
          <a:p>
            <a:r>
              <a:rPr lang="en-US" dirty="0" err="1"/>
              <a:t>Sekans</a:t>
            </a:r>
            <a:r>
              <a:rPr lang="en-US" dirty="0"/>
              <a:t> </a:t>
            </a:r>
            <a:r>
              <a:rPr lang="en-US" dirty="0" err="1"/>
              <a:t>bilindiğinde</a:t>
            </a:r>
            <a:r>
              <a:rPr lang="en-US" dirty="0"/>
              <a:t> hangi </a:t>
            </a:r>
            <a:r>
              <a:rPr lang="en-US" dirty="0" err="1"/>
              <a:t>genin</a:t>
            </a:r>
            <a:r>
              <a:rPr lang="en-US" dirty="0"/>
              <a:t> hangi </a:t>
            </a:r>
            <a:r>
              <a:rPr lang="en-US" dirty="0" err="1"/>
              <a:t>proteini</a:t>
            </a:r>
            <a:r>
              <a:rPr lang="en-US" dirty="0"/>
              <a:t> </a:t>
            </a:r>
            <a:r>
              <a:rPr lang="en-US" dirty="0" err="1"/>
              <a:t>kodladığı</a:t>
            </a:r>
            <a:r>
              <a:rPr lang="en-US" dirty="0"/>
              <a:t> </a:t>
            </a:r>
            <a:r>
              <a:rPr lang="en-US" dirty="0" err="1"/>
              <a:t>bulunabilir</a:t>
            </a:r>
            <a:r>
              <a:rPr lang="en-US" dirty="0"/>
              <a:t>.</a:t>
            </a:r>
          </a:p>
          <a:p>
            <a:r>
              <a:rPr lang="en-US" dirty="0" err="1"/>
              <a:t>Böylece</a:t>
            </a:r>
            <a:r>
              <a:rPr lang="en-US" dirty="0"/>
              <a:t> </a:t>
            </a:r>
            <a:r>
              <a:rPr lang="en-US" dirty="0" err="1"/>
              <a:t>proteinlerin</a:t>
            </a:r>
            <a:r>
              <a:rPr lang="en-US" dirty="0"/>
              <a:t> </a:t>
            </a:r>
            <a:r>
              <a:rPr lang="en-US" dirty="0" err="1"/>
              <a:t>görevleri</a:t>
            </a:r>
            <a:r>
              <a:rPr lang="en-US" dirty="0"/>
              <a:t>, </a:t>
            </a:r>
            <a:r>
              <a:rPr lang="en-US" dirty="0" err="1"/>
              <a:t>enzimatik</a:t>
            </a:r>
            <a:r>
              <a:rPr lang="en-US" dirty="0"/>
              <a:t> </a:t>
            </a:r>
            <a:r>
              <a:rPr lang="en-US" dirty="0" err="1"/>
              <a:t>aktiviteleri</a:t>
            </a:r>
            <a:r>
              <a:rPr lang="en-US" dirty="0"/>
              <a:t> </a:t>
            </a:r>
            <a:r>
              <a:rPr lang="en-US" dirty="0" err="1"/>
              <a:t>ve</a:t>
            </a:r>
            <a:r>
              <a:rPr lang="en-US" dirty="0"/>
              <a:t> </a:t>
            </a:r>
            <a:r>
              <a:rPr lang="en-US" dirty="0" err="1"/>
              <a:t>metabolik</a:t>
            </a:r>
            <a:r>
              <a:rPr lang="en-US" dirty="0"/>
              <a:t> </a:t>
            </a:r>
            <a:r>
              <a:rPr lang="en-US" dirty="0" err="1"/>
              <a:t>yollar</a:t>
            </a:r>
            <a:r>
              <a:rPr lang="en-US" dirty="0"/>
              <a:t> </a:t>
            </a:r>
            <a:r>
              <a:rPr lang="en-US" dirty="0" err="1"/>
              <a:t>çözümlenir</a:t>
            </a:r>
            <a:r>
              <a:rPr lang="en-US" dirty="0"/>
              <a:t>.</a:t>
            </a:r>
          </a:p>
          <a:p>
            <a:r>
              <a:rPr lang="en-US" dirty="0" err="1"/>
              <a:t>Mutasyonlar</a:t>
            </a:r>
            <a:r>
              <a:rPr lang="en-US" dirty="0"/>
              <a:t> </a:t>
            </a:r>
            <a:r>
              <a:rPr lang="en-US" dirty="0" err="1"/>
              <a:t>veya</a:t>
            </a:r>
            <a:r>
              <a:rPr lang="en-US" dirty="0"/>
              <a:t> </a:t>
            </a:r>
            <a:r>
              <a:rPr lang="en-US" dirty="0" err="1"/>
              <a:t>dizideki</a:t>
            </a:r>
            <a:r>
              <a:rPr lang="en-US" dirty="0"/>
              <a:t> </a:t>
            </a:r>
            <a:r>
              <a:rPr lang="en-US" dirty="0" err="1"/>
              <a:t>küçük</a:t>
            </a:r>
            <a:r>
              <a:rPr lang="en-US" dirty="0"/>
              <a:t> </a:t>
            </a:r>
            <a:r>
              <a:rPr lang="en-US" dirty="0" err="1"/>
              <a:t>değişiklikler</a:t>
            </a:r>
            <a:r>
              <a:rPr lang="en-US" dirty="0"/>
              <a:t>, </a:t>
            </a:r>
            <a:r>
              <a:rPr lang="en-US" b="1" dirty="0" err="1"/>
              <a:t>hastalıkların</a:t>
            </a:r>
            <a:r>
              <a:rPr lang="en-US" b="1" dirty="0"/>
              <a:t> </a:t>
            </a:r>
            <a:r>
              <a:rPr lang="en-US" b="1" dirty="0" err="1"/>
              <a:t>moleküler</a:t>
            </a:r>
            <a:r>
              <a:rPr lang="en-US" b="1" dirty="0"/>
              <a:t> </a:t>
            </a:r>
            <a:r>
              <a:rPr lang="en-US" b="1" dirty="0" err="1"/>
              <a:t>nedenlerini</a:t>
            </a:r>
            <a:r>
              <a:rPr lang="en-US" dirty="0"/>
              <a:t> </a:t>
            </a:r>
            <a:r>
              <a:rPr lang="tr-TR" dirty="0"/>
              <a:t>açıklanır</a:t>
            </a:r>
          </a:p>
          <a:p>
            <a:endParaRPr lang="tr-TR" dirty="0"/>
          </a:p>
          <a:p>
            <a:r>
              <a:rPr lang="tr-TR" dirty="0"/>
              <a:t>3. </a:t>
            </a:r>
            <a:r>
              <a:rPr lang="en-US" b="1" dirty="0"/>
              <a:t>PCR </a:t>
            </a:r>
            <a:r>
              <a:rPr lang="en-US" b="1" dirty="0" err="1"/>
              <a:t>ve</a:t>
            </a:r>
            <a:r>
              <a:rPr lang="en-US" b="1" dirty="0"/>
              <a:t> </a:t>
            </a:r>
            <a:r>
              <a:rPr lang="en-US" b="1" dirty="0" err="1"/>
              <a:t>Diğer</a:t>
            </a:r>
            <a:r>
              <a:rPr lang="en-US" b="1" dirty="0"/>
              <a:t> </a:t>
            </a:r>
            <a:r>
              <a:rPr lang="en-US" b="1" dirty="0" err="1"/>
              <a:t>Moleküler</a:t>
            </a:r>
            <a:r>
              <a:rPr lang="en-US" b="1" dirty="0"/>
              <a:t> </a:t>
            </a:r>
            <a:r>
              <a:rPr lang="en-US" b="1" dirty="0" err="1"/>
              <a:t>Yöntemlerin</a:t>
            </a:r>
            <a:r>
              <a:rPr lang="en-US" b="1" dirty="0"/>
              <a:t> </a:t>
            </a:r>
            <a:r>
              <a:rPr lang="en-US" b="1" dirty="0" err="1"/>
              <a:t>Temelidir</a:t>
            </a:r>
            <a:endParaRPr lang="en-US" b="1" dirty="0"/>
          </a:p>
          <a:p>
            <a:r>
              <a:rPr lang="en-US" dirty="0"/>
              <a:t>PCR, real-time PCR, CRISPR, gen </a:t>
            </a:r>
            <a:r>
              <a:rPr lang="en-US" dirty="0" err="1"/>
              <a:t>klonlama</a:t>
            </a:r>
            <a:r>
              <a:rPr lang="en-US" dirty="0"/>
              <a:t> </a:t>
            </a:r>
            <a:r>
              <a:rPr lang="en-US" dirty="0" err="1"/>
              <a:t>gibi</a:t>
            </a:r>
            <a:r>
              <a:rPr lang="en-US" dirty="0"/>
              <a:t> </a:t>
            </a:r>
            <a:r>
              <a:rPr lang="en-US" dirty="0" err="1"/>
              <a:t>yöntemlerde</a:t>
            </a:r>
            <a:r>
              <a:rPr lang="en-US" dirty="0"/>
              <a:t> </a:t>
            </a:r>
            <a:r>
              <a:rPr lang="en-US" b="1" dirty="0"/>
              <a:t>primer </a:t>
            </a:r>
            <a:r>
              <a:rPr lang="en-US" b="1" dirty="0" err="1"/>
              <a:t>tasarımı</a:t>
            </a:r>
            <a:r>
              <a:rPr lang="en-US" dirty="0"/>
              <a:t> </a:t>
            </a:r>
            <a:r>
              <a:rPr lang="en-US" dirty="0" err="1"/>
              <a:t>ve</a:t>
            </a:r>
            <a:r>
              <a:rPr lang="en-US" dirty="0"/>
              <a:t> </a:t>
            </a:r>
            <a:r>
              <a:rPr lang="en-US" b="1" dirty="0" err="1"/>
              <a:t>hedef</a:t>
            </a:r>
            <a:r>
              <a:rPr lang="en-US" b="1" dirty="0"/>
              <a:t> </a:t>
            </a:r>
            <a:r>
              <a:rPr lang="en-US" b="1" dirty="0" err="1"/>
              <a:t>seçimi</a:t>
            </a:r>
            <a:r>
              <a:rPr lang="en-US" dirty="0"/>
              <a:t> DNA </a:t>
            </a:r>
            <a:r>
              <a:rPr lang="en-US" dirty="0" err="1"/>
              <a:t>dizisine</a:t>
            </a:r>
            <a:r>
              <a:rPr lang="en-US" dirty="0"/>
              <a:t> </a:t>
            </a:r>
            <a:r>
              <a:rPr lang="en-US" dirty="0" err="1"/>
              <a:t>göre</a:t>
            </a:r>
            <a:r>
              <a:rPr lang="en-US" dirty="0"/>
              <a:t> </a:t>
            </a:r>
            <a:r>
              <a:rPr lang="en-US" dirty="0" err="1"/>
              <a:t>yapılır</a:t>
            </a:r>
            <a:r>
              <a:rPr lang="en-US" dirty="0"/>
              <a:t>.</a:t>
            </a:r>
          </a:p>
          <a:p>
            <a:r>
              <a:rPr lang="en-US" dirty="0" err="1"/>
              <a:t>Sekans</a:t>
            </a:r>
            <a:r>
              <a:rPr lang="en-US" dirty="0"/>
              <a:t> </a:t>
            </a:r>
            <a:r>
              <a:rPr lang="en-US" dirty="0" err="1"/>
              <a:t>bilinmeden</a:t>
            </a:r>
            <a:r>
              <a:rPr lang="en-US" dirty="0"/>
              <a:t> </a:t>
            </a:r>
            <a:r>
              <a:rPr lang="en-US" dirty="0" err="1"/>
              <a:t>özgül</a:t>
            </a:r>
            <a:r>
              <a:rPr lang="en-US" dirty="0"/>
              <a:t> (</a:t>
            </a:r>
            <a:r>
              <a:rPr lang="en-US" dirty="0" err="1"/>
              <a:t>spesifik</a:t>
            </a:r>
            <a:r>
              <a:rPr lang="en-US" dirty="0"/>
              <a:t>) </a:t>
            </a:r>
            <a:r>
              <a:rPr lang="en-US" dirty="0" err="1"/>
              <a:t>bir</a:t>
            </a:r>
            <a:r>
              <a:rPr lang="en-US" dirty="0"/>
              <a:t> </a:t>
            </a:r>
            <a:r>
              <a:rPr lang="en-US" dirty="0" err="1"/>
              <a:t>analiz</a:t>
            </a:r>
            <a:r>
              <a:rPr lang="en-US" dirty="0"/>
              <a:t> </a:t>
            </a:r>
            <a:r>
              <a:rPr lang="en-US" dirty="0" err="1"/>
              <a:t>yapmak</a:t>
            </a:r>
            <a:r>
              <a:rPr lang="en-US" dirty="0"/>
              <a:t> </a:t>
            </a:r>
            <a:r>
              <a:rPr lang="en-US" dirty="0" err="1"/>
              <a:t>mümkün</a:t>
            </a:r>
            <a:r>
              <a:rPr lang="en-US" dirty="0"/>
              <a:t> </a:t>
            </a:r>
            <a:r>
              <a:rPr lang="en-US" dirty="0" err="1"/>
              <a:t>değildir</a:t>
            </a:r>
            <a:r>
              <a:rPr lang="en-US" dirty="0"/>
              <a:t>.</a:t>
            </a:r>
          </a:p>
          <a:p>
            <a:endParaRPr lang="tr-TR" dirty="0"/>
          </a:p>
          <a:p>
            <a:r>
              <a:rPr lang="tr-TR" dirty="0"/>
              <a:t>4. </a:t>
            </a:r>
            <a:r>
              <a:rPr lang="en-US" b="1" dirty="0" err="1"/>
              <a:t>Genetik</a:t>
            </a:r>
            <a:r>
              <a:rPr lang="en-US" b="1" dirty="0"/>
              <a:t> </a:t>
            </a:r>
            <a:r>
              <a:rPr lang="en-US" b="1" dirty="0" err="1"/>
              <a:t>Hastalıkların</a:t>
            </a:r>
            <a:r>
              <a:rPr lang="en-US" b="1" dirty="0"/>
              <a:t> </a:t>
            </a:r>
            <a:r>
              <a:rPr lang="en-US" b="1" dirty="0" err="1"/>
              <a:t>Teşhisinde</a:t>
            </a:r>
            <a:r>
              <a:rPr lang="en-US" b="1" dirty="0"/>
              <a:t> </a:t>
            </a:r>
            <a:r>
              <a:rPr lang="en-US" b="1" dirty="0" err="1"/>
              <a:t>Kullanılır</a:t>
            </a:r>
            <a:endParaRPr lang="en-US" b="1" dirty="0"/>
          </a:p>
          <a:p>
            <a:r>
              <a:rPr lang="en-US" dirty="0"/>
              <a:t>DNA </a:t>
            </a:r>
            <a:r>
              <a:rPr lang="en-US" dirty="0" err="1"/>
              <a:t>sekansındaki</a:t>
            </a:r>
            <a:r>
              <a:rPr lang="en-US" dirty="0"/>
              <a:t> </a:t>
            </a:r>
            <a:r>
              <a:rPr lang="en-US" dirty="0" err="1"/>
              <a:t>değişiklikler</a:t>
            </a:r>
            <a:r>
              <a:rPr lang="en-US" dirty="0"/>
              <a:t> (</a:t>
            </a:r>
            <a:r>
              <a:rPr lang="en-US" dirty="0" err="1"/>
              <a:t>mutasyon</a:t>
            </a:r>
            <a:r>
              <a:rPr lang="en-US" dirty="0"/>
              <a:t>, </a:t>
            </a:r>
            <a:r>
              <a:rPr lang="en-US" dirty="0" err="1"/>
              <a:t>delesyon</a:t>
            </a:r>
            <a:r>
              <a:rPr lang="en-US" dirty="0"/>
              <a:t>, </a:t>
            </a:r>
            <a:r>
              <a:rPr lang="en-US" dirty="0" err="1"/>
              <a:t>insersiyon</a:t>
            </a:r>
            <a:r>
              <a:rPr lang="en-US" dirty="0"/>
              <a:t>) </a:t>
            </a:r>
            <a:r>
              <a:rPr lang="en-US" dirty="0" err="1"/>
              <a:t>birçok</a:t>
            </a:r>
            <a:r>
              <a:rPr lang="en-US" dirty="0"/>
              <a:t> </a:t>
            </a:r>
            <a:r>
              <a:rPr lang="en-US" dirty="0" err="1"/>
              <a:t>kalıtsal</a:t>
            </a:r>
            <a:r>
              <a:rPr lang="en-US" dirty="0"/>
              <a:t> </a:t>
            </a:r>
            <a:r>
              <a:rPr lang="en-US" dirty="0" err="1"/>
              <a:t>hastalığın</a:t>
            </a:r>
            <a:r>
              <a:rPr lang="en-US" dirty="0"/>
              <a:t> </a:t>
            </a:r>
            <a:r>
              <a:rPr lang="en-US" dirty="0" err="1"/>
              <a:t>nedenidir</a:t>
            </a:r>
            <a:r>
              <a:rPr lang="en-US" dirty="0"/>
              <a:t>.</a:t>
            </a:r>
          </a:p>
          <a:p>
            <a:r>
              <a:rPr lang="en-US" dirty="0" err="1"/>
              <a:t>Sekans</a:t>
            </a:r>
            <a:r>
              <a:rPr lang="en-US" dirty="0"/>
              <a:t> </a:t>
            </a:r>
            <a:r>
              <a:rPr lang="en-US" dirty="0" err="1"/>
              <a:t>analizi</a:t>
            </a:r>
            <a:r>
              <a:rPr lang="en-US" dirty="0"/>
              <a:t> </a:t>
            </a:r>
            <a:r>
              <a:rPr lang="en-US" dirty="0" err="1"/>
              <a:t>sayesinde</a:t>
            </a:r>
            <a:r>
              <a:rPr lang="en-US" dirty="0"/>
              <a:t> </a:t>
            </a:r>
            <a:r>
              <a:rPr lang="en-US" dirty="0" err="1"/>
              <a:t>bu</a:t>
            </a:r>
            <a:r>
              <a:rPr lang="en-US" dirty="0"/>
              <a:t> </a:t>
            </a:r>
            <a:r>
              <a:rPr lang="en-US" dirty="0" err="1"/>
              <a:t>mutasyonlar</a:t>
            </a:r>
            <a:r>
              <a:rPr lang="en-US" dirty="0"/>
              <a:t> </a:t>
            </a:r>
            <a:r>
              <a:rPr lang="en-US" b="1" dirty="0" err="1"/>
              <a:t>erken</a:t>
            </a:r>
            <a:r>
              <a:rPr lang="en-US" b="1" dirty="0"/>
              <a:t> </a:t>
            </a:r>
            <a:r>
              <a:rPr lang="en-US" b="1" dirty="0" err="1"/>
              <a:t>teşhis</a:t>
            </a:r>
            <a:r>
              <a:rPr lang="en-US" dirty="0"/>
              <a:t> </a:t>
            </a:r>
            <a:r>
              <a:rPr lang="en-US" dirty="0" err="1"/>
              <a:t>edilebilir</a:t>
            </a:r>
            <a:r>
              <a:rPr lang="en-US" dirty="0"/>
              <a:t>.</a:t>
            </a:r>
          </a:p>
          <a:p>
            <a:endParaRPr lang="en-US" dirty="0"/>
          </a:p>
          <a:p>
            <a:endParaRPr lang="tr-TR" dirty="0"/>
          </a:p>
          <a:p>
            <a:endParaRPr lang="en-US" dirty="0"/>
          </a:p>
        </p:txBody>
      </p:sp>
    </p:spTree>
    <p:extLst>
      <p:ext uri="{BB962C8B-B14F-4D97-AF65-F5344CB8AC3E}">
        <p14:creationId xmlns:p14="http://schemas.microsoft.com/office/powerpoint/2010/main" val="2630611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5FA91C-4541-7CB8-B41F-D34DB54C2066}"/>
              </a:ext>
            </a:extLst>
          </p:cNvPr>
          <p:cNvSpPr txBox="1"/>
          <p:nvPr/>
        </p:nvSpPr>
        <p:spPr>
          <a:xfrm>
            <a:off x="457200" y="58847"/>
            <a:ext cx="7848600" cy="3970318"/>
          </a:xfrm>
          <a:prstGeom prst="rect">
            <a:avLst/>
          </a:prstGeom>
          <a:noFill/>
        </p:spPr>
        <p:txBody>
          <a:bodyPr wrap="square">
            <a:spAutoFit/>
          </a:bodyPr>
          <a:lstStyle/>
          <a:p>
            <a:r>
              <a:rPr lang="tr-TR" dirty="0"/>
              <a:t>5. </a:t>
            </a:r>
            <a:r>
              <a:rPr lang="en-US" b="1" i="1" dirty="0"/>
              <a:t>Evrimsel </a:t>
            </a:r>
            <a:r>
              <a:rPr lang="en-US" b="1" i="1" dirty="0" err="1"/>
              <a:t>ve</a:t>
            </a:r>
            <a:r>
              <a:rPr lang="en-US" b="1" i="1" dirty="0"/>
              <a:t> </a:t>
            </a:r>
            <a:r>
              <a:rPr lang="en-US" b="1" i="1" dirty="0" err="1"/>
              <a:t>Ekolojik</a:t>
            </a:r>
            <a:r>
              <a:rPr lang="en-US" b="1" i="1" dirty="0"/>
              <a:t> </a:t>
            </a:r>
            <a:r>
              <a:rPr lang="en-US" b="1" i="1" dirty="0" err="1"/>
              <a:t>Çalışmalarda</a:t>
            </a:r>
            <a:r>
              <a:rPr lang="en-US" b="1" i="1" dirty="0"/>
              <a:t> </a:t>
            </a:r>
            <a:r>
              <a:rPr lang="en-US" b="1" i="1" dirty="0" err="1"/>
              <a:t>Kullanılır</a:t>
            </a:r>
            <a:endParaRPr lang="tr-TR" b="1" i="1" dirty="0"/>
          </a:p>
          <a:p>
            <a:r>
              <a:rPr lang="en-US" dirty="0" err="1"/>
              <a:t>Farklı</a:t>
            </a:r>
            <a:r>
              <a:rPr lang="en-US" dirty="0"/>
              <a:t> </a:t>
            </a:r>
            <a:r>
              <a:rPr lang="en-US" dirty="0" err="1"/>
              <a:t>türlerin</a:t>
            </a:r>
            <a:r>
              <a:rPr lang="en-US" dirty="0"/>
              <a:t> DNA </a:t>
            </a:r>
            <a:r>
              <a:rPr lang="en-US" dirty="0" err="1"/>
              <a:t>sekansları</a:t>
            </a:r>
            <a:r>
              <a:rPr lang="en-US" dirty="0"/>
              <a:t> </a:t>
            </a:r>
            <a:r>
              <a:rPr lang="en-US" dirty="0" err="1"/>
              <a:t>karşılaştırılarak</a:t>
            </a:r>
            <a:r>
              <a:rPr lang="en-US" dirty="0"/>
              <a:t> </a:t>
            </a:r>
            <a:r>
              <a:rPr lang="en-US" dirty="0" err="1"/>
              <a:t>akrabalık</a:t>
            </a:r>
            <a:r>
              <a:rPr lang="en-US" dirty="0"/>
              <a:t> </a:t>
            </a:r>
            <a:r>
              <a:rPr lang="en-US" dirty="0" err="1"/>
              <a:t>ilişkileri</a:t>
            </a:r>
            <a:r>
              <a:rPr lang="en-US" dirty="0"/>
              <a:t> (</a:t>
            </a:r>
            <a:r>
              <a:rPr lang="en-US" dirty="0" err="1"/>
              <a:t>filogeni</a:t>
            </a:r>
            <a:r>
              <a:rPr lang="en-US" dirty="0"/>
              <a:t>) </a:t>
            </a:r>
            <a:r>
              <a:rPr lang="en-US" dirty="0" err="1"/>
              <a:t>çıkarılır.Çevresel</a:t>
            </a:r>
            <a:r>
              <a:rPr lang="en-US" dirty="0"/>
              <a:t> </a:t>
            </a:r>
            <a:r>
              <a:rPr lang="en-US" dirty="0" err="1"/>
              <a:t>örneklerden</a:t>
            </a:r>
            <a:r>
              <a:rPr lang="en-US" dirty="0"/>
              <a:t> (</a:t>
            </a:r>
            <a:r>
              <a:rPr lang="en-US" dirty="0" err="1"/>
              <a:t>su</a:t>
            </a:r>
            <a:r>
              <a:rPr lang="en-US" dirty="0"/>
              <a:t>, </a:t>
            </a:r>
            <a:r>
              <a:rPr lang="en-US" dirty="0" err="1"/>
              <a:t>toprak</a:t>
            </a:r>
            <a:r>
              <a:rPr lang="en-US" dirty="0"/>
              <a:t>, </a:t>
            </a:r>
            <a:r>
              <a:rPr lang="en-US" dirty="0" err="1"/>
              <a:t>hava</a:t>
            </a:r>
            <a:r>
              <a:rPr lang="en-US" dirty="0"/>
              <a:t>) </a:t>
            </a:r>
            <a:r>
              <a:rPr lang="en-US" dirty="0" err="1"/>
              <a:t>elde</a:t>
            </a:r>
            <a:r>
              <a:rPr lang="en-US" dirty="0"/>
              <a:t> </a:t>
            </a:r>
            <a:r>
              <a:rPr lang="en-US" dirty="0" err="1"/>
              <a:t>edilen</a:t>
            </a:r>
            <a:r>
              <a:rPr lang="en-US" dirty="0"/>
              <a:t> DNA </a:t>
            </a:r>
            <a:r>
              <a:rPr lang="en-US" dirty="0" err="1"/>
              <a:t>dizileriyle</a:t>
            </a:r>
            <a:r>
              <a:rPr lang="en-US" dirty="0"/>
              <a:t> </a:t>
            </a:r>
            <a:r>
              <a:rPr lang="en-US" dirty="0" err="1"/>
              <a:t>biyoçeşitlilik</a:t>
            </a:r>
            <a:r>
              <a:rPr lang="en-US" dirty="0"/>
              <a:t> </a:t>
            </a:r>
            <a:r>
              <a:rPr lang="en-US" dirty="0" err="1"/>
              <a:t>analizleri</a:t>
            </a:r>
            <a:r>
              <a:rPr lang="en-US" dirty="0"/>
              <a:t> </a:t>
            </a:r>
            <a:r>
              <a:rPr lang="en-US" dirty="0" err="1"/>
              <a:t>yapılır</a:t>
            </a:r>
            <a:r>
              <a:rPr lang="en-US" dirty="0"/>
              <a:t>. </a:t>
            </a:r>
            <a:endParaRPr lang="tr-TR" dirty="0"/>
          </a:p>
          <a:p>
            <a:endParaRPr lang="tr-TR" dirty="0"/>
          </a:p>
          <a:p>
            <a:r>
              <a:rPr lang="tr-TR" dirty="0"/>
              <a:t>6. </a:t>
            </a:r>
            <a:r>
              <a:rPr lang="en-US" b="1" dirty="0" err="1"/>
              <a:t>İlaç</a:t>
            </a:r>
            <a:r>
              <a:rPr lang="en-US" b="1" dirty="0"/>
              <a:t> </a:t>
            </a:r>
            <a:r>
              <a:rPr lang="en-US" b="1" dirty="0" err="1"/>
              <a:t>Geliştirme</a:t>
            </a:r>
            <a:r>
              <a:rPr lang="en-US" b="1" dirty="0"/>
              <a:t> </a:t>
            </a:r>
            <a:r>
              <a:rPr lang="en-US" b="1" dirty="0" err="1"/>
              <a:t>ve</a:t>
            </a:r>
            <a:r>
              <a:rPr lang="en-US" b="1" dirty="0"/>
              <a:t> </a:t>
            </a:r>
            <a:r>
              <a:rPr lang="en-US" b="1" dirty="0" err="1"/>
              <a:t>Kişiselleştirilmiş</a:t>
            </a:r>
            <a:r>
              <a:rPr lang="en-US" b="1" dirty="0"/>
              <a:t> </a:t>
            </a:r>
            <a:r>
              <a:rPr lang="en-US" b="1" dirty="0" err="1"/>
              <a:t>Tıpta</a:t>
            </a:r>
            <a:r>
              <a:rPr lang="en-US" b="1" dirty="0"/>
              <a:t> </a:t>
            </a:r>
            <a:r>
              <a:rPr lang="en-US" b="1" dirty="0" err="1"/>
              <a:t>Kullanılır</a:t>
            </a:r>
            <a:endParaRPr lang="tr-TR" b="1" dirty="0"/>
          </a:p>
          <a:p>
            <a:r>
              <a:rPr lang="en-US" dirty="0" err="1"/>
              <a:t>Hastanın</a:t>
            </a:r>
            <a:r>
              <a:rPr lang="en-US" dirty="0"/>
              <a:t> DNA </a:t>
            </a:r>
            <a:r>
              <a:rPr lang="en-US" dirty="0" err="1"/>
              <a:t>dizisi</a:t>
            </a:r>
            <a:r>
              <a:rPr lang="en-US" dirty="0"/>
              <a:t> </a:t>
            </a:r>
            <a:r>
              <a:rPr lang="en-US" dirty="0" err="1"/>
              <a:t>analiz</a:t>
            </a:r>
            <a:r>
              <a:rPr lang="en-US" dirty="0"/>
              <a:t> </a:t>
            </a:r>
            <a:r>
              <a:rPr lang="en-US" dirty="0" err="1"/>
              <a:t>edilerek</a:t>
            </a:r>
            <a:r>
              <a:rPr lang="en-US" dirty="0"/>
              <a:t> hangi </a:t>
            </a:r>
            <a:r>
              <a:rPr lang="en-US" dirty="0" err="1"/>
              <a:t>ilaçlara</a:t>
            </a:r>
            <a:r>
              <a:rPr lang="en-US" dirty="0"/>
              <a:t> </a:t>
            </a:r>
            <a:r>
              <a:rPr lang="en-US" dirty="0" err="1"/>
              <a:t>duyarlı</a:t>
            </a:r>
            <a:r>
              <a:rPr lang="en-US" dirty="0"/>
              <a:t> </a:t>
            </a:r>
            <a:r>
              <a:rPr lang="en-US" dirty="0" err="1"/>
              <a:t>veya</a:t>
            </a:r>
            <a:r>
              <a:rPr lang="en-US" dirty="0"/>
              <a:t> </a:t>
            </a:r>
            <a:r>
              <a:rPr lang="en-US" dirty="0" err="1"/>
              <a:t>dirençli</a:t>
            </a:r>
            <a:r>
              <a:rPr lang="en-US" dirty="0"/>
              <a:t> </a:t>
            </a:r>
            <a:r>
              <a:rPr lang="en-US" dirty="0" err="1"/>
              <a:t>olduğu</a:t>
            </a:r>
            <a:r>
              <a:rPr lang="en-US" dirty="0"/>
              <a:t> </a:t>
            </a:r>
            <a:r>
              <a:rPr lang="en-US" dirty="0" err="1"/>
              <a:t>tespit</a:t>
            </a:r>
            <a:r>
              <a:rPr lang="en-US" dirty="0"/>
              <a:t> </a:t>
            </a:r>
            <a:r>
              <a:rPr lang="en-US" dirty="0" err="1"/>
              <a:t>edilir.Böylece</a:t>
            </a:r>
            <a:r>
              <a:rPr lang="en-US" dirty="0"/>
              <a:t> </a:t>
            </a:r>
            <a:r>
              <a:rPr lang="en-US" dirty="0" err="1"/>
              <a:t>tedaviler</a:t>
            </a:r>
            <a:r>
              <a:rPr lang="en-US" dirty="0"/>
              <a:t> </a:t>
            </a:r>
            <a:r>
              <a:rPr lang="en-US" dirty="0" err="1"/>
              <a:t>kişiye</a:t>
            </a:r>
            <a:r>
              <a:rPr lang="en-US" dirty="0"/>
              <a:t> </a:t>
            </a:r>
            <a:r>
              <a:rPr lang="en-US" dirty="0" err="1"/>
              <a:t>özel</a:t>
            </a:r>
            <a:r>
              <a:rPr lang="en-US" dirty="0"/>
              <a:t> </a:t>
            </a:r>
            <a:r>
              <a:rPr lang="en-US" dirty="0" err="1"/>
              <a:t>planlanabilir</a:t>
            </a:r>
            <a:r>
              <a:rPr lang="en-US" dirty="0"/>
              <a:t> (</a:t>
            </a:r>
            <a:r>
              <a:rPr lang="en-US" dirty="0" err="1"/>
              <a:t>farmakogenetik</a:t>
            </a:r>
            <a:r>
              <a:rPr lang="en-US" dirty="0"/>
              <a:t>).</a:t>
            </a:r>
            <a:endParaRPr lang="tr-TR" dirty="0"/>
          </a:p>
          <a:p>
            <a:endParaRPr lang="tr-TR" dirty="0"/>
          </a:p>
          <a:p>
            <a:r>
              <a:rPr lang="tr-TR" dirty="0"/>
              <a:t>7. </a:t>
            </a:r>
            <a:r>
              <a:rPr lang="en-US" b="1" dirty="0" err="1"/>
              <a:t>Biyoteknolojik</a:t>
            </a:r>
            <a:r>
              <a:rPr lang="en-US" b="1" dirty="0"/>
              <a:t> </a:t>
            </a:r>
            <a:r>
              <a:rPr lang="en-US" b="1" dirty="0" err="1"/>
              <a:t>Uygulamalar</a:t>
            </a:r>
            <a:r>
              <a:rPr lang="en-US" b="1" dirty="0"/>
              <a:t> </a:t>
            </a:r>
            <a:r>
              <a:rPr lang="en-US" b="1" dirty="0" err="1"/>
              <a:t>için</a:t>
            </a:r>
            <a:r>
              <a:rPr lang="en-US" b="1" dirty="0"/>
              <a:t> </a:t>
            </a:r>
            <a:r>
              <a:rPr lang="en-US" b="1" dirty="0" err="1"/>
              <a:t>Gereklidir</a:t>
            </a:r>
            <a:endParaRPr lang="tr-TR" b="1" dirty="0"/>
          </a:p>
          <a:p>
            <a:r>
              <a:rPr lang="en-US" dirty="0" err="1"/>
              <a:t>Rekombinant</a:t>
            </a:r>
            <a:r>
              <a:rPr lang="en-US" dirty="0"/>
              <a:t> DNA </a:t>
            </a:r>
            <a:r>
              <a:rPr lang="en-US" dirty="0" err="1"/>
              <a:t>teknolojisi</a:t>
            </a:r>
            <a:r>
              <a:rPr lang="en-US" dirty="0"/>
              <a:t>, gen </a:t>
            </a:r>
            <a:r>
              <a:rPr lang="en-US" dirty="0" err="1"/>
              <a:t>sentezi</a:t>
            </a:r>
            <a:r>
              <a:rPr lang="en-US" dirty="0"/>
              <a:t>, </a:t>
            </a:r>
            <a:r>
              <a:rPr lang="en-US" dirty="0" err="1"/>
              <a:t>klonlama</a:t>
            </a:r>
            <a:r>
              <a:rPr lang="en-US" dirty="0"/>
              <a:t>, CRISPR </a:t>
            </a:r>
            <a:r>
              <a:rPr lang="en-US" dirty="0" err="1"/>
              <a:t>düzenlemesi</a:t>
            </a:r>
            <a:r>
              <a:rPr lang="en-US" dirty="0"/>
              <a:t> </a:t>
            </a:r>
            <a:r>
              <a:rPr lang="en-US" dirty="0" err="1"/>
              <a:t>gibi</a:t>
            </a:r>
            <a:r>
              <a:rPr lang="en-US" dirty="0"/>
              <a:t> </a:t>
            </a:r>
            <a:r>
              <a:rPr lang="en-US" dirty="0" err="1"/>
              <a:t>tüm</a:t>
            </a:r>
            <a:r>
              <a:rPr lang="en-US" dirty="0"/>
              <a:t> modern </a:t>
            </a:r>
            <a:r>
              <a:rPr lang="en-US" dirty="0" err="1"/>
              <a:t>biyoteknoloji</a:t>
            </a:r>
            <a:r>
              <a:rPr lang="en-US" dirty="0"/>
              <a:t> </a:t>
            </a:r>
            <a:r>
              <a:rPr lang="en-US" dirty="0" err="1"/>
              <a:t>uygulamaları</a:t>
            </a:r>
            <a:r>
              <a:rPr lang="en-US" dirty="0"/>
              <a:t> </a:t>
            </a:r>
            <a:r>
              <a:rPr lang="en-US" dirty="0" err="1"/>
              <a:t>hedef</a:t>
            </a:r>
            <a:r>
              <a:rPr lang="en-US" dirty="0"/>
              <a:t> </a:t>
            </a:r>
            <a:r>
              <a:rPr lang="en-US" dirty="0" err="1"/>
              <a:t>genin</a:t>
            </a:r>
            <a:r>
              <a:rPr lang="en-US" dirty="0"/>
              <a:t> </a:t>
            </a:r>
            <a:r>
              <a:rPr lang="en-US" dirty="0" err="1"/>
              <a:t>dizisini</a:t>
            </a:r>
            <a:r>
              <a:rPr lang="en-US" dirty="0"/>
              <a:t> </a:t>
            </a:r>
            <a:r>
              <a:rPr lang="en-US" dirty="0" err="1"/>
              <a:t>bilmeye</a:t>
            </a:r>
            <a:r>
              <a:rPr lang="en-US" dirty="0"/>
              <a:t> </a:t>
            </a:r>
            <a:r>
              <a:rPr lang="en-US" dirty="0" err="1"/>
              <a:t>dayanır</a:t>
            </a:r>
            <a:endParaRPr lang="en-US" dirty="0"/>
          </a:p>
        </p:txBody>
      </p:sp>
      <p:pic>
        <p:nvPicPr>
          <p:cNvPr id="4" name="Picture 3">
            <a:extLst>
              <a:ext uri="{FF2B5EF4-FFF2-40B4-BE49-F238E27FC236}">
                <a16:creationId xmlns:a16="http://schemas.microsoft.com/office/drawing/2014/main" id="{1457C584-6719-60E4-1602-C19CFFD978B5}"/>
              </a:ext>
            </a:extLst>
          </p:cNvPr>
          <p:cNvPicPr>
            <a:picLocks noChangeAspect="1"/>
          </p:cNvPicPr>
          <p:nvPr/>
        </p:nvPicPr>
        <p:blipFill>
          <a:blip r:embed="rId2"/>
          <a:stretch>
            <a:fillRect/>
          </a:stretch>
        </p:blipFill>
        <p:spPr>
          <a:xfrm>
            <a:off x="1828800" y="3810000"/>
            <a:ext cx="5029200" cy="2822841"/>
          </a:xfrm>
          <a:prstGeom prst="rect">
            <a:avLst/>
          </a:prstGeom>
        </p:spPr>
      </p:pic>
    </p:spTree>
    <p:extLst>
      <p:ext uri="{BB962C8B-B14F-4D97-AF65-F5344CB8AC3E}">
        <p14:creationId xmlns:p14="http://schemas.microsoft.com/office/powerpoint/2010/main" val="2052296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1000" y="609600"/>
            <a:ext cx="8458200" cy="3946592"/>
          </a:xfrm>
          <a:prstGeom prst="rect">
            <a:avLst/>
          </a:prstGeom>
        </p:spPr>
        <p:txBody>
          <a:bodyPr vert="horz" wrap="square" lIns="0" tIns="55244" rIns="0" bIns="0" rtlCol="0">
            <a:spAutoFit/>
          </a:bodyPr>
          <a:lstStyle/>
          <a:p>
            <a:pPr marL="355600" indent="-342900">
              <a:lnSpc>
                <a:spcPct val="100000"/>
              </a:lnSpc>
              <a:spcBef>
                <a:spcPts val="434"/>
              </a:spcBef>
              <a:buFont typeface="Arial"/>
              <a:buChar char="•"/>
              <a:tabLst>
                <a:tab pos="354965" algn="l"/>
                <a:tab pos="355600" algn="l"/>
              </a:tabLst>
            </a:pPr>
            <a:r>
              <a:rPr sz="2800" b="1" spc="-20" dirty="0">
                <a:latin typeface="Arial"/>
                <a:cs typeface="Arial"/>
              </a:rPr>
              <a:t>FISH</a:t>
            </a:r>
            <a:endParaRPr sz="2800" dirty="0">
              <a:latin typeface="Arial"/>
              <a:cs typeface="Arial"/>
            </a:endParaRPr>
          </a:p>
          <a:p>
            <a:pPr marL="355600" marR="358775" indent="-342900">
              <a:lnSpc>
                <a:spcPts val="3030"/>
              </a:lnSpc>
              <a:spcBef>
                <a:spcPts val="710"/>
              </a:spcBef>
              <a:buChar char="•"/>
              <a:tabLst>
                <a:tab pos="354965" algn="l"/>
                <a:tab pos="355600" algn="l"/>
              </a:tabLst>
            </a:pPr>
            <a:r>
              <a:rPr sz="2800" dirty="0">
                <a:latin typeface="Arial"/>
                <a:cs typeface="Arial"/>
              </a:rPr>
              <a:t>İlgilebilen</a:t>
            </a:r>
            <a:r>
              <a:rPr sz="2800" spc="-85" dirty="0">
                <a:latin typeface="Arial"/>
                <a:cs typeface="Arial"/>
              </a:rPr>
              <a:t> </a:t>
            </a:r>
            <a:r>
              <a:rPr sz="2800" dirty="0">
                <a:latin typeface="Arial"/>
                <a:cs typeface="Arial"/>
              </a:rPr>
              <a:t>genin</a:t>
            </a:r>
            <a:r>
              <a:rPr sz="2800" spc="-95" dirty="0">
                <a:latin typeface="Arial"/>
                <a:cs typeface="Arial"/>
              </a:rPr>
              <a:t> </a:t>
            </a:r>
            <a:r>
              <a:rPr sz="2800" dirty="0">
                <a:latin typeface="Arial"/>
                <a:cs typeface="Arial"/>
              </a:rPr>
              <a:t>kromozomdaki</a:t>
            </a:r>
            <a:r>
              <a:rPr sz="2800" spc="-70" dirty="0">
                <a:latin typeface="Arial"/>
                <a:cs typeface="Arial"/>
              </a:rPr>
              <a:t> </a:t>
            </a:r>
            <a:r>
              <a:rPr sz="2800" dirty="0">
                <a:latin typeface="Arial"/>
                <a:cs typeface="Arial"/>
              </a:rPr>
              <a:t>yerini</a:t>
            </a:r>
            <a:r>
              <a:rPr sz="2800" spc="-100" dirty="0">
                <a:latin typeface="Arial"/>
                <a:cs typeface="Arial"/>
              </a:rPr>
              <a:t> </a:t>
            </a:r>
            <a:r>
              <a:rPr sz="2800" dirty="0">
                <a:latin typeface="Arial"/>
                <a:cs typeface="Arial"/>
              </a:rPr>
              <a:t>ve</a:t>
            </a:r>
            <a:r>
              <a:rPr sz="2800" spc="-100" dirty="0">
                <a:latin typeface="Arial"/>
                <a:cs typeface="Arial"/>
              </a:rPr>
              <a:t> </a:t>
            </a:r>
            <a:r>
              <a:rPr sz="2800" spc="-10" dirty="0">
                <a:latin typeface="Arial"/>
                <a:cs typeface="Arial"/>
              </a:rPr>
              <a:t>kopya </a:t>
            </a:r>
            <a:r>
              <a:rPr sz="2800" dirty="0">
                <a:latin typeface="Arial"/>
                <a:cs typeface="Arial"/>
              </a:rPr>
              <a:t>sayısını</a:t>
            </a:r>
            <a:r>
              <a:rPr sz="2800" spc="-125" dirty="0">
                <a:latin typeface="Arial"/>
                <a:cs typeface="Arial"/>
              </a:rPr>
              <a:t> </a:t>
            </a:r>
            <a:r>
              <a:rPr sz="2800" dirty="0">
                <a:latin typeface="Arial"/>
                <a:cs typeface="Arial"/>
              </a:rPr>
              <a:t>belirleme</a:t>
            </a:r>
            <a:r>
              <a:rPr sz="2800" spc="-90" dirty="0">
                <a:latin typeface="Arial"/>
                <a:cs typeface="Arial"/>
              </a:rPr>
              <a:t> </a:t>
            </a:r>
            <a:r>
              <a:rPr sz="2800" spc="-10" dirty="0">
                <a:latin typeface="Arial"/>
                <a:cs typeface="Arial"/>
              </a:rPr>
              <a:t>yöntemi</a:t>
            </a:r>
            <a:endParaRPr sz="2800" dirty="0">
              <a:latin typeface="Arial"/>
              <a:cs typeface="Arial"/>
            </a:endParaRPr>
          </a:p>
          <a:p>
            <a:pPr marL="756285" lvl="1" indent="-287020">
              <a:lnSpc>
                <a:spcPct val="100000"/>
              </a:lnSpc>
              <a:spcBef>
                <a:spcPts val="254"/>
              </a:spcBef>
              <a:buFont typeface="Arial"/>
              <a:buChar char="–"/>
              <a:tabLst>
                <a:tab pos="756920" algn="l"/>
              </a:tabLst>
            </a:pPr>
            <a:r>
              <a:rPr sz="2400" b="1" spc="-10" dirty="0">
                <a:latin typeface="Arial"/>
                <a:cs typeface="Arial"/>
              </a:rPr>
              <a:t>Yöntem:</a:t>
            </a:r>
            <a:endParaRPr sz="2400" dirty="0">
              <a:latin typeface="Arial"/>
              <a:cs typeface="Arial"/>
            </a:endParaRPr>
          </a:p>
          <a:p>
            <a:pPr marL="1155700" lvl="2" indent="-229235">
              <a:lnSpc>
                <a:spcPct val="100000"/>
              </a:lnSpc>
              <a:spcBef>
                <a:spcPts val="245"/>
              </a:spcBef>
              <a:buChar char="•"/>
              <a:tabLst>
                <a:tab pos="1155700" algn="l"/>
                <a:tab pos="1156335" algn="l"/>
              </a:tabLst>
            </a:pPr>
            <a:r>
              <a:rPr sz="2000" dirty="0">
                <a:latin typeface="Arial"/>
                <a:cs typeface="Arial"/>
              </a:rPr>
              <a:t>Kromozomlar</a:t>
            </a:r>
            <a:r>
              <a:rPr sz="2000" spc="-90" dirty="0">
                <a:latin typeface="Arial"/>
                <a:cs typeface="Arial"/>
              </a:rPr>
              <a:t> </a:t>
            </a:r>
            <a:r>
              <a:rPr sz="2000" dirty="0">
                <a:latin typeface="Arial"/>
                <a:cs typeface="Arial"/>
              </a:rPr>
              <a:t>hücrelerden</a:t>
            </a:r>
            <a:r>
              <a:rPr sz="2000" spc="-65" dirty="0">
                <a:latin typeface="Arial"/>
                <a:cs typeface="Arial"/>
              </a:rPr>
              <a:t> </a:t>
            </a:r>
            <a:r>
              <a:rPr sz="2000" dirty="0">
                <a:latin typeface="Arial"/>
                <a:cs typeface="Arial"/>
              </a:rPr>
              <a:t>ayrıştırılır</a:t>
            </a:r>
            <a:r>
              <a:rPr sz="2000" spc="-30" dirty="0">
                <a:latin typeface="Arial"/>
                <a:cs typeface="Arial"/>
              </a:rPr>
              <a:t> </a:t>
            </a:r>
            <a:r>
              <a:rPr sz="2000" dirty="0">
                <a:latin typeface="Arial"/>
                <a:cs typeface="Arial"/>
              </a:rPr>
              <a:t>ve</a:t>
            </a:r>
            <a:r>
              <a:rPr sz="2000" spc="-30" dirty="0">
                <a:latin typeface="Arial"/>
                <a:cs typeface="Arial"/>
              </a:rPr>
              <a:t> </a:t>
            </a:r>
            <a:r>
              <a:rPr sz="2000" dirty="0">
                <a:latin typeface="Arial"/>
                <a:cs typeface="Arial"/>
              </a:rPr>
              <a:t>lam</a:t>
            </a:r>
            <a:r>
              <a:rPr sz="2000" spc="-45" dirty="0">
                <a:latin typeface="Arial"/>
                <a:cs typeface="Arial"/>
              </a:rPr>
              <a:t> </a:t>
            </a:r>
            <a:r>
              <a:rPr sz="2000" dirty="0">
                <a:latin typeface="Arial"/>
                <a:cs typeface="Arial"/>
              </a:rPr>
              <a:t>üzerine</a:t>
            </a:r>
            <a:r>
              <a:rPr sz="2000" spc="-55" dirty="0">
                <a:latin typeface="Arial"/>
                <a:cs typeface="Arial"/>
              </a:rPr>
              <a:t> </a:t>
            </a:r>
            <a:r>
              <a:rPr sz="2000" spc="-10" dirty="0">
                <a:latin typeface="Arial"/>
                <a:cs typeface="Arial"/>
              </a:rPr>
              <a:t>yayılır.</a:t>
            </a:r>
            <a:endParaRPr sz="2000" dirty="0">
              <a:latin typeface="Arial"/>
              <a:cs typeface="Arial"/>
            </a:endParaRPr>
          </a:p>
          <a:p>
            <a:pPr marL="1155700" marR="35560" lvl="2" indent="-228600">
              <a:lnSpc>
                <a:spcPts val="2160"/>
              </a:lnSpc>
              <a:spcBef>
                <a:spcPts val="515"/>
              </a:spcBef>
              <a:buChar char="•"/>
              <a:tabLst>
                <a:tab pos="1155700" algn="l"/>
                <a:tab pos="1156335" algn="l"/>
              </a:tabLst>
            </a:pPr>
            <a:r>
              <a:rPr sz="2000" dirty="0">
                <a:latin typeface="Arial"/>
                <a:cs typeface="Arial"/>
              </a:rPr>
              <a:t>İlgilenilen</a:t>
            </a:r>
            <a:r>
              <a:rPr sz="2000" spc="-25" dirty="0">
                <a:latin typeface="Arial"/>
                <a:cs typeface="Arial"/>
              </a:rPr>
              <a:t> </a:t>
            </a:r>
            <a:r>
              <a:rPr sz="2000" dirty="0">
                <a:latin typeface="Arial"/>
                <a:cs typeface="Arial"/>
              </a:rPr>
              <a:t>gene</a:t>
            </a:r>
            <a:r>
              <a:rPr sz="2000" spc="-40" dirty="0">
                <a:latin typeface="Arial"/>
                <a:cs typeface="Arial"/>
              </a:rPr>
              <a:t> </a:t>
            </a:r>
            <a:r>
              <a:rPr sz="2000" dirty="0">
                <a:latin typeface="Arial"/>
                <a:cs typeface="Arial"/>
              </a:rPr>
              <a:t>tamamlayıcı</a:t>
            </a:r>
            <a:r>
              <a:rPr sz="2000" spc="-30" dirty="0">
                <a:latin typeface="Arial"/>
                <a:cs typeface="Arial"/>
              </a:rPr>
              <a:t> </a:t>
            </a:r>
            <a:r>
              <a:rPr sz="2000" dirty="0">
                <a:latin typeface="Arial"/>
                <a:cs typeface="Arial"/>
              </a:rPr>
              <a:t>bazlar</a:t>
            </a:r>
            <a:r>
              <a:rPr sz="2000" spc="-40" dirty="0">
                <a:latin typeface="Arial"/>
                <a:cs typeface="Arial"/>
              </a:rPr>
              <a:t> </a:t>
            </a:r>
            <a:r>
              <a:rPr sz="2000" dirty="0">
                <a:latin typeface="Arial"/>
                <a:cs typeface="Arial"/>
              </a:rPr>
              <a:t>içeren</a:t>
            </a:r>
            <a:r>
              <a:rPr sz="2000" spc="-45" dirty="0">
                <a:latin typeface="Arial"/>
                <a:cs typeface="Arial"/>
              </a:rPr>
              <a:t> </a:t>
            </a:r>
            <a:r>
              <a:rPr sz="2000" dirty="0">
                <a:latin typeface="Arial"/>
                <a:cs typeface="Arial"/>
              </a:rPr>
              <a:t>kısa</a:t>
            </a:r>
            <a:r>
              <a:rPr sz="2000" spc="-30" dirty="0">
                <a:latin typeface="Arial"/>
                <a:cs typeface="Arial"/>
              </a:rPr>
              <a:t> </a:t>
            </a:r>
            <a:r>
              <a:rPr sz="2000" spc="-10" dirty="0">
                <a:latin typeface="Arial"/>
                <a:cs typeface="Arial"/>
              </a:rPr>
              <a:t>DNA/RNA </a:t>
            </a:r>
            <a:r>
              <a:rPr sz="2000" dirty="0">
                <a:latin typeface="Arial"/>
                <a:cs typeface="Arial"/>
              </a:rPr>
              <a:t>parçalarına</a:t>
            </a:r>
            <a:r>
              <a:rPr sz="2000" spc="-55" dirty="0">
                <a:latin typeface="Arial"/>
                <a:cs typeface="Arial"/>
              </a:rPr>
              <a:t> </a:t>
            </a:r>
            <a:r>
              <a:rPr sz="2000" dirty="0">
                <a:latin typeface="Arial"/>
                <a:cs typeface="Arial"/>
              </a:rPr>
              <a:t>(prob)</a:t>
            </a:r>
            <a:r>
              <a:rPr sz="2000" spc="-55" dirty="0">
                <a:latin typeface="Arial"/>
                <a:cs typeface="Arial"/>
              </a:rPr>
              <a:t> </a:t>
            </a:r>
            <a:r>
              <a:rPr sz="2000" dirty="0">
                <a:latin typeface="Arial"/>
                <a:cs typeface="Arial"/>
              </a:rPr>
              <a:t>floresan</a:t>
            </a:r>
            <a:r>
              <a:rPr sz="2000" spc="-55" dirty="0">
                <a:latin typeface="Arial"/>
                <a:cs typeface="Arial"/>
              </a:rPr>
              <a:t> </a:t>
            </a:r>
            <a:r>
              <a:rPr sz="2000" dirty="0">
                <a:latin typeface="Arial"/>
                <a:cs typeface="Arial"/>
              </a:rPr>
              <a:t>moleküller</a:t>
            </a:r>
            <a:r>
              <a:rPr sz="2000" spc="-30" dirty="0">
                <a:latin typeface="Arial"/>
                <a:cs typeface="Arial"/>
              </a:rPr>
              <a:t> </a:t>
            </a:r>
            <a:r>
              <a:rPr sz="2000" dirty="0">
                <a:latin typeface="Arial"/>
                <a:cs typeface="Arial"/>
              </a:rPr>
              <a:t>bağlanır</a:t>
            </a:r>
            <a:r>
              <a:rPr sz="2000" spc="-40" dirty="0">
                <a:latin typeface="Arial"/>
                <a:cs typeface="Arial"/>
              </a:rPr>
              <a:t> </a:t>
            </a:r>
            <a:r>
              <a:rPr sz="2000" dirty="0">
                <a:latin typeface="Arial"/>
                <a:cs typeface="Arial"/>
              </a:rPr>
              <a:t>ve</a:t>
            </a:r>
            <a:r>
              <a:rPr sz="2000" spc="-25" dirty="0">
                <a:latin typeface="Arial"/>
                <a:cs typeface="Arial"/>
              </a:rPr>
              <a:t> </a:t>
            </a:r>
            <a:r>
              <a:rPr sz="2000" dirty="0">
                <a:latin typeface="Arial"/>
                <a:cs typeface="Arial"/>
              </a:rPr>
              <a:t>bu</a:t>
            </a:r>
            <a:r>
              <a:rPr sz="2000" spc="-15" dirty="0">
                <a:latin typeface="Arial"/>
                <a:cs typeface="Arial"/>
              </a:rPr>
              <a:t> </a:t>
            </a:r>
            <a:r>
              <a:rPr sz="2000" spc="-10" dirty="0">
                <a:latin typeface="Arial"/>
                <a:cs typeface="Arial"/>
              </a:rPr>
              <a:t>lamların </a:t>
            </a:r>
            <a:r>
              <a:rPr sz="2000" dirty="0">
                <a:latin typeface="Arial"/>
                <a:cs typeface="Arial"/>
              </a:rPr>
              <a:t>üzerine</a:t>
            </a:r>
            <a:r>
              <a:rPr sz="2000" spc="-45" dirty="0">
                <a:latin typeface="Arial"/>
                <a:cs typeface="Arial"/>
              </a:rPr>
              <a:t> </a:t>
            </a:r>
            <a:r>
              <a:rPr sz="2000" spc="-10" dirty="0">
                <a:latin typeface="Arial"/>
                <a:cs typeface="Arial"/>
              </a:rPr>
              <a:t>eklenir</a:t>
            </a:r>
            <a:endParaRPr sz="2000" dirty="0">
              <a:latin typeface="Arial"/>
              <a:cs typeface="Arial"/>
            </a:endParaRPr>
          </a:p>
          <a:p>
            <a:pPr marL="1155700" lvl="2" indent="-229235">
              <a:lnSpc>
                <a:spcPts val="2280"/>
              </a:lnSpc>
              <a:spcBef>
                <a:spcPts val="204"/>
              </a:spcBef>
              <a:buChar char="•"/>
              <a:tabLst>
                <a:tab pos="1155700" algn="l"/>
                <a:tab pos="1156335" algn="l"/>
              </a:tabLst>
            </a:pPr>
            <a:r>
              <a:rPr sz="2000" dirty="0">
                <a:latin typeface="Arial"/>
                <a:cs typeface="Arial"/>
              </a:rPr>
              <a:t>Prob</a:t>
            </a:r>
            <a:r>
              <a:rPr sz="2000" spc="-40" dirty="0">
                <a:latin typeface="Arial"/>
                <a:cs typeface="Arial"/>
              </a:rPr>
              <a:t> </a:t>
            </a:r>
            <a:r>
              <a:rPr sz="2000" dirty="0">
                <a:latin typeface="Arial"/>
                <a:cs typeface="Arial"/>
              </a:rPr>
              <a:t>kromozom</a:t>
            </a:r>
            <a:r>
              <a:rPr sz="2000" spc="-65" dirty="0">
                <a:latin typeface="Arial"/>
                <a:cs typeface="Arial"/>
              </a:rPr>
              <a:t> </a:t>
            </a:r>
            <a:r>
              <a:rPr sz="2000" dirty="0">
                <a:latin typeface="Arial"/>
                <a:cs typeface="Arial"/>
              </a:rPr>
              <a:t>üzerindeki</a:t>
            </a:r>
            <a:r>
              <a:rPr sz="2000" spc="-65" dirty="0">
                <a:latin typeface="Arial"/>
                <a:cs typeface="Arial"/>
              </a:rPr>
              <a:t> </a:t>
            </a:r>
            <a:r>
              <a:rPr sz="2000" dirty="0">
                <a:latin typeface="Arial"/>
                <a:cs typeface="Arial"/>
              </a:rPr>
              <a:t>tamamlayıcı</a:t>
            </a:r>
            <a:r>
              <a:rPr sz="2000" spc="-35" dirty="0">
                <a:latin typeface="Arial"/>
                <a:cs typeface="Arial"/>
              </a:rPr>
              <a:t> </a:t>
            </a:r>
            <a:r>
              <a:rPr sz="2000" dirty="0">
                <a:latin typeface="Arial"/>
                <a:cs typeface="Arial"/>
              </a:rPr>
              <a:t>nükleotitler</a:t>
            </a:r>
            <a:r>
              <a:rPr sz="2000" spc="-45" dirty="0">
                <a:latin typeface="Arial"/>
                <a:cs typeface="Arial"/>
              </a:rPr>
              <a:t> </a:t>
            </a:r>
            <a:r>
              <a:rPr sz="2000" dirty="0">
                <a:latin typeface="Arial"/>
                <a:cs typeface="Arial"/>
              </a:rPr>
              <a:t>ile</a:t>
            </a:r>
            <a:r>
              <a:rPr sz="2000" spc="-20" dirty="0">
                <a:latin typeface="Arial"/>
                <a:cs typeface="Arial"/>
              </a:rPr>
              <a:t> </a:t>
            </a:r>
            <a:r>
              <a:rPr sz="2000" spc="-10" dirty="0">
                <a:latin typeface="Arial"/>
                <a:cs typeface="Arial"/>
              </a:rPr>
              <a:t>birleşir</a:t>
            </a:r>
            <a:endParaRPr sz="2000" dirty="0">
              <a:latin typeface="Arial"/>
              <a:cs typeface="Arial"/>
            </a:endParaRPr>
          </a:p>
          <a:p>
            <a:pPr marL="1155700">
              <a:lnSpc>
                <a:spcPts val="2280"/>
              </a:lnSpc>
            </a:pPr>
            <a:r>
              <a:rPr sz="2000" spc="-10" dirty="0">
                <a:latin typeface="Arial"/>
                <a:cs typeface="Arial"/>
              </a:rPr>
              <a:t>(hibridizasyon)</a:t>
            </a:r>
            <a:endParaRPr sz="2000" dirty="0">
              <a:latin typeface="Arial"/>
              <a:cs typeface="Arial"/>
            </a:endParaRPr>
          </a:p>
          <a:p>
            <a:pPr marL="1155700" lvl="2" indent="-229235">
              <a:lnSpc>
                <a:spcPct val="100000"/>
              </a:lnSpc>
              <a:spcBef>
                <a:spcPts val="245"/>
              </a:spcBef>
              <a:buChar char="•"/>
              <a:tabLst>
                <a:tab pos="1155700" algn="l"/>
                <a:tab pos="1156335" algn="l"/>
              </a:tabLst>
            </a:pPr>
            <a:r>
              <a:rPr sz="2000" dirty="0">
                <a:latin typeface="Arial"/>
                <a:cs typeface="Arial"/>
              </a:rPr>
              <a:t>Floresan</a:t>
            </a:r>
            <a:r>
              <a:rPr sz="2000" spc="-65" dirty="0">
                <a:latin typeface="Arial"/>
                <a:cs typeface="Arial"/>
              </a:rPr>
              <a:t> </a:t>
            </a:r>
            <a:r>
              <a:rPr sz="2000" dirty="0">
                <a:latin typeface="Arial"/>
                <a:cs typeface="Arial"/>
              </a:rPr>
              <a:t>ışık</a:t>
            </a:r>
            <a:r>
              <a:rPr sz="2000" spc="-25" dirty="0">
                <a:latin typeface="Arial"/>
                <a:cs typeface="Arial"/>
              </a:rPr>
              <a:t> </a:t>
            </a:r>
            <a:r>
              <a:rPr sz="2000" dirty="0">
                <a:latin typeface="Arial"/>
                <a:cs typeface="Arial"/>
              </a:rPr>
              <a:t>altında</a:t>
            </a:r>
            <a:r>
              <a:rPr sz="2000" spc="-20" dirty="0">
                <a:latin typeface="Arial"/>
                <a:cs typeface="Arial"/>
              </a:rPr>
              <a:t> </a:t>
            </a:r>
            <a:r>
              <a:rPr sz="2000" dirty="0">
                <a:latin typeface="Arial"/>
                <a:cs typeface="Arial"/>
              </a:rPr>
              <a:t>bu</a:t>
            </a:r>
            <a:r>
              <a:rPr sz="2000" spc="-40" dirty="0">
                <a:latin typeface="Arial"/>
                <a:cs typeface="Arial"/>
              </a:rPr>
              <a:t> </a:t>
            </a:r>
            <a:r>
              <a:rPr sz="2000" dirty="0">
                <a:latin typeface="Arial"/>
                <a:cs typeface="Arial"/>
              </a:rPr>
              <a:t>bölgeler</a:t>
            </a:r>
            <a:r>
              <a:rPr sz="2000" spc="-35" dirty="0">
                <a:latin typeface="Arial"/>
                <a:cs typeface="Arial"/>
              </a:rPr>
              <a:t> </a:t>
            </a:r>
            <a:r>
              <a:rPr sz="2000" spc="-10" dirty="0">
                <a:latin typeface="Arial"/>
                <a:cs typeface="Arial"/>
              </a:rPr>
              <a:t>görüntülenir.</a:t>
            </a:r>
            <a:endParaRPr sz="2000" dirty="0">
              <a:latin typeface="Arial"/>
              <a:cs typeface="Arial"/>
            </a:endParaRPr>
          </a:p>
        </p:txBody>
      </p:sp>
      <p:sp>
        <p:nvSpPr>
          <p:cNvPr id="3" name="object 3"/>
          <p:cNvSpPr txBox="1">
            <a:spLocks noGrp="1"/>
          </p:cNvSpPr>
          <p:nvPr>
            <p:ph type="title"/>
          </p:nvPr>
        </p:nvSpPr>
        <p:spPr>
          <a:xfrm>
            <a:off x="444500" y="64973"/>
            <a:ext cx="7019925" cy="514350"/>
          </a:xfrm>
          <a:prstGeom prst="rect">
            <a:avLst/>
          </a:prstGeom>
        </p:spPr>
        <p:txBody>
          <a:bodyPr vert="horz" wrap="square" lIns="0" tIns="13335" rIns="0" bIns="0" rtlCol="0">
            <a:spAutoFit/>
          </a:bodyPr>
          <a:lstStyle/>
          <a:p>
            <a:pPr marL="12700">
              <a:lnSpc>
                <a:spcPct val="100000"/>
              </a:lnSpc>
              <a:spcBef>
                <a:spcPts val="105"/>
              </a:spcBef>
            </a:pPr>
            <a:r>
              <a:rPr sz="3200" dirty="0" err="1"/>
              <a:t>Floresan</a:t>
            </a:r>
            <a:r>
              <a:rPr sz="3200" spc="-55" dirty="0"/>
              <a:t> </a:t>
            </a:r>
            <a:r>
              <a:rPr sz="3200" i="1" dirty="0">
                <a:latin typeface="Arial"/>
                <a:cs typeface="Arial"/>
              </a:rPr>
              <a:t>in</a:t>
            </a:r>
            <a:r>
              <a:rPr sz="3200" i="1" spc="-40" dirty="0">
                <a:latin typeface="Arial"/>
                <a:cs typeface="Arial"/>
              </a:rPr>
              <a:t> </a:t>
            </a:r>
            <a:r>
              <a:rPr sz="3200" i="1" dirty="0">
                <a:latin typeface="Arial"/>
                <a:cs typeface="Arial"/>
              </a:rPr>
              <a:t>situ</a:t>
            </a:r>
            <a:r>
              <a:rPr sz="3200" i="1" spc="-30" dirty="0">
                <a:latin typeface="Arial"/>
                <a:cs typeface="Arial"/>
              </a:rPr>
              <a:t> </a:t>
            </a:r>
            <a:r>
              <a:rPr sz="3200" spc="-10" dirty="0"/>
              <a:t>hibridizasyonu</a:t>
            </a:r>
            <a:endParaRPr sz="3200" dirty="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99405" y="1079753"/>
            <a:ext cx="3692525" cy="922655"/>
          </a:xfrm>
          <a:prstGeom prst="rect">
            <a:avLst/>
          </a:prstGeom>
        </p:spPr>
        <p:txBody>
          <a:bodyPr vert="horz" wrap="square" lIns="0" tIns="13335" rIns="0" bIns="0" rtlCol="0">
            <a:spAutoFit/>
          </a:bodyPr>
          <a:lstStyle/>
          <a:p>
            <a:pPr marL="355600" marR="368935" indent="-342900">
              <a:lnSpc>
                <a:spcPct val="100000"/>
              </a:lnSpc>
              <a:spcBef>
                <a:spcPts val="105"/>
              </a:spcBef>
              <a:buChar char="•"/>
              <a:tabLst>
                <a:tab pos="354965" algn="l"/>
                <a:tab pos="355600" algn="l"/>
              </a:tabLst>
            </a:pPr>
            <a:r>
              <a:rPr sz="1400" dirty="0">
                <a:latin typeface="Arial"/>
                <a:cs typeface="Arial"/>
              </a:rPr>
              <a:t>Belirli</a:t>
            </a:r>
            <a:r>
              <a:rPr sz="1400" spc="-30" dirty="0">
                <a:latin typeface="Arial"/>
                <a:cs typeface="Arial"/>
              </a:rPr>
              <a:t> </a:t>
            </a:r>
            <a:r>
              <a:rPr sz="1400" dirty="0">
                <a:latin typeface="Arial"/>
                <a:cs typeface="Arial"/>
              </a:rPr>
              <a:t>bir</a:t>
            </a:r>
            <a:r>
              <a:rPr sz="1400" spc="-40" dirty="0">
                <a:latin typeface="Arial"/>
                <a:cs typeface="Arial"/>
              </a:rPr>
              <a:t> </a:t>
            </a:r>
            <a:r>
              <a:rPr sz="1400" dirty="0">
                <a:latin typeface="Arial"/>
                <a:cs typeface="Arial"/>
              </a:rPr>
              <a:t>lösemi</a:t>
            </a:r>
            <a:r>
              <a:rPr sz="1400" spc="-45" dirty="0">
                <a:latin typeface="Arial"/>
                <a:cs typeface="Arial"/>
              </a:rPr>
              <a:t> </a:t>
            </a:r>
            <a:r>
              <a:rPr sz="1400" dirty="0">
                <a:latin typeface="Arial"/>
                <a:cs typeface="Arial"/>
              </a:rPr>
              <a:t>tipindeki</a:t>
            </a:r>
            <a:r>
              <a:rPr sz="1400" spc="-65" dirty="0">
                <a:latin typeface="Arial"/>
                <a:cs typeface="Arial"/>
              </a:rPr>
              <a:t> </a:t>
            </a:r>
            <a:r>
              <a:rPr sz="1400" spc="-10" dirty="0">
                <a:latin typeface="Arial"/>
                <a:cs typeface="Arial"/>
              </a:rPr>
              <a:t>mutasyonun belirlenmesi</a:t>
            </a:r>
            <a:endParaRPr sz="1400">
              <a:latin typeface="Arial"/>
              <a:cs typeface="Arial"/>
            </a:endParaRPr>
          </a:p>
          <a:p>
            <a:pPr marL="355600" marR="5080" indent="-342900">
              <a:lnSpc>
                <a:spcPct val="100000"/>
              </a:lnSpc>
              <a:spcBef>
                <a:spcPts val="335"/>
              </a:spcBef>
              <a:buChar char="•"/>
              <a:tabLst>
                <a:tab pos="354965" algn="l"/>
                <a:tab pos="355600" algn="l"/>
              </a:tabLst>
            </a:pPr>
            <a:r>
              <a:rPr sz="1400" dirty="0">
                <a:latin typeface="Arial"/>
                <a:cs typeface="Arial"/>
              </a:rPr>
              <a:t>BCR</a:t>
            </a:r>
            <a:r>
              <a:rPr sz="1400" spc="-25" dirty="0">
                <a:latin typeface="Arial"/>
                <a:cs typeface="Arial"/>
              </a:rPr>
              <a:t> </a:t>
            </a:r>
            <a:r>
              <a:rPr sz="1400" dirty="0">
                <a:latin typeface="Arial"/>
                <a:cs typeface="Arial"/>
              </a:rPr>
              <a:t>ve</a:t>
            </a:r>
            <a:r>
              <a:rPr sz="1400" spc="-85" dirty="0">
                <a:latin typeface="Arial"/>
                <a:cs typeface="Arial"/>
              </a:rPr>
              <a:t> </a:t>
            </a:r>
            <a:r>
              <a:rPr sz="1400" dirty="0">
                <a:latin typeface="Arial"/>
                <a:cs typeface="Arial"/>
              </a:rPr>
              <a:t>ABL</a:t>
            </a:r>
            <a:r>
              <a:rPr sz="1400" spc="-65" dirty="0">
                <a:latin typeface="Arial"/>
                <a:cs typeface="Arial"/>
              </a:rPr>
              <a:t> </a:t>
            </a:r>
            <a:r>
              <a:rPr sz="1400" dirty="0">
                <a:latin typeface="Arial"/>
                <a:cs typeface="Arial"/>
              </a:rPr>
              <a:t>genleri</a:t>
            </a:r>
            <a:r>
              <a:rPr sz="1400" spc="-55" dirty="0">
                <a:latin typeface="Arial"/>
                <a:cs typeface="Arial"/>
              </a:rPr>
              <a:t> </a:t>
            </a:r>
            <a:r>
              <a:rPr sz="1400" dirty="0">
                <a:latin typeface="Arial"/>
                <a:cs typeface="Arial"/>
              </a:rPr>
              <a:t>kanser</a:t>
            </a:r>
            <a:r>
              <a:rPr sz="1400" spc="-55" dirty="0">
                <a:latin typeface="Arial"/>
                <a:cs typeface="Arial"/>
              </a:rPr>
              <a:t> </a:t>
            </a:r>
            <a:r>
              <a:rPr sz="1400" spc="-10" dirty="0">
                <a:latin typeface="Arial"/>
                <a:cs typeface="Arial"/>
              </a:rPr>
              <a:t>durumunda </a:t>
            </a:r>
            <a:r>
              <a:rPr sz="1400" dirty="0">
                <a:latin typeface="Arial"/>
                <a:cs typeface="Arial"/>
              </a:rPr>
              <a:t>birleşir</a:t>
            </a:r>
            <a:r>
              <a:rPr sz="1400" spc="-60" dirty="0">
                <a:latin typeface="Arial"/>
                <a:cs typeface="Arial"/>
              </a:rPr>
              <a:t> </a:t>
            </a:r>
            <a:r>
              <a:rPr sz="1400" dirty="0">
                <a:latin typeface="Arial"/>
                <a:cs typeface="Arial"/>
              </a:rPr>
              <a:t>(kırmızı</a:t>
            </a:r>
            <a:r>
              <a:rPr sz="1400" spc="-50" dirty="0">
                <a:latin typeface="Arial"/>
                <a:cs typeface="Arial"/>
              </a:rPr>
              <a:t> </a:t>
            </a:r>
            <a:r>
              <a:rPr sz="1400" dirty="0">
                <a:latin typeface="Arial"/>
                <a:cs typeface="Arial"/>
              </a:rPr>
              <a:t>ve</a:t>
            </a:r>
            <a:r>
              <a:rPr sz="1400" spc="-25" dirty="0">
                <a:latin typeface="Arial"/>
                <a:cs typeface="Arial"/>
              </a:rPr>
              <a:t> </a:t>
            </a:r>
            <a:r>
              <a:rPr sz="1400" dirty="0">
                <a:latin typeface="Arial"/>
                <a:cs typeface="Arial"/>
              </a:rPr>
              <a:t>yeşilin</a:t>
            </a:r>
            <a:r>
              <a:rPr sz="1400" spc="-30" dirty="0">
                <a:latin typeface="Arial"/>
                <a:cs typeface="Arial"/>
              </a:rPr>
              <a:t> </a:t>
            </a:r>
            <a:r>
              <a:rPr sz="1400" dirty="0">
                <a:latin typeface="Arial"/>
                <a:cs typeface="Arial"/>
              </a:rPr>
              <a:t>birlikte</a:t>
            </a:r>
            <a:r>
              <a:rPr sz="1400" spc="-55" dirty="0">
                <a:latin typeface="Arial"/>
                <a:cs typeface="Arial"/>
              </a:rPr>
              <a:t> </a:t>
            </a:r>
            <a:r>
              <a:rPr sz="1400" spc="-10" dirty="0">
                <a:latin typeface="Arial"/>
                <a:cs typeface="Arial"/>
              </a:rPr>
              <a:t>görülmesi</a:t>
            </a:r>
            <a:endParaRPr sz="1400">
              <a:latin typeface="Arial"/>
              <a:cs typeface="Arial"/>
            </a:endParaRPr>
          </a:p>
        </p:txBody>
      </p:sp>
      <p:sp>
        <p:nvSpPr>
          <p:cNvPr id="3" name="object 3"/>
          <p:cNvSpPr txBox="1"/>
          <p:nvPr/>
        </p:nvSpPr>
        <p:spPr>
          <a:xfrm>
            <a:off x="203034" y="6562503"/>
            <a:ext cx="1499870" cy="128270"/>
          </a:xfrm>
          <a:prstGeom prst="rect">
            <a:avLst/>
          </a:prstGeom>
        </p:spPr>
        <p:txBody>
          <a:bodyPr vert="horz" wrap="square" lIns="0" tIns="0" rIns="0" bIns="0" rtlCol="0">
            <a:spAutoFit/>
          </a:bodyPr>
          <a:lstStyle/>
          <a:p>
            <a:pPr>
              <a:lnSpc>
                <a:spcPts val="994"/>
              </a:lnSpc>
            </a:pPr>
            <a:r>
              <a:rPr sz="900" dirty="0">
                <a:latin typeface="Arial"/>
                <a:cs typeface="Arial"/>
              </a:rPr>
              <a:t>2013</a:t>
            </a:r>
            <a:r>
              <a:rPr sz="900" spc="-15" dirty="0">
                <a:latin typeface="Arial"/>
                <a:cs typeface="Arial"/>
              </a:rPr>
              <a:t> </a:t>
            </a:r>
            <a:r>
              <a:rPr sz="900" dirty="0">
                <a:latin typeface="Arial"/>
                <a:cs typeface="Arial"/>
              </a:rPr>
              <a:t>Pearson</a:t>
            </a:r>
            <a:r>
              <a:rPr sz="900" spc="-15" dirty="0">
                <a:latin typeface="Arial"/>
                <a:cs typeface="Arial"/>
              </a:rPr>
              <a:t> </a:t>
            </a:r>
            <a:r>
              <a:rPr sz="900" dirty="0">
                <a:latin typeface="Arial"/>
                <a:cs typeface="Arial"/>
              </a:rPr>
              <a:t>Education,</a:t>
            </a:r>
            <a:r>
              <a:rPr sz="900" spc="-30" dirty="0">
                <a:latin typeface="Arial"/>
                <a:cs typeface="Arial"/>
              </a:rPr>
              <a:t> </a:t>
            </a:r>
            <a:r>
              <a:rPr sz="900" spc="-20" dirty="0">
                <a:latin typeface="Arial"/>
                <a:cs typeface="Arial"/>
              </a:rPr>
              <a:t>Inc.</a:t>
            </a:r>
            <a:endParaRPr sz="900">
              <a:latin typeface="Arial"/>
              <a:cs typeface="Arial"/>
            </a:endParaRPr>
          </a:p>
        </p:txBody>
      </p:sp>
      <p:pic>
        <p:nvPicPr>
          <p:cNvPr id="4" name="object 4"/>
          <p:cNvPicPr/>
          <p:nvPr/>
        </p:nvPicPr>
        <p:blipFill>
          <a:blip r:embed="rId2" cstate="print"/>
          <a:stretch>
            <a:fillRect/>
          </a:stretch>
        </p:blipFill>
        <p:spPr>
          <a:xfrm>
            <a:off x="218212" y="4476887"/>
            <a:ext cx="8098255" cy="2226892"/>
          </a:xfrm>
          <a:prstGeom prst="rect">
            <a:avLst/>
          </a:prstGeom>
        </p:spPr>
      </p:pic>
      <p:pic>
        <p:nvPicPr>
          <p:cNvPr id="5" name="object 5"/>
          <p:cNvPicPr/>
          <p:nvPr/>
        </p:nvPicPr>
        <p:blipFill>
          <a:blip r:embed="rId3" cstate="print"/>
          <a:stretch>
            <a:fillRect/>
          </a:stretch>
        </p:blipFill>
        <p:spPr>
          <a:xfrm>
            <a:off x="1187196" y="60960"/>
            <a:ext cx="3633216" cy="4160520"/>
          </a:xfrm>
          <a:prstGeom prst="rect">
            <a:avLst/>
          </a:prstGeom>
        </p:spPr>
      </p:pic>
      <p:sp>
        <p:nvSpPr>
          <p:cNvPr id="6" name="object 6"/>
          <p:cNvSpPr txBox="1"/>
          <p:nvPr/>
        </p:nvSpPr>
        <p:spPr>
          <a:xfrm>
            <a:off x="5078729" y="3761613"/>
            <a:ext cx="2790190" cy="452755"/>
          </a:xfrm>
          <a:prstGeom prst="rect">
            <a:avLst/>
          </a:prstGeom>
        </p:spPr>
        <p:txBody>
          <a:bodyPr vert="horz" wrap="square" lIns="0" tIns="12700" rIns="0" bIns="0" rtlCol="0">
            <a:spAutoFit/>
          </a:bodyPr>
          <a:lstStyle/>
          <a:p>
            <a:pPr marL="355600" marR="5080" indent="-342900">
              <a:lnSpc>
                <a:spcPct val="100000"/>
              </a:lnSpc>
              <a:spcBef>
                <a:spcPts val="100"/>
              </a:spcBef>
              <a:buChar char="•"/>
              <a:tabLst>
                <a:tab pos="354965" algn="l"/>
                <a:tab pos="355600" algn="l"/>
              </a:tabLst>
            </a:pPr>
            <a:r>
              <a:rPr sz="1400" dirty="0">
                <a:latin typeface="Arial"/>
                <a:cs typeface="Arial"/>
              </a:rPr>
              <a:t>Hücrelerde</a:t>
            </a:r>
            <a:r>
              <a:rPr sz="1400" spc="-65" dirty="0">
                <a:latin typeface="Arial"/>
                <a:cs typeface="Arial"/>
              </a:rPr>
              <a:t> </a:t>
            </a:r>
            <a:r>
              <a:rPr sz="1400" dirty="0">
                <a:latin typeface="Arial"/>
                <a:cs typeface="Arial"/>
              </a:rPr>
              <a:t>belirli</a:t>
            </a:r>
            <a:r>
              <a:rPr sz="1400" spc="-40" dirty="0">
                <a:latin typeface="Arial"/>
                <a:cs typeface="Arial"/>
              </a:rPr>
              <a:t> </a:t>
            </a:r>
            <a:r>
              <a:rPr sz="1400" dirty="0">
                <a:latin typeface="Arial"/>
                <a:cs typeface="Arial"/>
              </a:rPr>
              <a:t>bir</a:t>
            </a:r>
            <a:r>
              <a:rPr sz="1400" spc="-20" dirty="0">
                <a:latin typeface="Arial"/>
                <a:cs typeface="Arial"/>
              </a:rPr>
              <a:t> </a:t>
            </a:r>
            <a:r>
              <a:rPr sz="1400" spc="-10" dirty="0">
                <a:latin typeface="Arial"/>
                <a:cs typeface="Arial"/>
              </a:rPr>
              <a:t>mRNA’nın görüntülenmesi</a:t>
            </a:r>
            <a:endParaRPr sz="1400">
              <a:latin typeface="Arial"/>
              <a:cs typeface="Arial"/>
            </a:endParaRPr>
          </a:p>
        </p:txBody>
      </p:sp>
      <p:sp>
        <p:nvSpPr>
          <p:cNvPr id="7" name="object 7"/>
          <p:cNvSpPr txBox="1"/>
          <p:nvPr/>
        </p:nvSpPr>
        <p:spPr>
          <a:xfrm>
            <a:off x="74777" y="6549803"/>
            <a:ext cx="109855" cy="153670"/>
          </a:xfrm>
          <a:prstGeom prst="rect">
            <a:avLst/>
          </a:prstGeom>
        </p:spPr>
        <p:txBody>
          <a:bodyPr vert="horz" wrap="square" lIns="0" tIns="1905" rIns="0" bIns="0" rtlCol="0">
            <a:spAutoFit/>
          </a:bodyPr>
          <a:lstStyle/>
          <a:p>
            <a:pPr marL="12700">
              <a:lnSpc>
                <a:spcPct val="100000"/>
              </a:lnSpc>
              <a:spcBef>
                <a:spcPts val="15"/>
              </a:spcBef>
            </a:pPr>
            <a:r>
              <a:rPr sz="900" dirty="0">
                <a:latin typeface="Arial"/>
                <a:cs typeface="Arial"/>
              </a:rPr>
              <a:t>©</a:t>
            </a:r>
            <a:endParaRPr sz="9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2" name="object 2"/>
          <p:cNvSpPr txBox="1">
            <a:spLocks noGrp="1"/>
          </p:cNvSpPr>
          <p:nvPr>
            <p:ph type="title"/>
          </p:nvPr>
        </p:nvSpPr>
        <p:spPr>
          <a:prstGeom prst="rect">
            <a:avLst/>
          </a:prstGeom>
        </p:spPr>
        <p:txBody>
          <a:bodyPr vert="horz" wrap="square" lIns="0" tIns="13335" rIns="0" bIns="0" rtlCol="0">
            <a:spAutoFit/>
          </a:bodyPr>
          <a:lstStyle/>
          <a:p>
            <a:pPr marL="927100" marR="5080" indent="-915035">
              <a:lnSpc>
                <a:spcPct val="100000"/>
              </a:lnSpc>
              <a:spcBef>
                <a:spcPts val="105"/>
              </a:spcBef>
            </a:pPr>
            <a:r>
              <a:rPr sz="3200" dirty="0"/>
              <a:t>3.1</a:t>
            </a:r>
            <a:r>
              <a:rPr sz="3200" spc="-40" dirty="0"/>
              <a:t> </a:t>
            </a:r>
            <a:r>
              <a:rPr sz="3200" dirty="0"/>
              <a:t>Rekombinant</a:t>
            </a:r>
            <a:r>
              <a:rPr sz="3200" spc="-65" dirty="0"/>
              <a:t> </a:t>
            </a:r>
            <a:r>
              <a:rPr sz="3200" dirty="0"/>
              <a:t>DNA</a:t>
            </a:r>
            <a:r>
              <a:rPr sz="3200" spc="-155" dirty="0"/>
              <a:t> </a:t>
            </a:r>
            <a:r>
              <a:rPr sz="3200" dirty="0"/>
              <a:t>teknolojisi</a:t>
            </a:r>
            <a:r>
              <a:rPr sz="3200" spc="-55" dirty="0"/>
              <a:t> </a:t>
            </a:r>
            <a:r>
              <a:rPr sz="3200" spc="-25" dirty="0"/>
              <a:t>ve </a:t>
            </a:r>
            <a:r>
              <a:rPr sz="3200" dirty="0"/>
              <a:t>klonlamaya</a:t>
            </a:r>
            <a:r>
              <a:rPr sz="3200" spc="-95" dirty="0"/>
              <a:t> </a:t>
            </a:r>
            <a:r>
              <a:rPr sz="3200" spc="-10" dirty="0"/>
              <a:t>giriş</a:t>
            </a:r>
            <a:endParaRPr sz="3200"/>
          </a:p>
        </p:txBody>
      </p:sp>
      <p:sp>
        <p:nvSpPr>
          <p:cNvPr id="3" name="object 3"/>
          <p:cNvSpPr txBox="1"/>
          <p:nvPr/>
        </p:nvSpPr>
        <p:spPr>
          <a:xfrm>
            <a:off x="443890" y="1078340"/>
            <a:ext cx="7916545" cy="4065904"/>
          </a:xfrm>
          <a:prstGeom prst="rect">
            <a:avLst/>
          </a:prstGeom>
        </p:spPr>
        <p:txBody>
          <a:bodyPr vert="horz" wrap="square" lIns="0" tIns="99060" rIns="0" bIns="0" rtlCol="0">
            <a:spAutoFit/>
          </a:bodyPr>
          <a:lstStyle/>
          <a:p>
            <a:pPr marL="355600" indent="-342900">
              <a:lnSpc>
                <a:spcPct val="100000"/>
              </a:lnSpc>
              <a:spcBef>
                <a:spcPts val="780"/>
              </a:spcBef>
              <a:buChar char="•"/>
              <a:tabLst>
                <a:tab pos="354965" algn="l"/>
                <a:tab pos="355600" algn="l"/>
              </a:tabLst>
            </a:pPr>
            <a:r>
              <a:rPr sz="2800" dirty="0">
                <a:latin typeface="Arial"/>
                <a:cs typeface="Arial"/>
              </a:rPr>
              <a:t>Restriksiyon</a:t>
            </a:r>
            <a:r>
              <a:rPr sz="2800" spc="-140" dirty="0">
                <a:latin typeface="Arial"/>
                <a:cs typeface="Arial"/>
              </a:rPr>
              <a:t> </a:t>
            </a:r>
            <a:r>
              <a:rPr sz="2800" spc="-10" dirty="0">
                <a:latin typeface="Arial"/>
                <a:cs typeface="Arial"/>
              </a:rPr>
              <a:t>enzimleri</a:t>
            </a:r>
            <a:endParaRPr sz="2800">
              <a:latin typeface="Arial"/>
              <a:cs typeface="Arial"/>
            </a:endParaRPr>
          </a:p>
          <a:p>
            <a:pPr marL="756285" lvl="1" indent="-287020">
              <a:lnSpc>
                <a:spcPct val="100000"/>
              </a:lnSpc>
              <a:spcBef>
                <a:spcPts val="595"/>
              </a:spcBef>
              <a:buChar char="–"/>
              <a:tabLst>
                <a:tab pos="756920" algn="l"/>
              </a:tabLst>
            </a:pPr>
            <a:r>
              <a:rPr sz="2400" dirty="0">
                <a:latin typeface="Arial"/>
                <a:cs typeface="Arial"/>
              </a:rPr>
              <a:t>Genellikle</a:t>
            </a:r>
            <a:r>
              <a:rPr sz="2400" spc="-25" dirty="0">
                <a:latin typeface="Arial"/>
                <a:cs typeface="Arial"/>
              </a:rPr>
              <a:t> </a:t>
            </a:r>
            <a:r>
              <a:rPr sz="2400" dirty="0">
                <a:latin typeface="Arial"/>
                <a:cs typeface="Arial"/>
              </a:rPr>
              <a:t>bakterilerde</a:t>
            </a:r>
            <a:r>
              <a:rPr sz="2400" spc="-15" dirty="0">
                <a:latin typeface="Arial"/>
                <a:cs typeface="Arial"/>
              </a:rPr>
              <a:t> </a:t>
            </a:r>
            <a:r>
              <a:rPr sz="2400" spc="-10" dirty="0">
                <a:latin typeface="Arial"/>
                <a:cs typeface="Arial"/>
              </a:rPr>
              <a:t>bulunur</a:t>
            </a:r>
            <a:endParaRPr sz="2400">
              <a:latin typeface="Arial"/>
              <a:cs typeface="Arial"/>
            </a:endParaRPr>
          </a:p>
          <a:p>
            <a:pPr marL="756285" marR="407034" lvl="1" indent="-287020">
              <a:lnSpc>
                <a:spcPct val="100000"/>
              </a:lnSpc>
              <a:spcBef>
                <a:spcPts val="580"/>
              </a:spcBef>
              <a:buChar char="–"/>
              <a:tabLst>
                <a:tab pos="756920" algn="l"/>
              </a:tabLst>
            </a:pPr>
            <a:r>
              <a:rPr sz="2400" dirty="0">
                <a:latin typeface="Arial"/>
                <a:cs typeface="Arial"/>
              </a:rPr>
              <a:t>Bir</a:t>
            </a:r>
            <a:r>
              <a:rPr sz="2400" spc="-35" dirty="0">
                <a:latin typeface="Arial"/>
                <a:cs typeface="Arial"/>
              </a:rPr>
              <a:t> </a:t>
            </a:r>
            <a:r>
              <a:rPr sz="2400" dirty="0">
                <a:latin typeface="Arial"/>
                <a:cs typeface="Arial"/>
              </a:rPr>
              <a:t>DNA</a:t>
            </a:r>
            <a:r>
              <a:rPr sz="2400" spc="-145" dirty="0">
                <a:latin typeface="Arial"/>
                <a:cs typeface="Arial"/>
              </a:rPr>
              <a:t> </a:t>
            </a:r>
            <a:r>
              <a:rPr sz="2400" dirty="0">
                <a:latin typeface="Arial"/>
                <a:cs typeface="Arial"/>
              </a:rPr>
              <a:t>zincirinde</a:t>
            </a:r>
            <a:r>
              <a:rPr sz="2400" spc="5" dirty="0">
                <a:latin typeface="Arial"/>
                <a:cs typeface="Arial"/>
              </a:rPr>
              <a:t> </a:t>
            </a:r>
            <a:r>
              <a:rPr sz="2400" dirty="0">
                <a:latin typeface="Arial"/>
                <a:cs typeface="Arial"/>
              </a:rPr>
              <a:t>yanyana</a:t>
            </a:r>
            <a:r>
              <a:rPr sz="2400" spc="-5" dirty="0">
                <a:latin typeface="Arial"/>
                <a:cs typeface="Arial"/>
              </a:rPr>
              <a:t> </a:t>
            </a:r>
            <a:r>
              <a:rPr sz="2400" dirty="0">
                <a:latin typeface="Arial"/>
                <a:cs typeface="Arial"/>
              </a:rPr>
              <a:t>nükleotitler</a:t>
            </a:r>
            <a:r>
              <a:rPr sz="2400" spc="5" dirty="0">
                <a:latin typeface="Arial"/>
                <a:cs typeface="Arial"/>
              </a:rPr>
              <a:t> </a:t>
            </a:r>
            <a:r>
              <a:rPr sz="2400" spc="-10" dirty="0">
                <a:latin typeface="Arial"/>
                <a:cs typeface="Arial"/>
              </a:rPr>
              <a:t>arasındaki </a:t>
            </a:r>
            <a:r>
              <a:rPr sz="2400" dirty="0">
                <a:latin typeface="Arial"/>
                <a:cs typeface="Arial"/>
              </a:rPr>
              <a:t>fosfodiester</a:t>
            </a:r>
            <a:r>
              <a:rPr sz="2400" spc="-65" dirty="0">
                <a:latin typeface="Arial"/>
                <a:cs typeface="Arial"/>
              </a:rPr>
              <a:t> </a:t>
            </a:r>
            <a:r>
              <a:rPr sz="2400" dirty="0">
                <a:latin typeface="Arial"/>
                <a:cs typeface="Arial"/>
              </a:rPr>
              <a:t>bağını</a:t>
            </a:r>
            <a:r>
              <a:rPr sz="2400" spc="-40" dirty="0">
                <a:latin typeface="Arial"/>
                <a:cs typeface="Arial"/>
              </a:rPr>
              <a:t> </a:t>
            </a:r>
            <a:r>
              <a:rPr sz="2400" dirty="0">
                <a:latin typeface="Arial"/>
                <a:cs typeface="Arial"/>
              </a:rPr>
              <a:t>kopararak</a:t>
            </a:r>
            <a:r>
              <a:rPr sz="2400" spc="-50" dirty="0">
                <a:latin typeface="Arial"/>
                <a:cs typeface="Arial"/>
              </a:rPr>
              <a:t> </a:t>
            </a:r>
            <a:r>
              <a:rPr sz="2400" spc="-10" dirty="0">
                <a:latin typeface="Arial"/>
                <a:cs typeface="Arial"/>
              </a:rPr>
              <a:t>DNA’yı</a:t>
            </a:r>
            <a:r>
              <a:rPr sz="2400" spc="-45" dirty="0">
                <a:latin typeface="Arial"/>
                <a:cs typeface="Arial"/>
              </a:rPr>
              <a:t> </a:t>
            </a:r>
            <a:r>
              <a:rPr sz="2400" spc="-10" dirty="0">
                <a:latin typeface="Arial"/>
                <a:cs typeface="Arial"/>
              </a:rPr>
              <a:t>keser.</a:t>
            </a:r>
            <a:endParaRPr sz="2400">
              <a:latin typeface="Arial"/>
              <a:cs typeface="Arial"/>
            </a:endParaRPr>
          </a:p>
          <a:p>
            <a:pPr marL="756285" lvl="1" indent="-287020">
              <a:lnSpc>
                <a:spcPct val="100000"/>
              </a:lnSpc>
              <a:spcBef>
                <a:spcPts val="575"/>
              </a:spcBef>
              <a:buChar char="–"/>
              <a:tabLst>
                <a:tab pos="756920" algn="l"/>
              </a:tabLst>
            </a:pPr>
            <a:r>
              <a:rPr sz="2400" spc="-10" dirty="0">
                <a:latin typeface="Arial"/>
                <a:cs typeface="Arial"/>
              </a:rPr>
              <a:t>DNA’da,</a:t>
            </a:r>
            <a:r>
              <a:rPr sz="2400" spc="-45" dirty="0">
                <a:latin typeface="Arial"/>
                <a:cs typeface="Arial"/>
              </a:rPr>
              <a:t> </a:t>
            </a:r>
            <a:r>
              <a:rPr sz="2400" dirty="0">
                <a:latin typeface="Arial"/>
                <a:cs typeface="Arial"/>
              </a:rPr>
              <a:t>restriksiyon</a:t>
            </a:r>
            <a:r>
              <a:rPr sz="2400" spc="-55" dirty="0">
                <a:latin typeface="Arial"/>
                <a:cs typeface="Arial"/>
              </a:rPr>
              <a:t> </a:t>
            </a:r>
            <a:r>
              <a:rPr sz="2400" dirty="0">
                <a:latin typeface="Arial"/>
                <a:cs typeface="Arial"/>
              </a:rPr>
              <a:t>bölgesi,</a:t>
            </a:r>
            <a:r>
              <a:rPr sz="2400" spc="-30" dirty="0">
                <a:latin typeface="Arial"/>
                <a:cs typeface="Arial"/>
              </a:rPr>
              <a:t> </a:t>
            </a:r>
            <a:r>
              <a:rPr sz="2400" dirty="0">
                <a:latin typeface="Arial"/>
                <a:cs typeface="Arial"/>
              </a:rPr>
              <a:t>denilen</a:t>
            </a:r>
            <a:r>
              <a:rPr sz="2400" spc="-30" dirty="0">
                <a:latin typeface="Arial"/>
                <a:cs typeface="Arial"/>
              </a:rPr>
              <a:t> </a:t>
            </a:r>
            <a:r>
              <a:rPr sz="2400" dirty="0">
                <a:latin typeface="Arial"/>
                <a:cs typeface="Arial"/>
              </a:rPr>
              <a:t>belirli</a:t>
            </a:r>
            <a:r>
              <a:rPr sz="2400" spc="-25" dirty="0">
                <a:latin typeface="Arial"/>
                <a:cs typeface="Arial"/>
              </a:rPr>
              <a:t> </a:t>
            </a:r>
            <a:r>
              <a:rPr sz="2400" spc="-10" dirty="0">
                <a:latin typeface="Arial"/>
                <a:cs typeface="Arial"/>
              </a:rPr>
              <a:t>dizileri</a:t>
            </a:r>
            <a:endParaRPr sz="2400">
              <a:latin typeface="Arial"/>
              <a:cs typeface="Arial"/>
            </a:endParaRPr>
          </a:p>
          <a:p>
            <a:pPr marL="756285">
              <a:lnSpc>
                <a:spcPct val="100000"/>
              </a:lnSpc>
            </a:pPr>
            <a:r>
              <a:rPr sz="2400" dirty="0">
                <a:latin typeface="Arial"/>
                <a:cs typeface="Arial"/>
              </a:rPr>
              <a:t>tanır,</a:t>
            </a:r>
            <a:r>
              <a:rPr sz="2400" spc="-75" dirty="0">
                <a:latin typeface="Arial"/>
                <a:cs typeface="Arial"/>
              </a:rPr>
              <a:t> </a:t>
            </a:r>
            <a:r>
              <a:rPr sz="2400" dirty="0">
                <a:latin typeface="Arial"/>
                <a:cs typeface="Arial"/>
              </a:rPr>
              <a:t>bağlanır</a:t>
            </a:r>
            <a:r>
              <a:rPr sz="2400" spc="-20" dirty="0">
                <a:latin typeface="Arial"/>
                <a:cs typeface="Arial"/>
              </a:rPr>
              <a:t> </a:t>
            </a:r>
            <a:r>
              <a:rPr sz="2400" dirty="0">
                <a:latin typeface="Arial"/>
                <a:cs typeface="Arial"/>
              </a:rPr>
              <a:t>ve</a:t>
            </a:r>
            <a:r>
              <a:rPr sz="2400" spc="-75" dirty="0">
                <a:latin typeface="Arial"/>
                <a:cs typeface="Arial"/>
              </a:rPr>
              <a:t> </a:t>
            </a:r>
            <a:r>
              <a:rPr sz="2400" spc="-10" dirty="0">
                <a:latin typeface="Arial"/>
                <a:cs typeface="Arial"/>
              </a:rPr>
              <a:t>keser</a:t>
            </a:r>
            <a:endParaRPr sz="2400">
              <a:latin typeface="Arial"/>
              <a:cs typeface="Arial"/>
            </a:endParaRPr>
          </a:p>
          <a:p>
            <a:pPr marL="1155700" marR="5080" lvl="2" indent="-228600">
              <a:lnSpc>
                <a:spcPct val="100000"/>
              </a:lnSpc>
              <a:spcBef>
                <a:spcPts val="484"/>
              </a:spcBef>
              <a:buChar char="•"/>
              <a:tabLst>
                <a:tab pos="1155700" algn="l"/>
                <a:tab pos="1156335" algn="l"/>
              </a:tabLst>
            </a:pPr>
            <a:r>
              <a:rPr sz="2000" dirty="0">
                <a:latin typeface="Arial"/>
                <a:cs typeface="Arial"/>
              </a:rPr>
              <a:t>Her</a:t>
            </a:r>
            <a:r>
              <a:rPr sz="2000" spc="-45" dirty="0">
                <a:latin typeface="Arial"/>
                <a:cs typeface="Arial"/>
              </a:rPr>
              <a:t> </a:t>
            </a:r>
            <a:r>
              <a:rPr sz="2000" dirty="0">
                <a:latin typeface="Arial"/>
                <a:cs typeface="Arial"/>
              </a:rPr>
              <a:t>restriksiyon</a:t>
            </a:r>
            <a:r>
              <a:rPr sz="2000" spc="-60" dirty="0">
                <a:latin typeface="Arial"/>
                <a:cs typeface="Arial"/>
              </a:rPr>
              <a:t> </a:t>
            </a:r>
            <a:r>
              <a:rPr sz="2000" dirty="0">
                <a:latin typeface="Arial"/>
                <a:cs typeface="Arial"/>
              </a:rPr>
              <a:t>bölgesi</a:t>
            </a:r>
            <a:r>
              <a:rPr sz="2000" spc="-15" dirty="0">
                <a:latin typeface="Arial"/>
                <a:cs typeface="Arial"/>
              </a:rPr>
              <a:t> </a:t>
            </a:r>
            <a:r>
              <a:rPr sz="2000" b="1" dirty="0">
                <a:latin typeface="Arial"/>
                <a:cs typeface="Arial"/>
              </a:rPr>
              <a:t>palindrom</a:t>
            </a:r>
            <a:r>
              <a:rPr sz="2000" dirty="0">
                <a:latin typeface="Arial"/>
                <a:cs typeface="Arial"/>
              </a:rPr>
              <a:t>dur</a:t>
            </a:r>
            <a:r>
              <a:rPr sz="2000" spc="-35" dirty="0">
                <a:latin typeface="Arial"/>
                <a:cs typeface="Arial"/>
              </a:rPr>
              <a:t> </a:t>
            </a:r>
            <a:r>
              <a:rPr sz="2000" dirty="0">
                <a:latin typeface="Arial"/>
                <a:cs typeface="Arial"/>
              </a:rPr>
              <a:t>–</a:t>
            </a:r>
            <a:r>
              <a:rPr sz="2000" spc="-30" dirty="0">
                <a:latin typeface="Arial"/>
                <a:cs typeface="Arial"/>
              </a:rPr>
              <a:t> </a:t>
            </a:r>
            <a:r>
              <a:rPr sz="2000" dirty="0">
                <a:latin typeface="Arial"/>
                <a:cs typeface="Arial"/>
              </a:rPr>
              <a:t>karşılıklı</a:t>
            </a:r>
            <a:r>
              <a:rPr sz="2000" spc="-25" dirty="0">
                <a:latin typeface="Arial"/>
                <a:cs typeface="Arial"/>
              </a:rPr>
              <a:t> </a:t>
            </a:r>
            <a:r>
              <a:rPr sz="2000" spc="-10" dirty="0">
                <a:latin typeface="Arial"/>
                <a:cs typeface="Arial"/>
              </a:rPr>
              <a:t>zincirlerde </a:t>
            </a:r>
            <a:r>
              <a:rPr sz="2000" dirty="0">
                <a:latin typeface="Arial"/>
                <a:cs typeface="Arial"/>
              </a:rPr>
              <a:t>her</a:t>
            </a:r>
            <a:r>
              <a:rPr sz="2000" spc="-30" dirty="0">
                <a:latin typeface="Arial"/>
                <a:cs typeface="Arial"/>
              </a:rPr>
              <a:t> </a:t>
            </a:r>
            <a:r>
              <a:rPr sz="2000" dirty="0">
                <a:latin typeface="Arial"/>
                <a:cs typeface="Arial"/>
              </a:rPr>
              <a:t>yönde</a:t>
            </a:r>
            <a:r>
              <a:rPr sz="2000" spc="-20" dirty="0">
                <a:latin typeface="Arial"/>
                <a:cs typeface="Arial"/>
              </a:rPr>
              <a:t> </a:t>
            </a:r>
            <a:r>
              <a:rPr sz="2000" dirty="0">
                <a:latin typeface="Arial"/>
                <a:cs typeface="Arial"/>
              </a:rPr>
              <a:t>aynı</a:t>
            </a:r>
            <a:r>
              <a:rPr sz="2000" spc="-20" dirty="0">
                <a:latin typeface="Arial"/>
                <a:cs typeface="Arial"/>
              </a:rPr>
              <a:t> </a:t>
            </a:r>
            <a:r>
              <a:rPr sz="2000" dirty="0">
                <a:latin typeface="Arial"/>
                <a:cs typeface="Arial"/>
              </a:rPr>
              <a:t>şekilde</a:t>
            </a:r>
            <a:r>
              <a:rPr sz="2000" spc="-20" dirty="0">
                <a:latin typeface="Arial"/>
                <a:cs typeface="Arial"/>
              </a:rPr>
              <a:t> </a:t>
            </a:r>
            <a:r>
              <a:rPr sz="2000" spc="-10" dirty="0">
                <a:latin typeface="Arial"/>
                <a:cs typeface="Arial"/>
              </a:rPr>
              <a:t>okunur</a:t>
            </a:r>
            <a:endParaRPr sz="2000">
              <a:latin typeface="Arial"/>
              <a:cs typeface="Arial"/>
            </a:endParaRPr>
          </a:p>
          <a:p>
            <a:pPr marL="756285" marR="308610" lvl="1" indent="-287020">
              <a:lnSpc>
                <a:spcPct val="100000"/>
              </a:lnSpc>
              <a:spcBef>
                <a:spcPts val="575"/>
              </a:spcBef>
              <a:buChar char="–"/>
              <a:tabLst>
                <a:tab pos="756920" algn="l"/>
              </a:tabLst>
            </a:pPr>
            <a:r>
              <a:rPr sz="2400" dirty="0">
                <a:latin typeface="Arial"/>
                <a:cs typeface="Arial"/>
              </a:rPr>
              <a:t>4</a:t>
            </a:r>
            <a:r>
              <a:rPr sz="2400" spc="-20" dirty="0">
                <a:latin typeface="Arial"/>
                <a:cs typeface="Arial"/>
              </a:rPr>
              <a:t> </a:t>
            </a:r>
            <a:r>
              <a:rPr sz="2400" dirty="0">
                <a:latin typeface="Arial"/>
                <a:cs typeface="Arial"/>
              </a:rPr>
              <a:t>veya 6</a:t>
            </a:r>
            <a:r>
              <a:rPr sz="2400" spc="-10" dirty="0">
                <a:latin typeface="Arial"/>
                <a:cs typeface="Arial"/>
              </a:rPr>
              <a:t> </a:t>
            </a:r>
            <a:r>
              <a:rPr sz="2400" dirty="0">
                <a:latin typeface="Arial"/>
                <a:cs typeface="Arial"/>
              </a:rPr>
              <a:t>baz</a:t>
            </a:r>
            <a:r>
              <a:rPr sz="2400" spc="10" dirty="0">
                <a:latin typeface="Arial"/>
                <a:cs typeface="Arial"/>
              </a:rPr>
              <a:t> </a:t>
            </a:r>
            <a:r>
              <a:rPr sz="2400" dirty="0">
                <a:latin typeface="Arial"/>
                <a:cs typeface="Arial"/>
              </a:rPr>
              <a:t>çifti</a:t>
            </a:r>
            <a:r>
              <a:rPr sz="2400" spc="-10" dirty="0">
                <a:latin typeface="Arial"/>
                <a:cs typeface="Arial"/>
              </a:rPr>
              <a:t> </a:t>
            </a:r>
            <a:r>
              <a:rPr sz="2400" dirty="0">
                <a:latin typeface="Arial"/>
                <a:cs typeface="Arial"/>
              </a:rPr>
              <a:t>kesen</a:t>
            </a:r>
            <a:r>
              <a:rPr sz="2400" spc="-5" dirty="0">
                <a:latin typeface="Arial"/>
                <a:cs typeface="Arial"/>
              </a:rPr>
              <a:t> </a:t>
            </a:r>
            <a:r>
              <a:rPr sz="2400" dirty="0">
                <a:latin typeface="Arial"/>
                <a:cs typeface="Arial"/>
              </a:rPr>
              <a:t>farklı</a:t>
            </a:r>
            <a:r>
              <a:rPr sz="2400" spc="-5" dirty="0">
                <a:latin typeface="Arial"/>
                <a:cs typeface="Arial"/>
              </a:rPr>
              <a:t> </a:t>
            </a:r>
            <a:r>
              <a:rPr sz="2400" dirty="0">
                <a:latin typeface="Arial"/>
                <a:cs typeface="Arial"/>
              </a:rPr>
              <a:t>restriksiyon</a:t>
            </a:r>
            <a:r>
              <a:rPr sz="2400" spc="5" dirty="0">
                <a:latin typeface="Arial"/>
                <a:cs typeface="Arial"/>
              </a:rPr>
              <a:t> </a:t>
            </a:r>
            <a:r>
              <a:rPr sz="2400" spc="-10" dirty="0">
                <a:latin typeface="Arial"/>
                <a:cs typeface="Arial"/>
              </a:rPr>
              <a:t>enzimleri vardır</a:t>
            </a:r>
            <a:endParaRPr sz="240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EA3B3E-BB94-FAEF-1CCF-9CBA900E5BA1}"/>
              </a:ext>
            </a:extLst>
          </p:cNvPr>
          <p:cNvSpPr txBox="1"/>
          <p:nvPr/>
        </p:nvSpPr>
        <p:spPr>
          <a:xfrm>
            <a:off x="457200" y="228601"/>
            <a:ext cx="7543800" cy="2308324"/>
          </a:xfrm>
          <a:prstGeom prst="rect">
            <a:avLst/>
          </a:prstGeom>
          <a:noFill/>
        </p:spPr>
        <p:txBody>
          <a:bodyPr wrap="square">
            <a:spAutoFit/>
          </a:bodyPr>
          <a:lstStyle/>
          <a:p>
            <a:r>
              <a:rPr lang="en-US" dirty="0"/>
              <a:t>PCR (</a:t>
            </a:r>
            <a:r>
              <a:rPr lang="en-US" dirty="0" err="1"/>
              <a:t>Kantitatif</a:t>
            </a:r>
            <a:r>
              <a:rPr lang="en-US" dirty="0"/>
              <a:t> PCR / Real-Time PCR)</a:t>
            </a:r>
            <a:endParaRPr lang="tr-TR" dirty="0"/>
          </a:p>
          <a:p>
            <a:r>
              <a:rPr lang="en-US" dirty="0" err="1"/>
              <a:t>DNA’daki</a:t>
            </a:r>
            <a:r>
              <a:rPr lang="en-US" dirty="0"/>
              <a:t> </a:t>
            </a:r>
            <a:r>
              <a:rPr lang="en-US" dirty="0" err="1"/>
              <a:t>belirli</a:t>
            </a:r>
            <a:r>
              <a:rPr lang="en-US" dirty="0"/>
              <a:t> </a:t>
            </a:r>
            <a:r>
              <a:rPr lang="en-US" dirty="0" err="1"/>
              <a:t>genlerin</a:t>
            </a:r>
            <a:r>
              <a:rPr lang="en-US" dirty="0"/>
              <a:t> </a:t>
            </a:r>
            <a:r>
              <a:rPr lang="en-US" dirty="0" err="1"/>
              <a:t>kopya</a:t>
            </a:r>
            <a:r>
              <a:rPr lang="en-US" dirty="0"/>
              <a:t> </a:t>
            </a:r>
            <a:r>
              <a:rPr lang="en-US" dirty="0" err="1"/>
              <a:t>sayısını</a:t>
            </a:r>
            <a:r>
              <a:rPr lang="en-US" dirty="0"/>
              <a:t> </a:t>
            </a:r>
            <a:r>
              <a:rPr lang="en-US" dirty="0" err="1"/>
              <a:t>kantitatif</a:t>
            </a:r>
            <a:r>
              <a:rPr lang="en-US" dirty="0"/>
              <a:t> </a:t>
            </a:r>
            <a:r>
              <a:rPr lang="en-US" dirty="0" err="1"/>
              <a:t>olarak</a:t>
            </a:r>
            <a:r>
              <a:rPr lang="en-US" dirty="0"/>
              <a:t> </a:t>
            </a:r>
            <a:r>
              <a:rPr lang="en-US" dirty="0" err="1"/>
              <a:t>ölçebilir</a:t>
            </a:r>
            <a:r>
              <a:rPr lang="en-US" dirty="0"/>
              <a:t>.</a:t>
            </a:r>
            <a:endParaRPr lang="tr-TR" dirty="0"/>
          </a:p>
          <a:p>
            <a:r>
              <a:rPr lang="en-US" dirty="0" err="1"/>
              <a:t>FISH’e</a:t>
            </a:r>
            <a:r>
              <a:rPr lang="en-US" dirty="0"/>
              <a:t> </a:t>
            </a:r>
            <a:r>
              <a:rPr lang="en-US" dirty="0" err="1"/>
              <a:t>göre</a:t>
            </a:r>
            <a:r>
              <a:rPr lang="en-US" dirty="0"/>
              <a:t> </a:t>
            </a:r>
            <a:r>
              <a:rPr lang="en-US" dirty="0" err="1"/>
              <a:t>daha</a:t>
            </a:r>
            <a:r>
              <a:rPr lang="en-US" dirty="0"/>
              <a:t> </a:t>
            </a:r>
            <a:r>
              <a:rPr lang="en-US" dirty="0" err="1"/>
              <a:t>hızlı</a:t>
            </a:r>
            <a:r>
              <a:rPr lang="en-US" dirty="0"/>
              <a:t> </a:t>
            </a:r>
            <a:r>
              <a:rPr lang="en-US" dirty="0" err="1"/>
              <a:t>ve</a:t>
            </a:r>
            <a:r>
              <a:rPr lang="en-US" dirty="0"/>
              <a:t> </a:t>
            </a:r>
            <a:r>
              <a:rPr lang="en-US" dirty="0" err="1"/>
              <a:t>yüksek</a:t>
            </a:r>
            <a:r>
              <a:rPr lang="en-US" dirty="0"/>
              <a:t> </a:t>
            </a:r>
            <a:r>
              <a:rPr lang="en-US" dirty="0" err="1"/>
              <a:t>hassasiyetlidir</a:t>
            </a:r>
            <a:r>
              <a:rPr lang="en-US" dirty="0"/>
              <a:t>, </a:t>
            </a:r>
            <a:r>
              <a:rPr lang="en-US" dirty="0" err="1"/>
              <a:t>ancak</a:t>
            </a:r>
            <a:r>
              <a:rPr lang="en-US" dirty="0"/>
              <a:t> </a:t>
            </a:r>
            <a:r>
              <a:rPr lang="en-US" dirty="0" err="1"/>
              <a:t>kromozomal</a:t>
            </a:r>
            <a:r>
              <a:rPr lang="en-US" dirty="0"/>
              <a:t> </a:t>
            </a:r>
            <a:r>
              <a:rPr lang="en-US" dirty="0" err="1"/>
              <a:t>konum</a:t>
            </a:r>
            <a:r>
              <a:rPr lang="en-US" dirty="0"/>
              <a:t> </a:t>
            </a:r>
            <a:r>
              <a:rPr lang="en-US" dirty="0" err="1"/>
              <a:t>hakkında</a:t>
            </a:r>
            <a:r>
              <a:rPr lang="en-US" dirty="0"/>
              <a:t> </a:t>
            </a:r>
            <a:r>
              <a:rPr lang="en-US" dirty="0" err="1"/>
              <a:t>bilgi</a:t>
            </a:r>
            <a:r>
              <a:rPr lang="en-US" dirty="0"/>
              <a:t> </a:t>
            </a:r>
            <a:r>
              <a:rPr lang="en-US" dirty="0" err="1"/>
              <a:t>vermez</a:t>
            </a:r>
            <a:r>
              <a:rPr lang="en-US" dirty="0"/>
              <a:t>.</a:t>
            </a:r>
            <a:endParaRPr lang="tr-TR" dirty="0"/>
          </a:p>
          <a:p>
            <a:endParaRPr lang="tr-TR" dirty="0"/>
          </a:p>
          <a:p>
            <a:r>
              <a:rPr lang="en-US" dirty="0" err="1"/>
              <a:t>Avantaj</a:t>
            </a:r>
            <a:r>
              <a:rPr lang="en-US" dirty="0"/>
              <a:t>: </a:t>
            </a:r>
            <a:r>
              <a:rPr lang="en-US" dirty="0" err="1"/>
              <a:t>Hızlı</a:t>
            </a:r>
            <a:r>
              <a:rPr lang="en-US" dirty="0"/>
              <a:t>, </a:t>
            </a:r>
            <a:r>
              <a:rPr lang="en-US" dirty="0" err="1"/>
              <a:t>ucuz</a:t>
            </a:r>
            <a:r>
              <a:rPr lang="en-US" dirty="0"/>
              <a:t>, </a:t>
            </a:r>
            <a:r>
              <a:rPr lang="en-US" dirty="0" err="1"/>
              <a:t>otomatikleştirilebilir</a:t>
            </a:r>
            <a:endParaRPr lang="tr-TR" dirty="0"/>
          </a:p>
          <a:p>
            <a:endParaRPr lang="tr-TR" dirty="0"/>
          </a:p>
          <a:p>
            <a:r>
              <a:rPr lang="en-US" dirty="0" err="1"/>
              <a:t>Dezavantaj</a:t>
            </a:r>
            <a:r>
              <a:rPr lang="en-US" dirty="0"/>
              <a:t>: Genin </a:t>
            </a:r>
            <a:r>
              <a:rPr lang="en-US" dirty="0" err="1"/>
              <a:t>kromozom</a:t>
            </a:r>
            <a:r>
              <a:rPr lang="en-US" dirty="0"/>
              <a:t> </a:t>
            </a:r>
            <a:r>
              <a:rPr lang="en-US" dirty="0" err="1"/>
              <a:t>üzerindeki</a:t>
            </a:r>
            <a:r>
              <a:rPr lang="en-US" dirty="0"/>
              <a:t> </a:t>
            </a:r>
            <a:r>
              <a:rPr lang="en-US" dirty="0" err="1"/>
              <a:t>fiziksel</a:t>
            </a:r>
            <a:r>
              <a:rPr lang="en-US" dirty="0"/>
              <a:t> </a:t>
            </a:r>
            <a:r>
              <a:rPr lang="en-US" dirty="0" err="1"/>
              <a:t>yerini</a:t>
            </a:r>
            <a:r>
              <a:rPr lang="en-US" dirty="0"/>
              <a:t> </a:t>
            </a:r>
            <a:r>
              <a:rPr lang="en-US" dirty="0" err="1"/>
              <a:t>göstermez</a:t>
            </a:r>
            <a:endParaRPr lang="en-US" dirty="0"/>
          </a:p>
        </p:txBody>
      </p:sp>
      <p:pic>
        <p:nvPicPr>
          <p:cNvPr id="4" name="Picture 3">
            <a:extLst>
              <a:ext uri="{FF2B5EF4-FFF2-40B4-BE49-F238E27FC236}">
                <a16:creationId xmlns:a16="http://schemas.microsoft.com/office/drawing/2014/main" id="{0D280F63-FEB5-45C0-A17F-50C46C437BCA}"/>
              </a:ext>
            </a:extLst>
          </p:cNvPr>
          <p:cNvPicPr>
            <a:picLocks noChangeAspect="1"/>
          </p:cNvPicPr>
          <p:nvPr/>
        </p:nvPicPr>
        <p:blipFill>
          <a:blip r:embed="rId2"/>
          <a:stretch>
            <a:fillRect/>
          </a:stretch>
        </p:blipFill>
        <p:spPr>
          <a:xfrm>
            <a:off x="457200" y="2743199"/>
            <a:ext cx="5462826" cy="3886200"/>
          </a:xfrm>
          <a:prstGeom prst="rect">
            <a:avLst/>
          </a:prstGeom>
        </p:spPr>
      </p:pic>
      <p:pic>
        <p:nvPicPr>
          <p:cNvPr id="2050" name="Picture 2" descr="Applied Biosystems QuantStudio™ 3 Real-Time PCR Sistemi | AntTeknik.com">
            <a:extLst>
              <a:ext uri="{FF2B5EF4-FFF2-40B4-BE49-F238E27FC236}">
                <a16:creationId xmlns:a16="http://schemas.microsoft.com/office/drawing/2014/main" id="{A2F2DEAF-AFBF-2645-CE9B-E856C7B5C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61473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38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4DD43-4802-3D68-4889-FB839738B8B8}"/>
              </a:ext>
            </a:extLst>
          </p:cNvPr>
          <p:cNvSpPr txBox="1"/>
          <p:nvPr/>
        </p:nvSpPr>
        <p:spPr>
          <a:xfrm>
            <a:off x="152400" y="228600"/>
            <a:ext cx="8382000" cy="2862322"/>
          </a:xfrm>
          <a:prstGeom prst="rect">
            <a:avLst/>
          </a:prstGeom>
          <a:noFill/>
        </p:spPr>
        <p:txBody>
          <a:bodyPr wrap="square">
            <a:spAutoFit/>
          </a:bodyPr>
          <a:lstStyle/>
          <a:p>
            <a:r>
              <a:rPr lang="en-US" b="1" dirty="0"/>
              <a:t>NGS (Next-Generation Sequencing)</a:t>
            </a:r>
            <a:endParaRPr lang="tr-TR" b="1" dirty="0"/>
          </a:p>
          <a:p>
            <a:r>
              <a:rPr lang="en-US" dirty="0" err="1"/>
              <a:t>Tüm</a:t>
            </a:r>
            <a:r>
              <a:rPr lang="en-US" dirty="0"/>
              <a:t> </a:t>
            </a:r>
            <a:r>
              <a:rPr lang="en-US" dirty="0" err="1"/>
              <a:t>genomun</a:t>
            </a:r>
            <a:r>
              <a:rPr lang="en-US" dirty="0"/>
              <a:t> </a:t>
            </a:r>
            <a:r>
              <a:rPr lang="en-US" dirty="0" err="1"/>
              <a:t>veya</a:t>
            </a:r>
            <a:r>
              <a:rPr lang="en-US" dirty="0"/>
              <a:t> </a:t>
            </a:r>
            <a:r>
              <a:rPr lang="en-US" dirty="0" err="1"/>
              <a:t>hedef</a:t>
            </a:r>
            <a:r>
              <a:rPr lang="en-US" dirty="0"/>
              <a:t> </a:t>
            </a:r>
            <a:r>
              <a:rPr lang="en-US" dirty="0" err="1"/>
              <a:t>bölgelerin</a:t>
            </a:r>
            <a:r>
              <a:rPr lang="en-US" dirty="0"/>
              <a:t> </a:t>
            </a:r>
            <a:r>
              <a:rPr lang="en-US" dirty="0" err="1"/>
              <a:t>yüksek</a:t>
            </a:r>
            <a:r>
              <a:rPr lang="en-US" dirty="0"/>
              <a:t> </a:t>
            </a:r>
            <a:r>
              <a:rPr lang="en-US" dirty="0" err="1"/>
              <a:t>çözünürlüklü</a:t>
            </a:r>
            <a:r>
              <a:rPr lang="en-US" dirty="0"/>
              <a:t> </a:t>
            </a:r>
            <a:r>
              <a:rPr lang="en-US" dirty="0" err="1"/>
              <a:t>dizilemesini</a:t>
            </a:r>
            <a:endParaRPr lang="tr-TR" dirty="0"/>
          </a:p>
          <a:p>
            <a:r>
              <a:rPr lang="en-US" b="1" dirty="0" err="1"/>
              <a:t>yüksek</a:t>
            </a:r>
            <a:r>
              <a:rPr lang="en-US" b="1" dirty="0"/>
              <a:t> </a:t>
            </a:r>
            <a:r>
              <a:rPr lang="en-US" b="1" dirty="0" err="1"/>
              <a:t>hızla</a:t>
            </a:r>
            <a:r>
              <a:rPr lang="en-US" b="1" dirty="0"/>
              <a:t>, </a:t>
            </a:r>
            <a:r>
              <a:rPr lang="en-US" b="1" dirty="0" err="1"/>
              <a:t>paralel</a:t>
            </a:r>
            <a:r>
              <a:rPr lang="en-US" b="1" dirty="0"/>
              <a:t> </a:t>
            </a:r>
            <a:r>
              <a:rPr lang="en-US" b="1" dirty="0" err="1"/>
              <a:t>olarak</a:t>
            </a:r>
            <a:r>
              <a:rPr lang="en-US" dirty="0"/>
              <a:t> </a:t>
            </a:r>
            <a:r>
              <a:rPr lang="en-US" dirty="0" err="1"/>
              <a:t>okuyabilen</a:t>
            </a:r>
            <a:r>
              <a:rPr lang="en-US" dirty="0"/>
              <a:t> </a:t>
            </a:r>
            <a:endParaRPr lang="tr-TR" dirty="0"/>
          </a:p>
          <a:p>
            <a:r>
              <a:rPr lang="en-US" dirty="0" err="1"/>
              <a:t>Kopya</a:t>
            </a:r>
            <a:r>
              <a:rPr lang="en-US" dirty="0"/>
              <a:t> </a:t>
            </a:r>
            <a:r>
              <a:rPr lang="en-US" dirty="0" err="1"/>
              <a:t>sayısı</a:t>
            </a:r>
            <a:r>
              <a:rPr lang="en-US" dirty="0"/>
              <a:t> </a:t>
            </a:r>
            <a:r>
              <a:rPr lang="en-US" dirty="0" err="1"/>
              <a:t>değişiklikleri</a:t>
            </a:r>
            <a:r>
              <a:rPr lang="en-US" dirty="0"/>
              <a:t>, </a:t>
            </a:r>
            <a:r>
              <a:rPr lang="en-US" dirty="0" err="1"/>
              <a:t>translokasyonlar</a:t>
            </a:r>
            <a:r>
              <a:rPr lang="en-US" dirty="0"/>
              <a:t>, </a:t>
            </a:r>
            <a:r>
              <a:rPr lang="en-US" dirty="0" err="1"/>
              <a:t>mutasyonlar</a:t>
            </a:r>
            <a:r>
              <a:rPr lang="en-US" dirty="0"/>
              <a:t> </a:t>
            </a:r>
            <a:r>
              <a:rPr lang="en-US" dirty="0" err="1"/>
              <a:t>tespit</a:t>
            </a:r>
            <a:r>
              <a:rPr lang="en-US" dirty="0"/>
              <a:t> </a:t>
            </a:r>
            <a:r>
              <a:rPr lang="en-US" dirty="0" err="1"/>
              <a:t>edilir</a:t>
            </a:r>
            <a:r>
              <a:rPr lang="en-US" dirty="0"/>
              <a:t>.</a:t>
            </a:r>
            <a:endParaRPr lang="tr-TR" dirty="0"/>
          </a:p>
          <a:p>
            <a:r>
              <a:rPr lang="en-US" dirty="0" err="1"/>
              <a:t>Kısaca</a:t>
            </a:r>
            <a:r>
              <a:rPr lang="en-US" dirty="0"/>
              <a:t>:</a:t>
            </a:r>
          </a:p>
          <a:p>
            <a:r>
              <a:rPr lang="en-US" dirty="0"/>
              <a:t>“</a:t>
            </a:r>
            <a:r>
              <a:rPr lang="en-US" dirty="0" err="1"/>
              <a:t>Tüm</a:t>
            </a:r>
            <a:r>
              <a:rPr lang="en-US" dirty="0"/>
              <a:t> </a:t>
            </a:r>
            <a:r>
              <a:rPr lang="en-US" dirty="0" err="1"/>
              <a:t>genomun</a:t>
            </a:r>
            <a:r>
              <a:rPr lang="en-US" dirty="0"/>
              <a:t> </a:t>
            </a:r>
            <a:r>
              <a:rPr lang="en-US" dirty="0" err="1"/>
              <a:t>veya</a:t>
            </a:r>
            <a:r>
              <a:rPr lang="en-US" dirty="0"/>
              <a:t> </a:t>
            </a:r>
            <a:r>
              <a:rPr lang="en-US" dirty="0" err="1"/>
              <a:t>belirli</a:t>
            </a:r>
            <a:r>
              <a:rPr lang="en-US" dirty="0"/>
              <a:t> gen </a:t>
            </a:r>
            <a:r>
              <a:rPr lang="en-US" dirty="0" err="1"/>
              <a:t>bölgelerinin</a:t>
            </a:r>
            <a:r>
              <a:rPr lang="en-US" dirty="0"/>
              <a:t> </a:t>
            </a:r>
            <a:r>
              <a:rPr lang="en-US" dirty="0" err="1"/>
              <a:t>milyonlarca</a:t>
            </a:r>
            <a:r>
              <a:rPr lang="en-US" dirty="0"/>
              <a:t> </a:t>
            </a:r>
            <a:r>
              <a:rPr lang="en-US" dirty="0" err="1"/>
              <a:t>küçük</a:t>
            </a:r>
            <a:r>
              <a:rPr lang="en-US" dirty="0"/>
              <a:t> </a:t>
            </a:r>
            <a:r>
              <a:rPr lang="en-US" dirty="0" err="1"/>
              <a:t>fragmana</a:t>
            </a:r>
            <a:r>
              <a:rPr lang="en-US" dirty="0"/>
              <a:t> </a:t>
            </a:r>
            <a:r>
              <a:rPr lang="en-US" dirty="0" err="1"/>
              <a:t>ayrılıp</a:t>
            </a:r>
            <a:r>
              <a:rPr lang="en-US" dirty="0"/>
              <a:t>, </a:t>
            </a:r>
            <a:r>
              <a:rPr lang="en-US" dirty="0" err="1"/>
              <a:t>hepsinin</a:t>
            </a:r>
            <a:r>
              <a:rPr lang="en-US" dirty="0"/>
              <a:t> </a:t>
            </a:r>
            <a:r>
              <a:rPr lang="en-US" dirty="0" err="1"/>
              <a:t>aynı</a:t>
            </a:r>
            <a:r>
              <a:rPr lang="en-US" dirty="0"/>
              <a:t> </a:t>
            </a:r>
            <a:r>
              <a:rPr lang="en-US" dirty="0" err="1"/>
              <a:t>anda</a:t>
            </a:r>
            <a:r>
              <a:rPr lang="en-US" dirty="0"/>
              <a:t> </a:t>
            </a:r>
            <a:r>
              <a:rPr lang="en-US" dirty="0" err="1"/>
              <a:t>dizilenmesi</a:t>
            </a:r>
            <a:r>
              <a:rPr lang="en-US" dirty="0"/>
              <a:t> </a:t>
            </a:r>
            <a:r>
              <a:rPr lang="en-US" dirty="0" err="1"/>
              <a:t>ve</a:t>
            </a:r>
            <a:r>
              <a:rPr lang="en-US" dirty="0"/>
              <a:t> </a:t>
            </a:r>
            <a:r>
              <a:rPr lang="en-US" dirty="0" err="1"/>
              <a:t>bilgisayar</a:t>
            </a:r>
            <a:r>
              <a:rPr lang="en-US" dirty="0"/>
              <a:t> </a:t>
            </a:r>
            <a:r>
              <a:rPr lang="en-US" dirty="0" err="1"/>
              <a:t>ortamında</a:t>
            </a:r>
            <a:r>
              <a:rPr lang="en-US" dirty="0"/>
              <a:t> </a:t>
            </a:r>
            <a:r>
              <a:rPr lang="en-US" dirty="0" err="1"/>
              <a:t>birleştirilmesi</a:t>
            </a:r>
            <a:r>
              <a:rPr lang="en-US" dirty="0"/>
              <a:t>.”</a:t>
            </a:r>
          </a:p>
          <a:p>
            <a:endParaRPr lang="tr-TR" dirty="0"/>
          </a:p>
          <a:p>
            <a:endParaRPr lang="tr-TR" dirty="0"/>
          </a:p>
          <a:p>
            <a:endParaRPr lang="tr-TR" dirty="0"/>
          </a:p>
        </p:txBody>
      </p:sp>
      <p:graphicFrame>
        <p:nvGraphicFramePr>
          <p:cNvPr id="8" name="Table 7">
            <a:extLst>
              <a:ext uri="{FF2B5EF4-FFF2-40B4-BE49-F238E27FC236}">
                <a16:creationId xmlns:a16="http://schemas.microsoft.com/office/drawing/2014/main" id="{77A53051-7663-6A38-D609-D6804EA96B02}"/>
              </a:ext>
            </a:extLst>
          </p:cNvPr>
          <p:cNvGraphicFramePr>
            <a:graphicFrameLocks noGrp="1"/>
          </p:cNvGraphicFramePr>
          <p:nvPr>
            <p:extLst>
              <p:ext uri="{D42A27DB-BD31-4B8C-83A1-F6EECF244321}">
                <p14:modId xmlns:p14="http://schemas.microsoft.com/office/powerpoint/2010/main" val="3432391980"/>
              </p:ext>
            </p:extLst>
          </p:nvPr>
        </p:nvGraphicFramePr>
        <p:xfrm>
          <a:off x="533400" y="2590800"/>
          <a:ext cx="7816850" cy="2926080"/>
        </p:xfrm>
        <a:graphic>
          <a:graphicData uri="http://schemas.openxmlformats.org/drawingml/2006/table">
            <a:tbl>
              <a:tblPr>
                <a:tableStyleId>{69C7853C-536D-4A76-A0AE-DD22124D55A5}</a:tableStyleId>
              </a:tblPr>
              <a:tblGrid>
                <a:gridCol w="3908425">
                  <a:extLst>
                    <a:ext uri="{9D8B030D-6E8A-4147-A177-3AD203B41FA5}">
                      <a16:colId xmlns:a16="http://schemas.microsoft.com/office/drawing/2014/main" val="950258870"/>
                    </a:ext>
                  </a:extLst>
                </a:gridCol>
                <a:gridCol w="3908425">
                  <a:extLst>
                    <a:ext uri="{9D8B030D-6E8A-4147-A177-3AD203B41FA5}">
                      <a16:colId xmlns:a16="http://schemas.microsoft.com/office/drawing/2014/main" val="1588679048"/>
                    </a:ext>
                  </a:extLst>
                </a:gridCol>
              </a:tblGrid>
              <a:tr h="0">
                <a:tc>
                  <a:txBody>
                    <a:bodyPr/>
                    <a:lstStyle/>
                    <a:p>
                      <a:pPr>
                        <a:buNone/>
                      </a:pPr>
                      <a:r>
                        <a:rPr lang="en-US"/>
                        <a:t>Özellik</a:t>
                      </a:r>
                    </a:p>
                  </a:txBody>
                  <a:tcPr anchor="ctr"/>
                </a:tc>
                <a:tc>
                  <a:txBody>
                    <a:bodyPr/>
                    <a:lstStyle/>
                    <a:p>
                      <a:pPr>
                        <a:buNone/>
                      </a:pPr>
                      <a:r>
                        <a:rPr lang="en-US"/>
                        <a:t>Açıklama</a:t>
                      </a:r>
                    </a:p>
                  </a:txBody>
                  <a:tcPr anchor="ctr"/>
                </a:tc>
                <a:extLst>
                  <a:ext uri="{0D108BD9-81ED-4DB2-BD59-A6C34878D82A}">
                    <a16:rowId xmlns:a16="http://schemas.microsoft.com/office/drawing/2014/main" val="3703435133"/>
                  </a:ext>
                </a:extLst>
              </a:tr>
              <a:tr h="0">
                <a:tc>
                  <a:txBody>
                    <a:bodyPr/>
                    <a:lstStyle/>
                    <a:p>
                      <a:pPr>
                        <a:buNone/>
                      </a:pPr>
                      <a:r>
                        <a:rPr lang="en-US" b="1" dirty="0"/>
                        <a:t>Yüksek </a:t>
                      </a:r>
                      <a:r>
                        <a:rPr lang="en-US" b="1" dirty="0" err="1"/>
                        <a:t>verim</a:t>
                      </a:r>
                      <a:endParaRPr lang="en-US" dirty="0"/>
                    </a:p>
                  </a:txBody>
                  <a:tcPr anchor="ctr"/>
                </a:tc>
                <a:tc>
                  <a:txBody>
                    <a:bodyPr/>
                    <a:lstStyle/>
                    <a:p>
                      <a:pPr>
                        <a:buNone/>
                      </a:pPr>
                      <a:r>
                        <a:rPr lang="en-US"/>
                        <a:t>Aynı anda milyonlarca DNA fragmanı okunur</a:t>
                      </a:r>
                    </a:p>
                  </a:txBody>
                  <a:tcPr anchor="ctr"/>
                </a:tc>
                <a:extLst>
                  <a:ext uri="{0D108BD9-81ED-4DB2-BD59-A6C34878D82A}">
                    <a16:rowId xmlns:a16="http://schemas.microsoft.com/office/drawing/2014/main" val="855567228"/>
                  </a:ext>
                </a:extLst>
              </a:tr>
              <a:tr h="0">
                <a:tc>
                  <a:txBody>
                    <a:bodyPr/>
                    <a:lstStyle/>
                    <a:p>
                      <a:pPr>
                        <a:buNone/>
                      </a:pPr>
                      <a:r>
                        <a:rPr lang="en-US" b="1"/>
                        <a:t>Hız</a:t>
                      </a:r>
                      <a:endParaRPr lang="en-US"/>
                    </a:p>
                  </a:txBody>
                  <a:tcPr anchor="ctr"/>
                </a:tc>
                <a:tc>
                  <a:txBody>
                    <a:bodyPr/>
                    <a:lstStyle/>
                    <a:p>
                      <a:pPr>
                        <a:buNone/>
                      </a:pPr>
                      <a:r>
                        <a:rPr lang="en-US"/>
                        <a:t>Tüm insan genomu birkaç günde dizilenebilir</a:t>
                      </a:r>
                    </a:p>
                  </a:txBody>
                  <a:tcPr anchor="ctr"/>
                </a:tc>
                <a:extLst>
                  <a:ext uri="{0D108BD9-81ED-4DB2-BD59-A6C34878D82A}">
                    <a16:rowId xmlns:a16="http://schemas.microsoft.com/office/drawing/2014/main" val="725748883"/>
                  </a:ext>
                </a:extLst>
              </a:tr>
              <a:tr h="0">
                <a:tc>
                  <a:txBody>
                    <a:bodyPr/>
                    <a:lstStyle/>
                    <a:p>
                      <a:pPr>
                        <a:buNone/>
                      </a:pPr>
                      <a:r>
                        <a:rPr lang="en-US" b="1"/>
                        <a:t>Hassasiyet</a:t>
                      </a:r>
                      <a:endParaRPr lang="en-US"/>
                    </a:p>
                  </a:txBody>
                  <a:tcPr anchor="ctr"/>
                </a:tc>
                <a:tc>
                  <a:txBody>
                    <a:bodyPr/>
                    <a:lstStyle/>
                    <a:p>
                      <a:pPr>
                        <a:buNone/>
                      </a:pPr>
                      <a:r>
                        <a:rPr lang="en-US"/>
                        <a:t>Mutasyon, delesyon, duplikasyon gibi küçük farkları tespit eder</a:t>
                      </a:r>
                    </a:p>
                  </a:txBody>
                  <a:tcPr anchor="ctr"/>
                </a:tc>
                <a:extLst>
                  <a:ext uri="{0D108BD9-81ED-4DB2-BD59-A6C34878D82A}">
                    <a16:rowId xmlns:a16="http://schemas.microsoft.com/office/drawing/2014/main" val="3145950815"/>
                  </a:ext>
                </a:extLst>
              </a:tr>
              <a:tr h="0">
                <a:tc>
                  <a:txBody>
                    <a:bodyPr/>
                    <a:lstStyle/>
                    <a:p>
                      <a:pPr>
                        <a:buNone/>
                      </a:pPr>
                      <a:r>
                        <a:rPr lang="en-US" b="1"/>
                        <a:t>Maliyet</a:t>
                      </a:r>
                      <a:endParaRPr lang="en-US"/>
                    </a:p>
                  </a:txBody>
                  <a:tcPr anchor="ctr"/>
                </a:tc>
                <a:tc>
                  <a:txBody>
                    <a:bodyPr/>
                    <a:lstStyle/>
                    <a:p>
                      <a:pPr>
                        <a:buNone/>
                      </a:pPr>
                      <a:r>
                        <a:rPr lang="en-US" dirty="0" err="1"/>
                        <a:t>Sanger’a</a:t>
                      </a:r>
                      <a:r>
                        <a:rPr lang="en-US" dirty="0"/>
                        <a:t> </a:t>
                      </a:r>
                      <a:r>
                        <a:rPr lang="en-US" dirty="0" err="1"/>
                        <a:t>göre</a:t>
                      </a:r>
                      <a:r>
                        <a:rPr lang="en-US" dirty="0"/>
                        <a:t> </a:t>
                      </a:r>
                      <a:r>
                        <a:rPr lang="en-US" dirty="0" err="1"/>
                        <a:t>baz</a:t>
                      </a:r>
                      <a:r>
                        <a:rPr lang="en-US" dirty="0"/>
                        <a:t> </a:t>
                      </a:r>
                      <a:r>
                        <a:rPr lang="en-US" dirty="0" err="1"/>
                        <a:t>başına</a:t>
                      </a:r>
                      <a:r>
                        <a:rPr lang="en-US" dirty="0"/>
                        <a:t> </a:t>
                      </a:r>
                      <a:r>
                        <a:rPr lang="en-US" dirty="0" err="1"/>
                        <a:t>çok</a:t>
                      </a:r>
                      <a:r>
                        <a:rPr lang="en-US" dirty="0"/>
                        <a:t> </a:t>
                      </a:r>
                      <a:r>
                        <a:rPr lang="en-US" dirty="0" err="1"/>
                        <a:t>daha</a:t>
                      </a:r>
                      <a:r>
                        <a:rPr lang="en-US" dirty="0"/>
                        <a:t> </a:t>
                      </a:r>
                      <a:r>
                        <a:rPr lang="en-US" dirty="0" err="1"/>
                        <a:t>ucuzdur</a:t>
                      </a:r>
                      <a:endParaRPr lang="en-US" dirty="0"/>
                    </a:p>
                  </a:txBody>
                  <a:tcPr anchor="ctr"/>
                </a:tc>
                <a:extLst>
                  <a:ext uri="{0D108BD9-81ED-4DB2-BD59-A6C34878D82A}">
                    <a16:rowId xmlns:a16="http://schemas.microsoft.com/office/drawing/2014/main" val="3394202587"/>
                  </a:ext>
                </a:extLst>
              </a:tr>
            </a:tbl>
          </a:graphicData>
        </a:graphic>
      </p:graphicFrame>
    </p:spTree>
    <p:extLst>
      <p:ext uri="{BB962C8B-B14F-4D97-AF65-F5344CB8AC3E}">
        <p14:creationId xmlns:p14="http://schemas.microsoft.com/office/powerpoint/2010/main" val="3459070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75C0641-D8C4-7628-FF57-4B709EA1E804}"/>
              </a:ext>
            </a:extLst>
          </p:cNvPr>
          <p:cNvGraphicFramePr/>
          <p:nvPr>
            <p:extLst>
              <p:ext uri="{D42A27DB-BD31-4B8C-83A1-F6EECF244321}">
                <p14:modId xmlns:p14="http://schemas.microsoft.com/office/powerpoint/2010/main" val="784145224"/>
              </p:ext>
            </p:extLst>
          </p:nvPr>
        </p:nvGraphicFramePr>
        <p:xfrm>
          <a:off x="304800" y="-76200"/>
          <a:ext cx="84582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324C9EE4-0273-5D04-9898-DD562D598068}"/>
              </a:ext>
            </a:extLst>
          </p:cNvPr>
          <p:cNvPicPr>
            <a:picLocks noChangeAspect="1"/>
          </p:cNvPicPr>
          <p:nvPr/>
        </p:nvPicPr>
        <p:blipFill>
          <a:blip r:embed="rId7"/>
          <a:stretch>
            <a:fillRect/>
          </a:stretch>
        </p:blipFill>
        <p:spPr>
          <a:xfrm>
            <a:off x="2971800" y="4495800"/>
            <a:ext cx="3306424" cy="2200275"/>
          </a:xfrm>
          <a:prstGeom prst="rect">
            <a:avLst/>
          </a:prstGeom>
        </p:spPr>
      </p:pic>
    </p:spTree>
    <p:extLst>
      <p:ext uri="{BB962C8B-B14F-4D97-AF65-F5344CB8AC3E}">
        <p14:creationId xmlns:p14="http://schemas.microsoft.com/office/powerpoint/2010/main" val="65422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6CDE76-804C-389F-BEFD-9A399E030B2D}"/>
              </a:ext>
            </a:extLst>
          </p:cNvPr>
          <p:cNvPicPr>
            <a:picLocks noChangeAspect="1"/>
          </p:cNvPicPr>
          <p:nvPr/>
        </p:nvPicPr>
        <p:blipFill>
          <a:blip r:embed="rId2"/>
          <a:stretch>
            <a:fillRect/>
          </a:stretch>
        </p:blipFill>
        <p:spPr>
          <a:xfrm>
            <a:off x="0" y="1034865"/>
            <a:ext cx="9144000" cy="4788269"/>
          </a:xfrm>
          <a:prstGeom prst="rect">
            <a:avLst/>
          </a:prstGeom>
        </p:spPr>
      </p:pic>
    </p:spTree>
    <p:extLst>
      <p:ext uri="{BB962C8B-B14F-4D97-AF65-F5344CB8AC3E}">
        <p14:creationId xmlns:p14="http://schemas.microsoft.com/office/powerpoint/2010/main" val="961018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50B4E8-BB28-49A8-C3DF-59A43E295224}"/>
              </a:ext>
            </a:extLst>
          </p:cNvPr>
          <p:cNvGraphicFramePr>
            <a:graphicFrameLocks noGrp="1"/>
          </p:cNvGraphicFramePr>
          <p:nvPr>
            <p:extLst>
              <p:ext uri="{D42A27DB-BD31-4B8C-83A1-F6EECF244321}">
                <p14:modId xmlns:p14="http://schemas.microsoft.com/office/powerpoint/2010/main" val="846098740"/>
              </p:ext>
            </p:extLst>
          </p:nvPr>
        </p:nvGraphicFramePr>
        <p:xfrm>
          <a:off x="381000" y="1447800"/>
          <a:ext cx="7816851" cy="3200400"/>
        </p:xfrm>
        <a:graphic>
          <a:graphicData uri="http://schemas.openxmlformats.org/drawingml/2006/table">
            <a:tbl>
              <a:tblPr>
                <a:tableStyleId>{08FB837D-C827-4EFA-A057-4D05807E0F7C}</a:tableStyleId>
              </a:tblPr>
              <a:tblGrid>
                <a:gridCol w="2605617">
                  <a:extLst>
                    <a:ext uri="{9D8B030D-6E8A-4147-A177-3AD203B41FA5}">
                      <a16:colId xmlns:a16="http://schemas.microsoft.com/office/drawing/2014/main" val="3697261089"/>
                    </a:ext>
                  </a:extLst>
                </a:gridCol>
                <a:gridCol w="2605617">
                  <a:extLst>
                    <a:ext uri="{9D8B030D-6E8A-4147-A177-3AD203B41FA5}">
                      <a16:colId xmlns:a16="http://schemas.microsoft.com/office/drawing/2014/main" val="3286698326"/>
                    </a:ext>
                  </a:extLst>
                </a:gridCol>
                <a:gridCol w="2605617">
                  <a:extLst>
                    <a:ext uri="{9D8B030D-6E8A-4147-A177-3AD203B41FA5}">
                      <a16:colId xmlns:a16="http://schemas.microsoft.com/office/drawing/2014/main" val="2830003299"/>
                    </a:ext>
                  </a:extLst>
                </a:gridCol>
              </a:tblGrid>
              <a:tr h="640080">
                <a:tc>
                  <a:txBody>
                    <a:bodyPr/>
                    <a:lstStyle/>
                    <a:p>
                      <a:pPr>
                        <a:buNone/>
                      </a:pPr>
                      <a:r>
                        <a:rPr lang="en-US" sz="1800" b="1"/>
                        <a:t>Whole Genome Sequencing (WGS)</a:t>
                      </a:r>
                      <a:endParaRPr lang="en-US" sz="1800"/>
                    </a:p>
                  </a:txBody>
                  <a:tcPr anchor="ctr"/>
                </a:tc>
                <a:tc>
                  <a:txBody>
                    <a:bodyPr/>
                    <a:lstStyle/>
                    <a:p>
                      <a:pPr>
                        <a:buNone/>
                      </a:pPr>
                      <a:r>
                        <a:rPr lang="en-US" sz="1800"/>
                        <a:t>Tüm genomun dizilenmesi</a:t>
                      </a:r>
                    </a:p>
                  </a:txBody>
                  <a:tcPr anchor="ctr"/>
                </a:tc>
                <a:tc>
                  <a:txBody>
                    <a:bodyPr/>
                    <a:lstStyle/>
                    <a:p>
                      <a:pPr>
                        <a:buNone/>
                      </a:pPr>
                      <a:r>
                        <a:rPr lang="en-US" sz="1800" dirty="0" err="1"/>
                        <a:t>Genetik</a:t>
                      </a:r>
                      <a:r>
                        <a:rPr lang="en-US" sz="1800" dirty="0"/>
                        <a:t> </a:t>
                      </a:r>
                      <a:r>
                        <a:rPr lang="en-US" sz="1800" dirty="0" err="1"/>
                        <a:t>varyasyon</a:t>
                      </a:r>
                      <a:r>
                        <a:rPr lang="en-US" sz="1800" dirty="0"/>
                        <a:t>, </a:t>
                      </a:r>
                      <a:r>
                        <a:rPr lang="en-US" sz="1800" dirty="0" err="1"/>
                        <a:t>popülasyon</a:t>
                      </a:r>
                      <a:r>
                        <a:rPr lang="en-US" sz="1800" dirty="0"/>
                        <a:t> </a:t>
                      </a:r>
                      <a:r>
                        <a:rPr lang="en-US" sz="1800" dirty="0" err="1"/>
                        <a:t>genomiği</a:t>
                      </a:r>
                      <a:endParaRPr lang="en-US" sz="1800" dirty="0"/>
                    </a:p>
                  </a:txBody>
                  <a:tcPr anchor="ctr"/>
                </a:tc>
                <a:extLst>
                  <a:ext uri="{0D108BD9-81ED-4DB2-BD59-A6C34878D82A}">
                    <a16:rowId xmlns:a16="http://schemas.microsoft.com/office/drawing/2014/main" val="1193998681"/>
                  </a:ext>
                </a:extLst>
              </a:tr>
              <a:tr h="640080">
                <a:tc>
                  <a:txBody>
                    <a:bodyPr/>
                    <a:lstStyle/>
                    <a:p>
                      <a:pPr>
                        <a:buNone/>
                      </a:pPr>
                      <a:r>
                        <a:rPr lang="en-US" sz="1800" b="1"/>
                        <a:t>Whole Exome Sequencing (WES)</a:t>
                      </a:r>
                      <a:endParaRPr lang="en-US" sz="1800"/>
                    </a:p>
                  </a:txBody>
                  <a:tcPr anchor="ctr"/>
                </a:tc>
                <a:tc>
                  <a:txBody>
                    <a:bodyPr/>
                    <a:lstStyle/>
                    <a:p>
                      <a:pPr>
                        <a:buNone/>
                      </a:pPr>
                      <a:r>
                        <a:rPr lang="en-US" sz="1800"/>
                        <a:t>Sadece ekzon bölgeleri (protein kodlayan genler)</a:t>
                      </a:r>
                    </a:p>
                  </a:txBody>
                  <a:tcPr anchor="ctr"/>
                </a:tc>
                <a:tc>
                  <a:txBody>
                    <a:bodyPr/>
                    <a:lstStyle/>
                    <a:p>
                      <a:pPr>
                        <a:buNone/>
                      </a:pPr>
                      <a:r>
                        <a:rPr lang="en-US" sz="1800"/>
                        <a:t>Kalıtsal hastalık teşhisi</a:t>
                      </a:r>
                    </a:p>
                  </a:txBody>
                  <a:tcPr anchor="ctr"/>
                </a:tc>
                <a:extLst>
                  <a:ext uri="{0D108BD9-81ED-4DB2-BD59-A6C34878D82A}">
                    <a16:rowId xmlns:a16="http://schemas.microsoft.com/office/drawing/2014/main" val="876513478"/>
                  </a:ext>
                </a:extLst>
              </a:tr>
              <a:tr h="640080">
                <a:tc>
                  <a:txBody>
                    <a:bodyPr/>
                    <a:lstStyle/>
                    <a:p>
                      <a:pPr>
                        <a:buNone/>
                      </a:pPr>
                      <a:r>
                        <a:rPr lang="en-US" sz="1800" b="1"/>
                        <a:t>RNA Sequencing (RNA-Seq)</a:t>
                      </a:r>
                      <a:endParaRPr lang="en-US" sz="1800"/>
                    </a:p>
                  </a:txBody>
                  <a:tcPr anchor="ctr"/>
                </a:tc>
                <a:tc>
                  <a:txBody>
                    <a:bodyPr/>
                    <a:lstStyle/>
                    <a:p>
                      <a:pPr>
                        <a:buNone/>
                      </a:pPr>
                      <a:r>
                        <a:rPr lang="en-US" sz="1800"/>
                        <a:t>RNA dizilerinin analizi</a:t>
                      </a:r>
                    </a:p>
                  </a:txBody>
                  <a:tcPr anchor="ctr"/>
                </a:tc>
                <a:tc>
                  <a:txBody>
                    <a:bodyPr/>
                    <a:lstStyle/>
                    <a:p>
                      <a:pPr>
                        <a:buNone/>
                      </a:pPr>
                      <a:r>
                        <a:rPr lang="en-US" sz="1800"/>
                        <a:t>Gen ekspresyonu, kanser araştırmaları</a:t>
                      </a:r>
                    </a:p>
                  </a:txBody>
                  <a:tcPr anchor="ctr"/>
                </a:tc>
                <a:extLst>
                  <a:ext uri="{0D108BD9-81ED-4DB2-BD59-A6C34878D82A}">
                    <a16:rowId xmlns:a16="http://schemas.microsoft.com/office/drawing/2014/main" val="3477791567"/>
                  </a:ext>
                </a:extLst>
              </a:tr>
              <a:tr h="640080">
                <a:tc>
                  <a:txBody>
                    <a:bodyPr/>
                    <a:lstStyle/>
                    <a:p>
                      <a:pPr>
                        <a:buNone/>
                      </a:pPr>
                      <a:r>
                        <a:rPr lang="en-US" sz="1800" b="1"/>
                        <a:t>Targeted Sequencing</a:t>
                      </a:r>
                      <a:endParaRPr lang="en-US" sz="1800"/>
                    </a:p>
                  </a:txBody>
                  <a:tcPr anchor="ctr"/>
                </a:tc>
                <a:tc>
                  <a:txBody>
                    <a:bodyPr/>
                    <a:lstStyle/>
                    <a:p>
                      <a:pPr>
                        <a:buNone/>
                      </a:pPr>
                      <a:r>
                        <a:rPr lang="en-US" sz="1800"/>
                        <a:t>Belirli gen panelleri</a:t>
                      </a:r>
                    </a:p>
                  </a:txBody>
                  <a:tcPr anchor="ctr"/>
                </a:tc>
                <a:tc>
                  <a:txBody>
                    <a:bodyPr/>
                    <a:lstStyle/>
                    <a:p>
                      <a:pPr>
                        <a:buNone/>
                      </a:pPr>
                      <a:r>
                        <a:rPr lang="en-US" sz="1800" dirty="0" err="1"/>
                        <a:t>Klinik</a:t>
                      </a:r>
                      <a:r>
                        <a:rPr lang="en-US" sz="1800" dirty="0"/>
                        <a:t> </a:t>
                      </a:r>
                      <a:r>
                        <a:rPr lang="en-US" sz="1800" dirty="0" err="1"/>
                        <a:t>tanı</a:t>
                      </a:r>
                      <a:r>
                        <a:rPr lang="en-US" sz="1800" dirty="0"/>
                        <a:t> (</a:t>
                      </a:r>
                      <a:r>
                        <a:rPr lang="en-US" sz="1800" dirty="0" err="1"/>
                        <a:t>ör</a:t>
                      </a:r>
                      <a:r>
                        <a:rPr lang="en-US" sz="1800" dirty="0"/>
                        <a:t>. BRCA, EGFR </a:t>
                      </a:r>
                      <a:r>
                        <a:rPr lang="en-US" sz="1800" dirty="0" err="1"/>
                        <a:t>panelleri</a:t>
                      </a:r>
                      <a:r>
                        <a:rPr lang="en-US" sz="1800" dirty="0"/>
                        <a:t>)</a:t>
                      </a:r>
                    </a:p>
                  </a:txBody>
                  <a:tcPr anchor="ctr"/>
                </a:tc>
                <a:extLst>
                  <a:ext uri="{0D108BD9-81ED-4DB2-BD59-A6C34878D82A}">
                    <a16:rowId xmlns:a16="http://schemas.microsoft.com/office/drawing/2014/main" val="317968541"/>
                  </a:ext>
                </a:extLst>
              </a:tr>
              <a:tr h="640080">
                <a:tc>
                  <a:txBody>
                    <a:bodyPr/>
                    <a:lstStyle/>
                    <a:p>
                      <a:pPr>
                        <a:buNone/>
                      </a:pPr>
                      <a:r>
                        <a:rPr lang="en-US" sz="1800" b="1"/>
                        <a:t>Metagenomic Sequencing</a:t>
                      </a:r>
                      <a:endParaRPr lang="en-US" sz="1800"/>
                    </a:p>
                  </a:txBody>
                  <a:tcPr anchor="ctr"/>
                </a:tc>
                <a:tc>
                  <a:txBody>
                    <a:bodyPr/>
                    <a:lstStyle/>
                    <a:p>
                      <a:pPr>
                        <a:buNone/>
                      </a:pPr>
                      <a:r>
                        <a:rPr lang="en-US" sz="1800" dirty="0" err="1"/>
                        <a:t>Çevresel</a:t>
                      </a:r>
                      <a:r>
                        <a:rPr lang="en-US" sz="1800" dirty="0"/>
                        <a:t> DNA </a:t>
                      </a:r>
                      <a:r>
                        <a:rPr lang="en-US" sz="1800" dirty="0" err="1"/>
                        <a:t>örnekleri</a:t>
                      </a:r>
                      <a:endParaRPr lang="en-US" sz="1800" dirty="0"/>
                    </a:p>
                  </a:txBody>
                  <a:tcPr anchor="ctr"/>
                </a:tc>
                <a:tc>
                  <a:txBody>
                    <a:bodyPr/>
                    <a:lstStyle/>
                    <a:p>
                      <a:pPr>
                        <a:buNone/>
                      </a:pPr>
                      <a:r>
                        <a:rPr lang="en-US" sz="1800" dirty="0" err="1"/>
                        <a:t>Mikrobiyal</a:t>
                      </a:r>
                      <a:r>
                        <a:rPr lang="en-US" sz="1800" dirty="0"/>
                        <a:t> </a:t>
                      </a:r>
                      <a:r>
                        <a:rPr lang="en-US" sz="1800" dirty="0" err="1"/>
                        <a:t>çeşitlilik</a:t>
                      </a:r>
                      <a:r>
                        <a:rPr lang="en-US" sz="1800" dirty="0"/>
                        <a:t>, </a:t>
                      </a:r>
                      <a:r>
                        <a:rPr lang="en-US" sz="1800" dirty="0" err="1"/>
                        <a:t>çevre</a:t>
                      </a:r>
                      <a:r>
                        <a:rPr lang="en-US" sz="1800" dirty="0"/>
                        <a:t> </a:t>
                      </a:r>
                      <a:r>
                        <a:rPr lang="en-US" sz="1800" dirty="0" err="1"/>
                        <a:t>analizleri</a:t>
                      </a:r>
                      <a:endParaRPr lang="en-US" sz="1800" dirty="0"/>
                    </a:p>
                  </a:txBody>
                  <a:tcPr anchor="ctr"/>
                </a:tc>
                <a:extLst>
                  <a:ext uri="{0D108BD9-81ED-4DB2-BD59-A6C34878D82A}">
                    <a16:rowId xmlns:a16="http://schemas.microsoft.com/office/drawing/2014/main" val="4156614468"/>
                  </a:ext>
                </a:extLst>
              </a:tr>
            </a:tbl>
          </a:graphicData>
        </a:graphic>
      </p:graphicFrame>
    </p:spTree>
    <p:extLst>
      <p:ext uri="{BB962C8B-B14F-4D97-AF65-F5344CB8AC3E}">
        <p14:creationId xmlns:p14="http://schemas.microsoft.com/office/powerpoint/2010/main" val="2071803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5414645" cy="514350"/>
          </a:xfrm>
          <a:prstGeom prst="rect">
            <a:avLst/>
          </a:prstGeom>
        </p:spPr>
        <p:txBody>
          <a:bodyPr vert="horz" wrap="square" lIns="0" tIns="13335" rIns="0" bIns="0" rtlCol="0">
            <a:spAutoFit/>
          </a:bodyPr>
          <a:lstStyle/>
          <a:p>
            <a:pPr marL="12700">
              <a:lnSpc>
                <a:spcPct val="100000"/>
              </a:lnSpc>
              <a:spcBef>
                <a:spcPts val="105"/>
              </a:spcBef>
            </a:pPr>
            <a:r>
              <a:rPr sz="3200" dirty="0"/>
              <a:t>3.4.5</a:t>
            </a:r>
            <a:r>
              <a:rPr sz="3200" spc="-40" dirty="0"/>
              <a:t> </a:t>
            </a:r>
            <a:r>
              <a:rPr sz="3200" dirty="0"/>
              <a:t>Gen</a:t>
            </a:r>
            <a:r>
              <a:rPr sz="3200" spc="-60" dirty="0"/>
              <a:t> </a:t>
            </a:r>
            <a:r>
              <a:rPr sz="3200" dirty="0"/>
              <a:t>ifadesini</a:t>
            </a:r>
            <a:r>
              <a:rPr sz="3200" spc="-50" dirty="0"/>
              <a:t> </a:t>
            </a:r>
            <a:r>
              <a:rPr sz="3200" spc="-10" dirty="0"/>
              <a:t>çalışmak</a:t>
            </a:r>
            <a:endParaRPr sz="3200"/>
          </a:p>
        </p:txBody>
      </p:sp>
      <p:sp>
        <p:nvSpPr>
          <p:cNvPr id="3" name="object 3"/>
          <p:cNvSpPr txBox="1"/>
          <p:nvPr/>
        </p:nvSpPr>
        <p:spPr>
          <a:xfrm>
            <a:off x="443890" y="790397"/>
            <a:ext cx="8191500" cy="413639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2400" dirty="0">
                <a:latin typeface="Arial"/>
                <a:cs typeface="Arial"/>
              </a:rPr>
              <a:t>Belirli</a:t>
            </a:r>
            <a:r>
              <a:rPr sz="2400" spc="-5" dirty="0">
                <a:latin typeface="Arial"/>
                <a:cs typeface="Arial"/>
              </a:rPr>
              <a:t> </a:t>
            </a:r>
            <a:r>
              <a:rPr sz="2400" dirty="0">
                <a:latin typeface="Arial"/>
                <a:cs typeface="Arial"/>
              </a:rPr>
              <a:t>bir</a:t>
            </a:r>
            <a:r>
              <a:rPr sz="2400" spc="-20" dirty="0">
                <a:latin typeface="Arial"/>
                <a:cs typeface="Arial"/>
              </a:rPr>
              <a:t> </a:t>
            </a:r>
            <a:r>
              <a:rPr sz="2400" dirty="0">
                <a:latin typeface="Arial"/>
                <a:cs typeface="Arial"/>
              </a:rPr>
              <a:t>doku</a:t>
            </a:r>
            <a:r>
              <a:rPr sz="2400" spc="-15" dirty="0">
                <a:latin typeface="Arial"/>
                <a:cs typeface="Arial"/>
              </a:rPr>
              <a:t> </a:t>
            </a:r>
            <a:r>
              <a:rPr sz="2400" dirty="0">
                <a:latin typeface="Arial"/>
                <a:cs typeface="Arial"/>
              </a:rPr>
              <a:t>veya</a:t>
            </a:r>
            <a:r>
              <a:rPr sz="2400" spc="-35" dirty="0">
                <a:latin typeface="Arial"/>
                <a:cs typeface="Arial"/>
              </a:rPr>
              <a:t> </a:t>
            </a:r>
            <a:r>
              <a:rPr sz="2400" dirty="0">
                <a:latin typeface="Arial"/>
                <a:cs typeface="Arial"/>
              </a:rPr>
              <a:t>hücreler</a:t>
            </a:r>
            <a:r>
              <a:rPr sz="2400" spc="-15" dirty="0">
                <a:latin typeface="Arial"/>
                <a:cs typeface="Arial"/>
              </a:rPr>
              <a:t> </a:t>
            </a:r>
            <a:r>
              <a:rPr sz="2400" dirty="0">
                <a:latin typeface="Arial"/>
                <a:cs typeface="Arial"/>
              </a:rPr>
              <a:t>tarafından</a:t>
            </a:r>
            <a:r>
              <a:rPr sz="2400" spc="-20" dirty="0">
                <a:latin typeface="Arial"/>
                <a:cs typeface="Arial"/>
              </a:rPr>
              <a:t> </a:t>
            </a:r>
            <a:r>
              <a:rPr sz="2400" dirty="0">
                <a:latin typeface="Arial"/>
                <a:cs typeface="Arial"/>
              </a:rPr>
              <a:t>üretilen</a:t>
            </a:r>
            <a:r>
              <a:rPr sz="2400" spc="-5" dirty="0">
                <a:latin typeface="Arial"/>
                <a:cs typeface="Arial"/>
              </a:rPr>
              <a:t> </a:t>
            </a:r>
            <a:r>
              <a:rPr sz="2400" spc="-10" dirty="0">
                <a:latin typeface="Arial"/>
                <a:cs typeface="Arial"/>
              </a:rPr>
              <a:t>mRNA’nın</a:t>
            </a:r>
            <a:endParaRPr sz="2400">
              <a:latin typeface="Arial"/>
              <a:cs typeface="Arial"/>
            </a:endParaRPr>
          </a:p>
          <a:p>
            <a:pPr marL="355600">
              <a:lnSpc>
                <a:spcPct val="100000"/>
              </a:lnSpc>
              <a:spcBef>
                <a:spcPts val="5"/>
              </a:spcBef>
            </a:pPr>
            <a:r>
              <a:rPr sz="2400" dirty="0">
                <a:latin typeface="Arial"/>
                <a:cs typeface="Arial"/>
              </a:rPr>
              <a:t>analiz</a:t>
            </a:r>
            <a:r>
              <a:rPr sz="2400" spc="-15" dirty="0">
                <a:latin typeface="Arial"/>
                <a:cs typeface="Arial"/>
              </a:rPr>
              <a:t> </a:t>
            </a:r>
            <a:r>
              <a:rPr sz="2400" dirty="0">
                <a:latin typeface="Arial"/>
                <a:cs typeface="Arial"/>
              </a:rPr>
              <a:t>edilmesi</a:t>
            </a:r>
            <a:r>
              <a:rPr sz="2400" spc="-5" dirty="0">
                <a:latin typeface="Arial"/>
                <a:cs typeface="Arial"/>
              </a:rPr>
              <a:t> </a:t>
            </a:r>
            <a:r>
              <a:rPr sz="2400" spc="-10" dirty="0">
                <a:latin typeface="Arial"/>
                <a:cs typeface="Arial"/>
              </a:rPr>
              <a:t>gerekir</a:t>
            </a:r>
            <a:endParaRPr sz="2400">
              <a:latin typeface="Arial"/>
              <a:cs typeface="Arial"/>
            </a:endParaRPr>
          </a:p>
          <a:p>
            <a:pPr marL="355600" indent="-342900">
              <a:lnSpc>
                <a:spcPct val="100000"/>
              </a:lnSpc>
              <a:spcBef>
                <a:spcPts val="575"/>
              </a:spcBef>
              <a:buChar char="•"/>
              <a:tabLst>
                <a:tab pos="354965" algn="l"/>
                <a:tab pos="355600" algn="l"/>
              </a:tabLst>
            </a:pPr>
            <a:r>
              <a:rPr sz="2400" spc="-45" dirty="0">
                <a:latin typeface="Arial"/>
                <a:cs typeface="Arial"/>
              </a:rPr>
              <a:t>Ters</a:t>
            </a:r>
            <a:r>
              <a:rPr sz="2400" spc="-55" dirty="0">
                <a:latin typeface="Arial"/>
                <a:cs typeface="Arial"/>
              </a:rPr>
              <a:t> </a:t>
            </a:r>
            <a:r>
              <a:rPr sz="2400" dirty="0">
                <a:latin typeface="Arial"/>
                <a:cs typeface="Arial"/>
              </a:rPr>
              <a:t>transkriptaz</a:t>
            </a:r>
            <a:r>
              <a:rPr sz="2400" spc="-50" dirty="0">
                <a:latin typeface="Arial"/>
                <a:cs typeface="Arial"/>
              </a:rPr>
              <a:t> </a:t>
            </a:r>
            <a:r>
              <a:rPr sz="2400" spc="-25" dirty="0">
                <a:latin typeface="Arial"/>
                <a:cs typeface="Arial"/>
              </a:rPr>
              <a:t>PCR</a:t>
            </a:r>
            <a:endParaRPr sz="2400">
              <a:latin typeface="Arial"/>
              <a:cs typeface="Arial"/>
            </a:endParaRPr>
          </a:p>
          <a:p>
            <a:pPr marL="355600" indent="-342900">
              <a:lnSpc>
                <a:spcPct val="100000"/>
              </a:lnSpc>
              <a:spcBef>
                <a:spcPts val="575"/>
              </a:spcBef>
              <a:buChar char="•"/>
              <a:tabLst>
                <a:tab pos="354965" algn="l"/>
                <a:tab pos="355600" algn="l"/>
              </a:tabLst>
            </a:pPr>
            <a:r>
              <a:rPr sz="2400" spc="-10" dirty="0">
                <a:latin typeface="Arial"/>
                <a:cs typeface="Arial"/>
              </a:rPr>
              <a:t>Yöntem:</a:t>
            </a:r>
            <a:endParaRPr sz="2400">
              <a:latin typeface="Arial"/>
              <a:cs typeface="Arial"/>
            </a:endParaRPr>
          </a:p>
          <a:p>
            <a:pPr marL="756285" marR="415925" lvl="1" indent="-287020">
              <a:lnSpc>
                <a:spcPct val="100000"/>
              </a:lnSpc>
              <a:spcBef>
                <a:spcPts val="484"/>
              </a:spcBef>
              <a:buChar char="–"/>
              <a:tabLst>
                <a:tab pos="756285" algn="l"/>
                <a:tab pos="756920" algn="l"/>
              </a:tabLst>
            </a:pPr>
            <a:r>
              <a:rPr sz="2000" dirty="0">
                <a:latin typeface="Arial"/>
                <a:cs typeface="Arial"/>
              </a:rPr>
              <a:t>mRNA</a:t>
            </a:r>
            <a:r>
              <a:rPr sz="2000" spc="-140" dirty="0">
                <a:latin typeface="Arial"/>
                <a:cs typeface="Arial"/>
              </a:rPr>
              <a:t> </a:t>
            </a:r>
            <a:r>
              <a:rPr sz="2000" dirty="0">
                <a:latin typeface="Arial"/>
                <a:cs typeface="Arial"/>
              </a:rPr>
              <a:t>hücrelerden</a:t>
            </a:r>
            <a:r>
              <a:rPr sz="2000" spc="-90" dirty="0">
                <a:latin typeface="Arial"/>
                <a:cs typeface="Arial"/>
              </a:rPr>
              <a:t> </a:t>
            </a:r>
            <a:r>
              <a:rPr sz="2000" dirty="0">
                <a:latin typeface="Arial"/>
                <a:cs typeface="Arial"/>
              </a:rPr>
              <a:t>ayrıştırılır</a:t>
            </a:r>
            <a:r>
              <a:rPr sz="2000" spc="-10" dirty="0">
                <a:latin typeface="Arial"/>
                <a:cs typeface="Arial"/>
              </a:rPr>
              <a:t> </a:t>
            </a:r>
            <a:r>
              <a:rPr sz="2000" dirty="0">
                <a:latin typeface="Arial"/>
                <a:cs typeface="Arial"/>
              </a:rPr>
              <a:t>ve</a:t>
            </a:r>
            <a:r>
              <a:rPr sz="2000" spc="-30" dirty="0">
                <a:latin typeface="Arial"/>
                <a:cs typeface="Arial"/>
              </a:rPr>
              <a:t> </a:t>
            </a:r>
            <a:r>
              <a:rPr sz="2000" dirty="0">
                <a:latin typeface="Arial"/>
                <a:cs typeface="Arial"/>
              </a:rPr>
              <a:t>bundan</a:t>
            </a:r>
            <a:r>
              <a:rPr sz="2000" spc="-55" dirty="0">
                <a:latin typeface="Arial"/>
                <a:cs typeface="Arial"/>
              </a:rPr>
              <a:t> </a:t>
            </a:r>
            <a:r>
              <a:rPr sz="2000" dirty="0">
                <a:latin typeface="Arial"/>
                <a:cs typeface="Arial"/>
              </a:rPr>
              <a:t>cDNA</a:t>
            </a:r>
            <a:r>
              <a:rPr sz="2000" spc="-135" dirty="0">
                <a:latin typeface="Arial"/>
                <a:cs typeface="Arial"/>
              </a:rPr>
              <a:t> </a:t>
            </a:r>
            <a:r>
              <a:rPr sz="2000" spc="-10" dirty="0">
                <a:latin typeface="Arial"/>
                <a:cs typeface="Arial"/>
              </a:rPr>
              <a:t>(komplementer </a:t>
            </a:r>
            <a:r>
              <a:rPr sz="2000" dirty="0">
                <a:latin typeface="Arial"/>
                <a:cs typeface="Arial"/>
              </a:rPr>
              <a:t>DNA)</a:t>
            </a:r>
            <a:r>
              <a:rPr sz="2000" spc="-40" dirty="0">
                <a:latin typeface="Arial"/>
                <a:cs typeface="Arial"/>
              </a:rPr>
              <a:t> </a:t>
            </a:r>
            <a:r>
              <a:rPr sz="2000" dirty="0">
                <a:latin typeface="Arial"/>
                <a:cs typeface="Arial"/>
              </a:rPr>
              <a:t>üretmek</a:t>
            </a:r>
            <a:r>
              <a:rPr sz="2000" spc="-50" dirty="0">
                <a:latin typeface="Arial"/>
                <a:cs typeface="Arial"/>
              </a:rPr>
              <a:t> </a:t>
            </a:r>
            <a:r>
              <a:rPr sz="2000" dirty="0">
                <a:latin typeface="Arial"/>
                <a:cs typeface="Arial"/>
              </a:rPr>
              <a:t>için</a:t>
            </a:r>
            <a:r>
              <a:rPr sz="2000" spc="-10" dirty="0">
                <a:latin typeface="Arial"/>
                <a:cs typeface="Arial"/>
              </a:rPr>
              <a:t> </a:t>
            </a:r>
            <a:r>
              <a:rPr sz="2000" dirty="0">
                <a:latin typeface="Arial"/>
                <a:cs typeface="Arial"/>
              </a:rPr>
              <a:t>ters</a:t>
            </a:r>
            <a:r>
              <a:rPr sz="2000" spc="-30" dirty="0">
                <a:latin typeface="Arial"/>
                <a:cs typeface="Arial"/>
              </a:rPr>
              <a:t> </a:t>
            </a:r>
            <a:r>
              <a:rPr sz="2000" dirty="0">
                <a:latin typeface="Arial"/>
                <a:cs typeface="Arial"/>
              </a:rPr>
              <a:t>transkriptaz</a:t>
            </a:r>
            <a:r>
              <a:rPr sz="2000" spc="-65" dirty="0">
                <a:latin typeface="Arial"/>
                <a:cs typeface="Arial"/>
              </a:rPr>
              <a:t> </a:t>
            </a:r>
            <a:r>
              <a:rPr sz="2000" dirty="0">
                <a:latin typeface="Arial"/>
                <a:cs typeface="Arial"/>
              </a:rPr>
              <a:t>enzimi</a:t>
            </a:r>
            <a:r>
              <a:rPr sz="2000" spc="-25" dirty="0">
                <a:latin typeface="Arial"/>
                <a:cs typeface="Arial"/>
              </a:rPr>
              <a:t> </a:t>
            </a:r>
            <a:r>
              <a:rPr sz="2000" spc="-10" dirty="0">
                <a:latin typeface="Arial"/>
                <a:cs typeface="Arial"/>
              </a:rPr>
              <a:t>kullanılır</a:t>
            </a:r>
            <a:endParaRPr sz="2000">
              <a:latin typeface="Arial"/>
              <a:cs typeface="Arial"/>
            </a:endParaRPr>
          </a:p>
          <a:p>
            <a:pPr marL="756285" lvl="1" indent="-287020">
              <a:lnSpc>
                <a:spcPct val="100000"/>
              </a:lnSpc>
              <a:spcBef>
                <a:spcPts val="480"/>
              </a:spcBef>
              <a:buChar char="–"/>
              <a:tabLst>
                <a:tab pos="756285" algn="l"/>
                <a:tab pos="756920" algn="l"/>
              </a:tabLst>
            </a:pPr>
            <a:r>
              <a:rPr sz="2000" spc="-45" dirty="0">
                <a:latin typeface="Arial"/>
                <a:cs typeface="Arial"/>
              </a:rPr>
              <a:t>Ters</a:t>
            </a:r>
            <a:r>
              <a:rPr sz="2000" spc="-50" dirty="0">
                <a:latin typeface="Arial"/>
                <a:cs typeface="Arial"/>
              </a:rPr>
              <a:t> </a:t>
            </a:r>
            <a:r>
              <a:rPr sz="2000" dirty="0">
                <a:latin typeface="Arial"/>
                <a:cs typeface="Arial"/>
              </a:rPr>
              <a:t>transkriptaz</a:t>
            </a:r>
            <a:r>
              <a:rPr sz="2000" spc="-80" dirty="0">
                <a:latin typeface="Arial"/>
                <a:cs typeface="Arial"/>
              </a:rPr>
              <a:t> </a:t>
            </a:r>
            <a:r>
              <a:rPr sz="2000" spc="-10" dirty="0">
                <a:latin typeface="Arial"/>
                <a:cs typeface="Arial"/>
              </a:rPr>
              <a:t>RNA’dan</a:t>
            </a:r>
            <a:r>
              <a:rPr sz="2000" spc="-40" dirty="0">
                <a:latin typeface="Arial"/>
                <a:cs typeface="Arial"/>
              </a:rPr>
              <a:t> </a:t>
            </a:r>
            <a:r>
              <a:rPr sz="2000" dirty="0">
                <a:latin typeface="Arial"/>
                <a:cs typeface="Arial"/>
              </a:rPr>
              <a:t>DNA</a:t>
            </a:r>
            <a:r>
              <a:rPr sz="2000" spc="-135" dirty="0">
                <a:latin typeface="Arial"/>
                <a:cs typeface="Arial"/>
              </a:rPr>
              <a:t> </a:t>
            </a:r>
            <a:r>
              <a:rPr sz="2000" dirty="0">
                <a:latin typeface="Arial"/>
                <a:cs typeface="Arial"/>
              </a:rPr>
              <a:t>kopyalayabilen</a:t>
            </a:r>
            <a:r>
              <a:rPr sz="2000" spc="-40" dirty="0">
                <a:latin typeface="Arial"/>
                <a:cs typeface="Arial"/>
              </a:rPr>
              <a:t> </a:t>
            </a:r>
            <a:r>
              <a:rPr sz="2000" dirty="0">
                <a:latin typeface="Arial"/>
                <a:cs typeface="Arial"/>
              </a:rPr>
              <a:t>bir</a:t>
            </a:r>
            <a:r>
              <a:rPr sz="2000" spc="-40" dirty="0">
                <a:latin typeface="Arial"/>
                <a:cs typeface="Arial"/>
              </a:rPr>
              <a:t> </a:t>
            </a:r>
            <a:r>
              <a:rPr sz="2000" spc="-10" dirty="0">
                <a:latin typeface="Arial"/>
                <a:cs typeface="Arial"/>
              </a:rPr>
              <a:t>enzimdir.</a:t>
            </a:r>
            <a:endParaRPr sz="2000">
              <a:latin typeface="Arial"/>
              <a:cs typeface="Arial"/>
            </a:endParaRPr>
          </a:p>
          <a:p>
            <a:pPr marL="756285" lvl="1" indent="-287020">
              <a:lnSpc>
                <a:spcPct val="100000"/>
              </a:lnSpc>
              <a:spcBef>
                <a:spcPts val="480"/>
              </a:spcBef>
              <a:buChar char="–"/>
              <a:tabLst>
                <a:tab pos="756285" algn="l"/>
                <a:tab pos="756920" algn="l"/>
              </a:tabLst>
            </a:pPr>
            <a:r>
              <a:rPr sz="2000" dirty="0">
                <a:latin typeface="Arial"/>
                <a:cs typeface="Arial"/>
              </a:rPr>
              <a:t>Daha</a:t>
            </a:r>
            <a:r>
              <a:rPr sz="2000" spc="-45" dirty="0">
                <a:latin typeface="Arial"/>
                <a:cs typeface="Arial"/>
              </a:rPr>
              <a:t> </a:t>
            </a:r>
            <a:r>
              <a:rPr sz="2000" dirty="0">
                <a:latin typeface="Arial"/>
                <a:cs typeface="Arial"/>
              </a:rPr>
              <a:t>sonra</a:t>
            </a:r>
            <a:r>
              <a:rPr sz="2000" spc="-55" dirty="0">
                <a:latin typeface="Arial"/>
                <a:cs typeface="Arial"/>
              </a:rPr>
              <a:t> </a:t>
            </a:r>
            <a:r>
              <a:rPr sz="2000" dirty="0">
                <a:latin typeface="Arial"/>
                <a:cs typeface="Arial"/>
              </a:rPr>
              <a:t>bu</a:t>
            </a:r>
            <a:r>
              <a:rPr sz="2000" spc="-10" dirty="0">
                <a:latin typeface="Arial"/>
                <a:cs typeface="Arial"/>
              </a:rPr>
              <a:t> DNA</a:t>
            </a:r>
            <a:r>
              <a:rPr sz="2000" spc="-130" dirty="0">
                <a:latin typeface="Arial"/>
                <a:cs typeface="Arial"/>
              </a:rPr>
              <a:t> </a:t>
            </a:r>
            <a:r>
              <a:rPr sz="2000" dirty="0">
                <a:latin typeface="Arial"/>
                <a:cs typeface="Arial"/>
              </a:rPr>
              <a:t>PCR</a:t>
            </a:r>
            <a:r>
              <a:rPr sz="2000" spc="-5" dirty="0">
                <a:latin typeface="Arial"/>
                <a:cs typeface="Arial"/>
              </a:rPr>
              <a:t> </a:t>
            </a:r>
            <a:r>
              <a:rPr sz="2000" dirty="0">
                <a:latin typeface="Arial"/>
                <a:cs typeface="Arial"/>
              </a:rPr>
              <a:t>tepkimesi</a:t>
            </a:r>
            <a:r>
              <a:rPr sz="2000" spc="-45" dirty="0">
                <a:latin typeface="Arial"/>
                <a:cs typeface="Arial"/>
              </a:rPr>
              <a:t> </a:t>
            </a:r>
            <a:r>
              <a:rPr sz="2000" dirty="0">
                <a:latin typeface="Arial"/>
                <a:cs typeface="Arial"/>
              </a:rPr>
              <a:t>için</a:t>
            </a:r>
            <a:r>
              <a:rPr sz="2000" spc="-10" dirty="0">
                <a:latin typeface="Arial"/>
                <a:cs typeface="Arial"/>
              </a:rPr>
              <a:t> kullanılır.</a:t>
            </a:r>
            <a:endParaRPr sz="2000">
              <a:latin typeface="Arial"/>
              <a:cs typeface="Arial"/>
            </a:endParaRPr>
          </a:p>
          <a:p>
            <a:pPr marL="756285" lvl="1" indent="-287020">
              <a:lnSpc>
                <a:spcPct val="100000"/>
              </a:lnSpc>
              <a:spcBef>
                <a:spcPts val="484"/>
              </a:spcBef>
              <a:buChar char="–"/>
              <a:tabLst>
                <a:tab pos="756285" algn="l"/>
                <a:tab pos="756920" algn="l"/>
              </a:tabLst>
            </a:pPr>
            <a:r>
              <a:rPr sz="2000" dirty="0">
                <a:latin typeface="Arial"/>
                <a:cs typeface="Arial"/>
              </a:rPr>
              <a:t>İlgilenilen</a:t>
            </a:r>
            <a:r>
              <a:rPr sz="2000" spc="-20" dirty="0">
                <a:latin typeface="Arial"/>
                <a:cs typeface="Arial"/>
              </a:rPr>
              <a:t> </a:t>
            </a:r>
            <a:r>
              <a:rPr sz="2000" dirty="0">
                <a:latin typeface="Arial"/>
                <a:cs typeface="Arial"/>
              </a:rPr>
              <a:t>mRNA</a:t>
            </a:r>
            <a:r>
              <a:rPr sz="2000" spc="-135" dirty="0">
                <a:latin typeface="Arial"/>
                <a:cs typeface="Arial"/>
              </a:rPr>
              <a:t> </a:t>
            </a:r>
            <a:r>
              <a:rPr sz="2000" dirty="0">
                <a:latin typeface="Arial"/>
                <a:cs typeface="Arial"/>
              </a:rPr>
              <a:t>için</a:t>
            </a:r>
            <a:r>
              <a:rPr sz="2000" spc="-10" dirty="0">
                <a:latin typeface="Arial"/>
                <a:cs typeface="Arial"/>
              </a:rPr>
              <a:t> </a:t>
            </a:r>
            <a:r>
              <a:rPr sz="2000" dirty="0">
                <a:latin typeface="Arial"/>
                <a:cs typeface="Arial"/>
              </a:rPr>
              <a:t>primerler</a:t>
            </a:r>
            <a:r>
              <a:rPr sz="2000" spc="-45" dirty="0">
                <a:latin typeface="Arial"/>
                <a:cs typeface="Arial"/>
              </a:rPr>
              <a:t> </a:t>
            </a:r>
            <a:r>
              <a:rPr sz="2000" spc="-10" dirty="0">
                <a:latin typeface="Arial"/>
                <a:cs typeface="Arial"/>
              </a:rPr>
              <a:t>kullanılır</a:t>
            </a:r>
            <a:endParaRPr sz="2000">
              <a:latin typeface="Arial"/>
              <a:cs typeface="Arial"/>
            </a:endParaRPr>
          </a:p>
          <a:p>
            <a:pPr marL="756285" lvl="1" indent="-287020">
              <a:lnSpc>
                <a:spcPct val="100000"/>
              </a:lnSpc>
              <a:spcBef>
                <a:spcPts val="480"/>
              </a:spcBef>
              <a:buChar char="–"/>
              <a:tabLst>
                <a:tab pos="756285" algn="l"/>
                <a:tab pos="756920" algn="l"/>
              </a:tabLst>
            </a:pPr>
            <a:r>
              <a:rPr sz="2000" dirty="0">
                <a:latin typeface="Arial"/>
                <a:cs typeface="Arial"/>
              </a:rPr>
              <a:t>Ürünler</a:t>
            </a:r>
            <a:r>
              <a:rPr sz="2000" spc="-45" dirty="0">
                <a:latin typeface="Arial"/>
                <a:cs typeface="Arial"/>
              </a:rPr>
              <a:t> </a:t>
            </a:r>
            <a:r>
              <a:rPr sz="2000" dirty="0">
                <a:latin typeface="Arial"/>
                <a:cs typeface="Arial"/>
              </a:rPr>
              <a:t>agaroz</a:t>
            </a:r>
            <a:r>
              <a:rPr sz="2000" spc="-55" dirty="0">
                <a:latin typeface="Arial"/>
                <a:cs typeface="Arial"/>
              </a:rPr>
              <a:t> </a:t>
            </a:r>
            <a:r>
              <a:rPr sz="2000" dirty="0">
                <a:latin typeface="Arial"/>
                <a:cs typeface="Arial"/>
              </a:rPr>
              <a:t>jelde</a:t>
            </a:r>
            <a:r>
              <a:rPr sz="2000" spc="-15" dirty="0">
                <a:latin typeface="Arial"/>
                <a:cs typeface="Arial"/>
              </a:rPr>
              <a:t> </a:t>
            </a:r>
            <a:r>
              <a:rPr sz="2000" spc="-10" dirty="0">
                <a:latin typeface="Arial"/>
                <a:cs typeface="Arial"/>
              </a:rPr>
              <a:t>görüntülenir</a:t>
            </a:r>
            <a:endParaRPr sz="2000">
              <a:latin typeface="Arial"/>
              <a:cs typeface="Arial"/>
            </a:endParaRPr>
          </a:p>
          <a:p>
            <a:pPr marL="756285" lvl="1" indent="-287020">
              <a:lnSpc>
                <a:spcPct val="100000"/>
              </a:lnSpc>
              <a:spcBef>
                <a:spcPts val="480"/>
              </a:spcBef>
              <a:buChar char="–"/>
              <a:tabLst>
                <a:tab pos="756285" algn="l"/>
                <a:tab pos="756920" algn="l"/>
              </a:tabLst>
            </a:pPr>
            <a:r>
              <a:rPr sz="2000" dirty="0">
                <a:latin typeface="Arial"/>
                <a:cs typeface="Arial"/>
              </a:rPr>
              <a:t>Bir</a:t>
            </a:r>
            <a:r>
              <a:rPr sz="2000" spc="-20" dirty="0">
                <a:latin typeface="Arial"/>
                <a:cs typeface="Arial"/>
              </a:rPr>
              <a:t> </a:t>
            </a:r>
            <a:r>
              <a:rPr sz="2000" dirty="0">
                <a:latin typeface="Arial"/>
                <a:cs typeface="Arial"/>
              </a:rPr>
              <a:t>doku</a:t>
            </a:r>
            <a:r>
              <a:rPr sz="2000" spc="-40" dirty="0">
                <a:latin typeface="Arial"/>
                <a:cs typeface="Arial"/>
              </a:rPr>
              <a:t> </a:t>
            </a:r>
            <a:r>
              <a:rPr sz="2000" dirty="0">
                <a:latin typeface="Arial"/>
                <a:cs typeface="Arial"/>
              </a:rPr>
              <a:t>veya</a:t>
            </a:r>
            <a:r>
              <a:rPr sz="2000" spc="-15" dirty="0">
                <a:latin typeface="Arial"/>
                <a:cs typeface="Arial"/>
              </a:rPr>
              <a:t> </a:t>
            </a:r>
            <a:r>
              <a:rPr sz="2000" dirty="0">
                <a:latin typeface="Arial"/>
                <a:cs typeface="Arial"/>
              </a:rPr>
              <a:t>hücredeki</a:t>
            </a:r>
            <a:r>
              <a:rPr sz="2000" spc="-60" dirty="0">
                <a:latin typeface="Arial"/>
                <a:cs typeface="Arial"/>
              </a:rPr>
              <a:t> </a:t>
            </a:r>
            <a:r>
              <a:rPr sz="2000" dirty="0">
                <a:latin typeface="Arial"/>
                <a:cs typeface="Arial"/>
              </a:rPr>
              <a:t>ifade</a:t>
            </a:r>
            <a:r>
              <a:rPr sz="2000" spc="-30" dirty="0">
                <a:latin typeface="Arial"/>
                <a:cs typeface="Arial"/>
              </a:rPr>
              <a:t> </a:t>
            </a:r>
            <a:r>
              <a:rPr sz="2000" dirty="0">
                <a:latin typeface="Arial"/>
                <a:cs typeface="Arial"/>
              </a:rPr>
              <a:t>düzeyleri</a:t>
            </a:r>
            <a:r>
              <a:rPr sz="2000" spc="-35" dirty="0">
                <a:latin typeface="Arial"/>
                <a:cs typeface="Arial"/>
              </a:rPr>
              <a:t> </a:t>
            </a:r>
            <a:r>
              <a:rPr sz="2000" spc="-10" dirty="0">
                <a:latin typeface="Arial"/>
                <a:cs typeface="Arial"/>
              </a:rPr>
              <a:t>anlaşılır</a:t>
            </a:r>
            <a:endParaRPr sz="20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2" name="object 2"/>
          <p:cNvSpPr txBox="1"/>
          <p:nvPr/>
        </p:nvSpPr>
        <p:spPr>
          <a:xfrm>
            <a:off x="443890" y="1167129"/>
            <a:ext cx="8030845" cy="4269740"/>
          </a:xfrm>
          <a:prstGeom prst="rect">
            <a:avLst/>
          </a:prstGeom>
        </p:spPr>
        <p:txBody>
          <a:bodyPr vert="horz" wrap="square" lIns="0" tIns="12700" rIns="0" bIns="0" rtlCol="0">
            <a:spAutoFit/>
          </a:bodyPr>
          <a:lstStyle/>
          <a:p>
            <a:pPr marL="355600" marR="5080" indent="-342900">
              <a:lnSpc>
                <a:spcPct val="100000"/>
              </a:lnSpc>
              <a:spcBef>
                <a:spcPts val="100"/>
              </a:spcBef>
              <a:buChar char="•"/>
              <a:tabLst>
                <a:tab pos="354965" algn="l"/>
                <a:tab pos="355600" algn="l"/>
              </a:tabLst>
            </a:pPr>
            <a:r>
              <a:rPr sz="2400" dirty="0">
                <a:latin typeface="Arial"/>
                <a:cs typeface="Arial"/>
              </a:rPr>
              <a:t>Son</a:t>
            </a:r>
            <a:r>
              <a:rPr sz="2400" spc="-40" dirty="0">
                <a:latin typeface="Arial"/>
                <a:cs typeface="Arial"/>
              </a:rPr>
              <a:t> </a:t>
            </a:r>
            <a:r>
              <a:rPr sz="2400" dirty="0">
                <a:latin typeface="Arial"/>
                <a:cs typeface="Arial"/>
              </a:rPr>
              <a:t>yıllarda</a:t>
            </a:r>
            <a:r>
              <a:rPr sz="2400" spc="20" dirty="0">
                <a:latin typeface="Arial"/>
                <a:cs typeface="Arial"/>
              </a:rPr>
              <a:t> </a:t>
            </a:r>
            <a:r>
              <a:rPr sz="2400" dirty="0">
                <a:latin typeface="Arial"/>
                <a:cs typeface="Arial"/>
              </a:rPr>
              <a:t>PCR</a:t>
            </a:r>
            <a:r>
              <a:rPr sz="2400" spc="-15" dirty="0">
                <a:latin typeface="Arial"/>
                <a:cs typeface="Arial"/>
              </a:rPr>
              <a:t> </a:t>
            </a:r>
            <a:r>
              <a:rPr sz="2400" dirty="0">
                <a:latin typeface="Arial"/>
                <a:cs typeface="Arial"/>
              </a:rPr>
              <a:t>tepkimelerinde cihazların</a:t>
            </a:r>
            <a:r>
              <a:rPr sz="2400" spc="20" dirty="0">
                <a:latin typeface="Arial"/>
                <a:cs typeface="Arial"/>
              </a:rPr>
              <a:t> </a:t>
            </a:r>
            <a:r>
              <a:rPr sz="2400" spc="-10" dirty="0">
                <a:latin typeface="Arial"/>
                <a:cs typeface="Arial"/>
              </a:rPr>
              <a:t>hassas </a:t>
            </a:r>
            <a:r>
              <a:rPr sz="2400" dirty="0">
                <a:latin typeface="Arial"/>
                <a:cs typeface="Arial"/>
              </a:rPr>
              <a:t>ölçüm</a:t>
            </a:r>
            <a:r>
              <a:rPr sz="2400" spc="5" dirty="0">
                <a:latin typeface="Arial"/>
                <a:cs typeface="Arial"/>
              </a:rPr>
              <a:t> </a:t>
            </a:r>
            <a:r>
              <a:rPr sz="2400" dirty="0">
                <a:latin typeface="Arial"/>
                <a:cs typeface="Arial"/>
              </a:rPr>
              <a:t>aletleriyle</a:t>
            </a:r>
            <a:r>
              <a:rPr sz="2400" spc="25" dirty="0">
                <a:latin typeface="Arial"/>
                <a:cs typeface="Arial"/>
              </a:rPr>
              <a:t> </a:t>
            </a:r>
            <a:r>
              <a:rPr sz="2400" dirty="0">
                <a:latin typeface="Arial"/>
                <a:cs typeface="Arial"/>
              </a:rPr>
              <a:t>birleştirilmesi,</a:t>
            </a:r>
            <a:r>
              <a:rPr sz="2400" spc="15" dirty="0">
                <a:latin typeface="Arial"/>
                <a:cs typeface="Arial"/>
              </a:rPr>
              <a:t> </a:t>
            </a:r>
            <a:r>
              <a:rPr sz="2400" dirty="0">
                <a:latin typeface="Arial"/>
                <a:cs typeface="Arial"/>
              </a:rPr>
              <a:t>gerçek</a:t>
            </a:r>
            <a:r>
              <a:rPr sz="2400" spc="5" dirty="0">
                <a:latin typeface="Arial"/>
                <a:cs typeface="Arial"/>
              </a:rPr>
              <a:t> </a:t>
            </a:r>
            <a:r>
              <a:rPr sz="2400" spc="-10" dirty="0">
                <a:latin typeface="Arial"/>
                <a:cs typeface="Arial"/>
              </a:rPr>
              <a:t>zamanlı(real-time) </a:t>
            </a:r>
            <a:r>
              <a:rPr sz="2400" dirty="0">
                <a:latin typeface="Arial"/>
                <a:cs typeface="Arial"/>
              </a:rPr>
              <a:t>PCR</a:t>
            </a:r>
            <a:r>
              <a:rPr sz="2400" spc="-15" dirty="0">
                <a:latin typeface="Arial"/>
                <a:cs typeface="Arial"/>
              </a:rPr>
              <a:t> </a:t>
            </a:r>
            <a:r>
              <a:rPr sz="2400" dirty="0">
                <a:latin typeface="Arial"/>
                <a:cs typeface="Arial"/>
              </a:rPr>
              <a:t>olarak</a:t>
            </a:r>
            <a:r>
              <a:rPr sz="2400" spc="-5" dirty="0">
                <a:latin typeface="Arial"/>
                <a:cs typeface="Arial"/>
              </a:rPr>
              <a:t> </a:t>
            </a:r>
            <a:r>
              <a:rPr sz="2400" dirty="0">
                <a:latin typeface="Arial"/>
                <a:cs typeface="Arial"/>
              </a:rPr>
              <a:t>adlandırılan</a:t>
            </a:r>
            <a:r>
              <a:rPr sz="2400" spc="30" dirty="0">
                <a:latin typeface="Arial"/>
                <a:cs typeface="Arial"/>
              </a:rPr>
              <a:t> </a:t>
            </a:r>
            <a:r>
              <a:rPr sz="2400" dirty="0">
                <a:latin typeface="Arial"/>
                <a:cs typeface="Arial"/>
              </a:rPr>
              <a:t>yeni</a:t>
            </a:r>
            <a:r>
              <a:rPr sz="2400" spc="-15" dirty="0">
                <a:latin typeface="Arial"/>
                <a:cs typeface="Arial"/>
              </a:rPr>
              <a:t> </a:t>
            </a:r>
            <a:r>
              <a:rPr sz="2400" dirty="0">
                <a:latin typeface="Arial"/>
                <a:cs typeface="Arial"/>
              </a:rPr>
              <a:t>bir</a:t>
            </a:r>
            <a:r>
              <a:rPr sz="2400" spc="-10" dirty="0">
                <a:latin typeface="Arial"/>
                <a:cs typeface="Arial"/>
              </a:rPr>
              <a:t> </a:t>
            </a:r>
            <a:r>
              <a:rPr sz="2400" dirty="0">
                <a:latin typeface="Arial"/>
                <a:cs typeface="Arial"/>
              </a:rPr>
              <a:t>yöntemin</a:t>
            </a:r>
            <a:r>
              <a:rPr sz="2400" spc="-5" dirty="0">
                <a:latin typeface="Arial"/>
                <a:cs typeface="Arial"/>
              </a:rPr>
              <a:t> </a:t>
            </a:r>
            <a:r>
              <a:rPr sz="2400" spc="-10" dirty="0">
                <a:latin typeface="Arial"/>
                <a:cs typeface="Arial"/>
              </a:rPr>
              <a:t>gelişmesine </a:t>
            </a:r>
            <a:r>
              <a:rPr sz="2400" dirty="0">
                <a:latin typeface="Arial"/>
                <a:cs typeface="Arial"/>
              </a:rPr>
              <a:t>neden</a:t>
            </a:r>
            <a:r>
              <a:rPr sz="2400" spc="-30" dirty="0">
                <a:latin typeface="Arial"/>
                <a:cs typeface="Arial"/>
              </a:rPr>
              <a:t> </a:t>
            </a:r>
            <a:r>
              <a:rPr sz="2400" spc="-10" dirty="0">
                <a:latin typeface="Arial"/>
                <a:cs typeface="Arial"/>
              </a:rPr>
              <a:t>olmuştur.</a:t>
            </a:r>
            <a:endParaRPr sz="2400">
              <a:latin typeface="Arial"/>
              <a:cs typeface="Arial"/>
            </a:endParaRPr>
          </a:p>
          <a:p>
            <a:pPr marL="355600" marR="309880" indent="-342900">
              <a:lnSpc>
                <a:spcPct val="100000"/>
              </a:lnSpc>
              <a:spcBef>
                <a:spcPts val="580"/>
              </a:spcBef>
              <a:buChar char="•"/>
              <a:tabLst>
                <a:tab pos="354965" algn="l"/>
                <a:tab pos="355600" algn="l"/>
              </a:tabLst>
            </a:pPr>
            <a:r>
              <a:rPr sz="2400" spc="-10" dirty="0">
                <a:latin typeface="Arial"/>
                <a:cs typeface="Arial"/>
              </a:rPr>
              <a:t>“Real-</a:t>
            </a:r>
            <a:r>
              <a:rPr sz="2400" dirty="0">
                <a:latin typeface="Arial"/>
                <a:cs typeface="Arial"/>
              </a:rPr>
              <a:t>time”</a:t>
            </a:r>
            <a:r>
              <a:rPr sz="2400" spc="-5" dirty="0">
                <a:latin typeface="Arial"/>
                <a:cs typeface="Arial"/>
              </a:rPr>
              <a:t> </a:t>
            </a:r>
            <a:r>
              <a:rPr sz="2400" dirty="0">
                <a:latin typeface="Arial"/>
                <a:cs typeface="Arial"/>
              </a:rPr>
              <a:t>PCR’da</a:t>
            </a:r>
            <a:r>
              <a:rPr sz="2400" spc="20" dirty="0">
                <a:latin typeface="Arial"/>
                <a:cs typeface="Arial"/>
              </a:rPr>
              <a:t> </a:t>
            </a:r>
            <a:r>
              <a:rPr sz="2400" dirty="0">
                <a:latin typeface="Arial"/>
                <a:cs typeface="Arial"/>
              </a:rPr>
              <a:t>ürünlerin</a:t>
            </a:r>
            <a:r>
              <a:rPr sz="2400" spc="10" dirty="0">
                <a:latin typeface="Arial"/>
                <a:cs typeface="Arial"/>
              </a:rPr>
              <a:t> </a:t>
            </a:r>
            <a:r>
              <a:rPr sz="2400" dirty="0">
                <a:latin typeface="Arial"/>
                <a:cs typeface="Arial"/>
              </a:rPr>
              <a:t>analizi</a:t>
            </a:r>
            <a:r>
              <a:rPr sz="2400" spc="35" dirty="0">
                <a:latin typeface="Arial"/>
                <a:cs typeface="Arial"/>
              </a:rPr>
              <a:t> </a:t>
            </a:r>
            <a:r>
              <a:rPr sz="2400" dirty="0">
                <a:latin typeface="Arial"/>
                <a:cs typeface="Arial"/>
              </a:rPr>
              <a:t>tepkime</a:t>
            </a:r>
            <a:r>
              <a:rPr sz="2400" spc="-15" dirty="0">
                <a:latin typeface="Arial"/>
                <a:cs typeface="Arial"/>
              </a:rPr>
              <a:t> </a:t>
            </a:r>
            <a:r>
              <a:rPr sz="2400" spc="-10" dirty="0">
                <a:latin typeface="Arial"/>
                <a:cs typeface="Arial"/>
              </a:rPr>
              <a:t>sırasında yapılmaktadır.</a:t>
            </a:r>
            <a:endParaRPr sz="2400">
              <a:latin typeface="Arial"/>
              <a:cs typeface="Arial"/>
            </a:endParaRPr>
          </a:p>
          <a:p>
            <a:pPr marL="355600" marR="570865" indent="-342900">
              <a:lnSpc>
                <a:spcPct val="100000"/>
              </a:lnSpc>
              <a:spcBef>
                <a:spcPts val="575"/>
              </a:spcBef>
              <a:buChar char="•"/>
              <a:tabLst>
                <a:tab pos="354965" algn="l"/>
                <a:tab pos="355600" algn="l"/>
              </a:tabLst>
            </a:pPr>
            <a:r>
              <a:rPr sz="2400" dirty="0">
                <a:latin typeface="Arial"/>
                <a:cs typeface="Arial"/>
              </a:rPr>
              <a:t>Bu</a:t>
            </a:r>
            <a:r>
              <a:rPr sz="2400" spc="-45" dirty="0">
                <a:latin typeface="Arial"/>
                <a:cs typeface="Arial"/>
              </a:rPr>
              <a:t> </a:t>
            </a:r>
            <a:r>
              <a:rPr sz="2400" dirty="0">
                <a:latin typeface="Arial"/>
                <a:cs typeface="Arial"/>
              </a:rPr>
              <a:t>nedenle, agaroz</a:t>
            </a:r>
            <a:r>
              <a:rPr sz="2400" spc="-10" dirty="0">
                <a:latin typeface="Arial"/>
                <a:cs typeface="Arial"/>
              </a:rPr>
              <a:t> </a:t>
            </a:r>
            <a:r>
              <a:rPr sz="2400" dirty="0">
                <a:latin typeface="Arial"/>
                <a:cs typeface="Arial"/>
              </a:rPr>
              <a:t>jel</a:t>
            </a:r>
            <a:r>
              <a:rPr sz="2400" spc="-35" dirty="0">
                <a:latin typeface="Arial"/>
                <a:cs typeface="Arial"/>
              </a:rPr>
              <a:t> </a:t>
            </a:r>
            <a:r>
              <a:rPr sz="2400" dirty="0">
                <a:latin typeface="Arial"/>
                <a:cs typeface="Arial"/>
              </a:rPr>
              <a:t>elektroforezi,</a:t>
            </a:r>
            <a:r>
              <a:rPr sz="2400" spc="-30" dirty="0">
                <a:latin typeface="Arial"/>
                <a:cs typeface="Arial"/>
              </a:rPr>
              <a:t> </a:t>
            </a:r>
            <a:r>
              <a:rPr sz="2400" dirty="0">
                <a:latin typeface="Arial"/>
                <a:cs typeface="Arial"/>
              </a:rPr>
              <a:t>DNA</a:t>
            </a:r>
            <a:r>
              <a:rPr sz="2400" spc="-140" dirty="0">
                <a:latin typeface="Arial"/>
                <a:cs typeface="Arial"/>
              </a:rPr>
              <a:t> </a:t>
            </a:r>
            <a:r>
              <a:rPr sz="2400" spc="-10" dirty="0">
                <a:latin typeface="Arial"/>
                <a:cs typeface="Arial"/>
              </a:rPr>
              <a:t>bantlarının </a:t>
            </a:r>
            <a:r>
              <a:rPr sz="2400" dirty="0">
                <a:latin typeface="Arial"/>
                <a:cs typeface="Arial"/>
              </a:rPr>
              <a:t>mor</a:t>
            </a:r>
            <a:r>
              <a:rPr sz="2400" spc="-35" dirty="0">
                <a:latin typeface="Arial"/>
                <a:cs typeface="Arial"/>
              </a:rPr>
              <a:t> </a:t>
            </a:r>
            <a:r>
              <a:rPr sz="2400" dirty="0">
                <a:latin typeface="Arial"/>
                <a:cs typeface="Arial"/>
              </a:rPr>
              <a:t>ötesi</a:t>
            </a:r>
            <a:r>
              <a:rPr sz="2400" spc="-35" dirty="0">
                <a:latin typeface="Arial"/>
                <a:cs typeface="Arial"/>
              </a:rPr>
              <a:t> </a:t>
            </a:r>
            <a:r>
              <a:rPr sz="2400" dirty="0">
                <a:latin typeface="Arial"/>
                <a:cs typeface="Arial"/>
              </a:rPr>
              <a:t>ışık</a:t>
            </a:r>
            <a:r>
              <a:rPr sz="2400" spc="-5" dirty="0">
                <a:latin typeface="Arial"/>
                <a:cs typeface="Arial"/>
              </a:rPr>
              <a:t> </a:t>
            </a:r>
            <a:r>
              <a:rPr sz="2400" dirty="0">
                <a:latin typeface="Arial"/>
                <a:cs typeface="Arial"/>
              </a:rPr>
              <a:t>altında</a:t>
            </a:r>
            <a:r>
              <a:rPr sz="2400" spc="-15" dirty="0">
                <a:latin typeface="Arial"/>
                <a:cs typeface="Arial"/>
              </a:rPr>
              <a:t> </a:t>
            </a:r>
            <a:r>
              <a:rPr sz="2400" dirty="0">
                <a:latin typeface="Arial"/>
                <a:cs typeface="Arial"/>
              </a:rPr>
              <a:t>görüntülenmesi</a:t>
            </a:r>
            <a:r>
              <a:rPr sz="2400" spc="5" dirty="0">
                <a:latin typeface="Arial"/>
                <a:cs typeface="Arial"/>
              </a:rPr>
              <a:t> </a:t>
            </a:r>
            <a:r>
              <a:rPr sz="2400" dirty="0">
                <a:latin typeface="Arial"/>
                <a:cs typeface="Arial"/>
              </a:rPr>
              <a:t>gibi</a:t>
            </a:r>
            <a:r>
              <a:rPr sz="2400" spc="-15" dirty="0">
                <a:latin typeface="Arial"/>
                <a:cs typeface="Arial"/>
              </a:rPr>
              <a:t> </a:t>
            </a:r>
            <a:r>
              <a:rPr sz="2400" spc="-10" dirty="0">
                <a:latin typeface="Arial"/>
                <a:cs typeface="Arial"/>
              </a:rPr>
              <a:t>işlemlerin </a:t>
            </a:r>
            <a:r>
              <a:rPr sz="2400" dirty="0">
                <a:latin typeface="Arial"/>
                <a:cs typeface="Arial"/>
              </a:rPr>
              <a:t>uygulanmasına</a:t>
            </a:r>
            <a:r>
              <a:rPr sz="2400" spc="-5" dirty="0">
                <a:latin typeface="Arial"/>
                <a:cs typeface="Arial"/>
              </a:rPr>
              <a:t> </a:t>
            </a:r>
            <a:r>
              <a:rPr sz="2400" dirty="0">
                <a:latin typeface="Arial"/>
                <a:cs typeface="Arial"/>
              </a:rPr>
              <a:t>gerek</a:t>
            </a:r>
            <a:r>
              <a:rPr sz="2400" spc="-40" dirty="0">
                <a:latin typeface="Arial"/>
                <a:cs typeface="Arial"/>
              </a:rPr>
              <a:t> </a:t>
            </a:r>
            <a:r>
              <a:rPr sz="2400" spc="-10" dirty="0">
                <a:latin typeface="Arial"/>
                <a:cs typeface="Arial"/>
              </a:rPr>
              <a:t>kalmamaktadır.</a:t>
            </a:r>
            <a:endParaRPr sz="2400">
              <a:latin typeface="Arial"/>
              <a:cs typeface="Arial"/>
            </a:endParaRPr>
          </a:p>
          <a:p>
            <a:pPr marL="355600" marR="515620" indent="-342900">
              <a:lnSpc>
                <a:spcPct val="100000"/>
              </a:lnSpc>
              <a:spcBef>
                <a:spcPts val="580"/>
              </a:spcBef>
              <a:buChar char="•"/>
              <a:tabLst>
                <a:tab pos="354965" algn="l"/>
                <a:tab pos="355600" algn="l"/>
              </a:tabLst>
            </a:pPr>
            <a:r>
              <a:rPr sz="2400" spc="-10" dirty="0">
                <a:latin typeface="Arial"/>
                <a:cs typeface="Arial"/>
              </a:rPr>
              <a:t>“Real-</a:t>
            </a:r>
            <a:r>
              <a:rPr sz="2400" dirty="0">
                <a:latin typeface="Arial"/>
                <a:cs typeface="Arial"/>
              </a:rPr>
              <a:t>time” PCR</a:t>
            </a:r>
            <a:r>
              <a:rPr sz="2400" spc="-5" dirty="0">
                <a:latin typeface="Arial"/>
                <a:cs typeface="Arial"/>
              </a:rPr>
              <a:t> </a:t>
            </a:r>
            <a:r>
              <a:rPr sz="2400" dirty="0">
                <a:latin typeface="Arial"/>
                <a:cs typeface="Arial"/>
              </a:rPr>
              <a:t>ürünlerinin</a:t>
            </a:r>
            <a:r>
              <a:rPr sz="2400" spc="35" dirty="0">
                <a:latin typeface="Arial"/>
                <a:cs typeface="Arial"/>
              </a:rPr>
              <a:t> </a:t>
            </a:r>
            <a:r>
              <a:rPr sz="2400" dirty="0">
                <a:latin typeface="Arial"/>
                <a:cs typeface="Arial"/>
              </a:rPr>
              <a:t>niteliksel</a:t>
            </a:r>
            <a:r>
              <a:rPr sz="2400" spc="20" dirty="0">
                <a:latin typeface="Arial"/>
                <a:cs typeface="Arial"/>
              </a:rPr>
              <a:t> </a:t>
            </a:r>
            <a:r>
              <a:rPr sz="2400" dirty="0">
                <a:latin typeface="Arial"/>
                <a:cs typeface="Arial"/>
              </a:rPr>
              <a:t>ve</a:t>
            </a:r>
            <a:r>
              <a:rPr sz="2400" spc="-15" dirty="0">
                <a:latin typeface="Arial"/>
                <a:cs typeface="Arial"/>
              </a:rPr>
              <a:t> </a:t>
            </a:r>
            <a:r>
              <a:rPr sz="2400" spc="-10" dirty="0">
                <a:latin typeface="Arial"/>
                <a:cs typeface="Arial"/>
              </a:rPr>
              <a:t>sayısal </a:t>
            </a:r>
            <a:r>
              <a:rPr sz="2400" dirty="0">
                <a:latin typeface="Arial"/>
                <a:cs typeface="Arial"/>
              </a:rPr>
              <a:t>analizlerinde, floresan</a:t>
            </a:r>
            <a:r>
              <a:rPr sz="2400" spc="-15" dirty="0">
                <a:latin typeface="Arial"/>
                <a:cs typeface="Arial"/>
              </a:rPr>
              <a:t> </a:t>
            </a:r>
            <a:r>
              <a:rPr sz="2400" dirty="0">
                <a:latin typeface="Arial"/>
                <a:cs typeface="Arial"/>
              </a:rPr>
              <a:t>boyalardan</a:t>
            </a:r>
            <a:r>
              <a:rPr sz="2400" spc="5" dirty="0">
                <a:latin typeface="Arial"/>
                <a:cs typeface="Arial"/>
              </a:rPr>
              <a:t> </a:t>
            </a:r>
            <a:r>
              <a:rPr sz="2400" spc="-10" dirty="0">
                <a:latin typeface="Arial"/>
                <a:cs typeface="Arial"/>
              </a:rPr>
              <a:t>yararlanılmaktadır.</a:t>
            </a:r>
            <a:endParaRPr sz="2400">
              <a:latin typeface="Arial"/>
              <a:cs typeface="Arial"/>
            </a:endParaRPr>
          </a:p>
        </p:txBody>
      </p:sp>
      <p:sp>
        <p:nvSpPr>
          <p:cNvPr id="3" name="object 3"/>
          <p:cNvSpPr txBox="1">
            <a:spLocks noGrp="1"/>
          </p:cNvSpPr>
          <p:nvPr>
            <p:ph type="title"/>
          </p:nvPr>
        </p:nvSpPr>
        <p:spPr>
          <a:xfrm>
            <a:off x="444500" y="209499"/>
            <a:ext cx="5414645" cy="514350"/>
          </a:xfrm>
          <a:prstGeom prst="rect">
            <a:avLst/>
          </a:prstGeom>
        </p:spPr>
        <p:txBody>
          <a:bodyPr vert="horz" wrap="square" lIns="0" tIns="13335" rIns="0" bIns="0" rtlCol="0">
            <a:spAutoFit/>
          </a:bodyPr>
          <a:lstStyle/>
          <a:p>
            <a:pPr marL="12700">
              <a:lnSpc>
                <a:spcPct val="100000"/>
              </a:lnSpc>
              <a:spcBef>
                <a:spcPts val="105"/>
              </a:spcBef>
            </a:pPr>
            <a:r>
              <a:rPr sz="3200" dirty="0"/>
              <a:t>3.4.5</a:t>
            </a:r>
            <a:r>
              <a:rPr sz="3200" spc="-40" dirty="0"/>
              <a:t> </a:t>
            </a:r>
            <a:r>
              <a:rPr sz="3200" dirty="0"/>
              <a:t>Gen</a:t>
            </a:r>
            <a:r>
              <a:rPr sz="3200" spc="-60" dirty="0"/>
              <a:t> </a:t>
            </a:r>
            <a:r>
              <a:rPr sz="3200" dirty="0"/>
              <a:t>ifadesini</a:t>
            </a:r>
            <a:r>
              <a:rPr sz="3200" spc="-50" dirty="0"/>
              <a:t> </a:t>
            </a:r>
            <a:r>
              <a:rPr sz="3200" spc="-10" dirty="0"/>
              <a:t>çalışmak</a:t>
            </a:r>
            <a:endParaRPr sz="3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3417" y="860805"/>
            <a:ext cx="8124825" cy="4930140"/>
          </a:xfrm>
          <a:prstGeom prst="rect">
            <a:avLst/>
          </a:prstGeom>
        </p:spPr>
        <p:txBody>
          <a:bodyPr vert="horz" wrap="square" lIns="0" tIns="12065" rIns="0" bIns="0" rtlCol="0">
            <a:spAutoFit/>
          </a:bodyPr>
          <a:lstStyle/>
          <a:p>
            <a:pPr marL="299085" marR="103505" indent="-287020">
              <a:lnSpc>
                <a:spcPct val="100000"/>
              </a:lnSpc>
              <a:spcBef>
                <a:spcPts val="95"/>
              </a:spcBef>
              <a:buFont typeface="Arial"/>
              <a:buChar char="–"/>
              <a:tabLst>
                <a:tab pos="299720" algn="l"/>
              </a:tabLst>
            </a:pPr>
            <a:r>
              <a:rPr sz="2800" b="1" dirty="0">
                <a:latin typeface="Arial"/>
                <a:cs typeface="Arial"/>
              </a:rPr>
              <a:t>Gen</a:t>
            </a:r>
            <a:r>
              <a:rPr sz="2800" b="1" spc="-70" dirty="0">
                <a:latin typeface="Arial"/>
                <a:cs typeface="Arial"/>
              </a:rPr>
              <a:t> </a:t>
            </a:r>
            <a:r>
              <a:rPr sz="2800" b="1" dirty="0">
                <a:latin typeface="Arial"/>
                <a:cs typeface="Arial"/>
              </a:rPr>
              <a:t>mikroçipleri</a:t>
            </a:r>
            <a:r>
              <a:rPr sz="2800" b="1" spc="-70" dirty="0">
                <a:latin typeface="Arial"/>
                <a:cs typeface="Arial"/>
              </a:rPr>
              <a:t> </a:t>
            </a:r>
            <a:r>
              <a:rPr sz="2800" dirty="0">
                <a:latin typeface="Arial"/>
                <a:cs typeface="Arial"/>
              </a:rPr>
              <a:t>bir</a:t>
            </a:r>
            <a:r>
              <a:rPr sz="2800" spc="-70" dirty="0">
                <a:latin typeface="Arial"/>
                <a:cs typeface="Arial"/>
              </a:rPr>
              <a:t> </a:t>
            </a:r>
            <a:r>
              <a:rPr sz="2800" dirty="0">
                <a:latin typeface="Arial"/>
                <a:cs typeface="Arial"/>
              </a:rPr>
              <a:t>doku</a:t>
            </a:r>
            <a:r>
              <a:rPr sz="2800" spc="-75" dirty="0">
                <a:latin typeface="Arial"/>
                <a:cs typeface="Arial"/>
              </a:rPr>
              <a:t> </a:t>
            </a:r>
            <a:r>
              <a:rPr sz="2800" dirty="0">
                <a:latin typeface="Arial"/>
                <a:cs typeface="Arial"/>
              </a:rPr>
              <a:t>veya</a:t>
            </a:r>
            <a:r>
              <a:rPr sz="2800" spc="-75" dirty="0">
                <a:latin typeface="Arial"/>
                <a:cs typeface="Arial"/>
              </a:rPr>
              <a:t> </a:t>
            </a:r>
            <a:r>
              <a:rPr sz="2800" dirty="0">
                <a:latin typeface="Arial"/>
                <a:cs typeface="Arial"/>
              </a:rPr>
              <a:t>hücre</a:t>
            </a:r>
            <a:r>
              <a:rPr sz="2800" spc="-65" dirty="0">
                <a:latin typeface="Arial"/>
                <a:cs typeface="Arial"/>
              </a:rPr>
              <a:t> </a:t>
            </a:r>
            <a:r>
              <a:rPr sz="2800" spc="-10" dirty="0">
                <a:latin typeface="Arial"/>
                <a:cs typeface="Arial"/>
              </a:rPr>
              <a:t>tarafından </a:t>
            </a:r>
            <a:r>
              <a:rPr sz="2800" dirty="0">
                <a:latin typeface="Arial"/>
                <a:cs typeface="Arial"/>
              </a:rPr>
              <a:t>belirli</a:t>
            </a:r>
            <a:r>
              <a:rPr sz="2800" spc="-65" dirty="0">
                <a:latin typeface="Arial"/>
                <a:cs typeface="Arial"/>
              </a:rPr>
              <a:t> </a:t>
            </a:r>
            <a:r>
              <a:rPr sz="2800" dirty="0">
                <a:latin typeface="Arial"/>
                <a:cs typeface="Arial"/>
              </a:rPr>
              <a:t>bir</a:t>
            </a:r>
            <a:r>
              <a:rPr sz="2800" spc="-65" dirty="0">
                <a:latin typeface="Arial"/>
                <a:cs typeface="Arial"/>
              </a:rPr>
              <a:t> </a:t>
            </a:r>
            <a:r>
              <a:rPr sz="2800" dirty="0">
                <a:latin typeface="Arial"/>
                <a:cs typeface="Arial"/>
              </a:rPr>
              <a:t>anda</a:t>
            </a:r>
            <a:r>
              <a:rPr sz="2800" spc="-50" dirty="0">
                <a:latin typeface="Arial"/>
                <a:cs typeface="Arial"/>
              </a:rPr>
              <a:t> </a:t>
            </a:r>
            <a:r>
              <a:rPr sz="2800" dirty="0">
                <a:latin typeface="Arial"/>
                <a:cs typeface="Arial"/>
              </a:rPr>
              <a:t>ifade</a:t>
            </a:r>
            <a:r>
              <a:rPr sz="2800" spc="-55" dirty="0">
                <a:latin typeface="Arial"/>
                <a:cs typeface="Arial"/>
              </a:rPr>
              <a:t> </a:t>
            </a:r>
            <a:r>
              <a:rPr sz="2800" dirty="0">
                <a:latin typeface="Arial"/>
                <a:cs typeface="Arial"/>
              </a:rPr>
              <a:t>edilen</a:t>
            </a:r>
            <a:r>
              <a:rPr sz="2800" spc="-70" dirty="0">
                <a:latin typeface="Arial"/>
                <a:cs typeface="Arial"/>
              </a:rPr>
              <a:t> </a:t>
            </a:r>
            <a:r>
              <a:rPr sz="2800" dirty="0">
                <a:latin typeface="Arial"/>
                <a:cs typeface="Arial"/>
              </a:rPr>
              <a:t>tüm</a:t>
            </a:r>
            <a:r>
              <a:rPr sz="2800" spc="-45" dirty="0">
                <a:latin typeface="Arial"/>
                <a:cs typeface="Arial"/>
              </a:rPr>
              <a:t> </a:t>
            </a:r>
            <a:r>
              <a:rPr sz="2800" dirty="0">
                <a:latin typeface="Arial"/>
                <a:cs typeface="Arial"/>
              </a:rPr>
              <a:t>genleri</a:t>
            </a:r>
            <a:r>
              <a:rPr sz="2800" spc="-65" dirty="0">
                <a:latin typeface="Arial"/>
                <a:cs typeface="Arial"/>
              </a:rPr>
              <a:t> </a:t>
            </a:r>
            <a:r>
              <a:rPr sz="2800" spc="-10" dirty="0">
                <a:latin typeface="Arial"/>
                <a:cs typeface="Arial"/>
              </a:rPr>
              <a:t>analiz </a:t>
            </a:r>
            <a:r>
              <a:rPr sz="2800" dirty="0">
                <a:latin typeface="Arial"/>
                <a:cs typeface="Arial"/>
              </a:rPr>
              <a:t>etme</a:t>
            </a:r>
            <a:r>
              <a:rPr sz="2800" spc="-90" dirty="0">
                <a:latin typeface="Arial"/>
                <a:cs typeface="Arial"/>
              </a:rPr>
              <a:t> </a:t>
            </a:r>
            <a:r>
              <a:rPr sz="2800" dirty="0">
                <a:latin typeface="Arial"/>
                <a:cs typeface="Arial"/>
              </a:rPr>
              <a:t>olanağı</a:t>
            </a:r>
            <a:r>
              <a:rPr sz="2800" spc="-75" dirty="0">
                <a:latin typeface="Arial"/>
                <a:cs typeface="Arial"/>
              </a:rPr>
              <a:t> </a:t>
            </a:r>
            <a:r>
              <a:rPr sz="2800" spc="-10" dirty="0">
                <a:latin typeface="Arial"/>
                <a:cs typeface="Arial"/>
              </a:rPr>
              <a:t>sağlar</a:t>
            </a:r>
            <a:endParaRPr sz="2800">
              <a:latin typeface="Arial"/>
              <a:cs typeface="Arial"/>
            </a:endParaRPr>
          </a:p>
          <a:p>
            <a:pPr marL="299085" indent="-287020">
              <a:lnSpc>
                <a:spcPct val="100000"/>
              </a:lnSpc>
              <a:spcBef>
                <a:spcPts val="675"/>
              </a:spcBef>
              <a:buChar char="–"/>
              <a:tabLst>
                <a:tab pos="299720" algn="l"/>
              </a:tabLst>
            </a:pPr>
            <a:r>
              <a:rPr sz="2800" dirty="0">
                <a:latin typeface="Arial"/>
                <a:cs typeface="Arial"/>
              </a:rPr>
              <a:t>Küçük</a:t>
            </a:r>
            <a:r>
              <a:rPr sz="2800" spc="-60" dirty="0">
                <a:latin typeface="Arial"/>
                <a:cs typeface="Arial"/>
              </a:rPr>
              <a:t> </a:t>
            </a:r>
            <a:r>
              <a:rPr sz="2800" dirty="0">
                <a:latin typeface="Arial"/>
                <a:cs typeface="Arial"/>
              </a:rPr>
              <a:t>bir</a:t>
            </a:r>
            <a:r>
              <a:rPr sz="2800" spc="-70" dirty="0">
                <a:latin typeface="Arial"/>
                <a:cs typeface="Arial"/>
              </a:rPr>
              <a:t> </a:t>
            </a:r>
            <a:r>
              <a:rPr sz="2800" dirty="0">
                <a:latin typeface="Arial"/>
                <a:cs typeface="Arial"/>
              </a:rPr>
              <a:t>cam</a:t>
            </a:r>
            <a:r>
              <a:rPr sz="2800" spc="-70" dirty="0">
                <a:latin typeface="Arial"/>
                <a:cs typeface="Arial"/>
              </a:rPr>
              <a:t> </a:t>
            </a:r>
            <a:r>
              <a:rPr sz="2800" dirty="0">
                <a:latin typeface="Arial"/>
                <a:cs typeface="Arial"/>
              </a:rPr>
              <a:t>mikroskop</a:t>
            </a:r>
            <a:r>
              <a:rPr sz="2800" spc="-70" dirty="0">
                <a:latin typeface="Arial"/>
                <a:cs typeface="Arial"/>
              </a:rPr>
              <a:t> </a:t>
            </a:r>
            <a:r>
              <a:rPr sz="2800" dirty="0">
                <a:latin typeface="Arial"/>
                <a:cs typeface="Arial"/>
              </a:rPr>
              <a:t>lamı</a:t>
            </a:r>
            <a:r>
              <a:rPr sz="2800" spc="-65" dirty="0">
                <a:latin typeface="Arial"/>
                <a:cs typeface="Arial"/>
              </a:rPr>
              <a:t> </a:t>
            </a:r>
            <a:r>
              <a:rPr sz="2800" spc="-10" dirty="0">
                <a:latin typeface="Arial"/>
                <a:cs typeface="Arial"/>
              </a:rPr>
              <a:t>kullanılır</a:t>
            </a:r>
            <a:endParaRPr sz="2800">
              <a:latin typeface="Arial"/>
              <a:cs typeface="Arial"/>
            </a:endParaRPr>
          </a:p>
          <a:p>
            <a:pPr marL="1155700" lvl="1" indent="-229235">
              <a:lnSpc>
                <a:spcPct val="100000"/>
              </a:lnSpc>
              <a:spcBef>
                <a:spcPts val="500"/>
              </a:spcBef>
              <a:buChar char="–"/>
              <a:tabLst>
                <a:tab pos="1156335" algn="l"/>
              </a:tabLst>
            </a:pPr>
            <a:r>
              <a:rPr sz="2000" dirty="0">
                <a:latin typeface="Arial"/>
                <a:cs typeface="Arial"/>
              </a:rPr>
              <a:t>Küçük</a:t>
            </a:r>
            <a:r>
              <a:rPr sz="2000" spc="-55" dirty="0">
                <a:latin typeface="Arial"/>
                <a:cs typeface="Arial"/>
              </a:rPr>
              <a:t> </a:t>
            </a:r>
            <a:r>
              <a:rPr sz="2000" dirty="0">
                <a:latin typeface="Arial"/>
                <a:cs typeface="Arial"/>
              </a:rPr>
              <a:t>DNA</a:t>
            </a:r>
            <a:r>
              <a:rPr sz="2000" spc="-125" dirty="0">
                <a:latin typeface="Arial"/>
                <a:cs typeface="Arial"/>
              </a:rPr>
              <a:t> </a:t>
            </a:r>
            <a:r>
              <a:rPr sz="2000" dirty="0">
                <a:latin typeface="Arial"/>
                <a:cs typeface="Arial"/>
              </a:rPr>
              <a:t>probları</a:t>
            </a:r>
            <a:r>
              <a:rPr sz="2000" spc="-50" dirty="0">
                <a:latin typeface="Arial"/>
                <a:cs typeface="Arial"/>
              </a:rPr>
              <a:t> </a:t>
            </a:r>
            <a:r>
              <a:rPr sz="2000" dirty="0">
                <a:latin typeface="Arial"/>
                <a:cs typeface="Arial"/>
              </a:rPr>
              <a:t>bu</a:t>
            </a:r>
            <a:r>
              <a:rPr sz="2000" spc="-30" dirty="0">
                <a:latin typeface="Arial"/>
                <a:cs typeface="Arial"/>
              </a:rPr>
              <a:t> </a:t>
            </a:r>
            <a:r>
              <a:rPr sz="2000" dirty="0">
                <a:latin typeface="Arial"/>
                <a:cs typeface="Arial"/>
              </a:rPr>
              <a:t>lam</a:t>
            </a:r>
            <a:r>
              <a:rPr sz="2000" spc="-35" dirty="0">
                <a:latin typeface="Arial"/>
                <a:cs typeface="Arial"/>
              </a:rPr>
              <a:t> </a:t>
            </a:r>
            <a:r>
              <a:rPr sz="2000" dirty="0">
                <a:latin typeface="Arial"/>
                <a:cs typeface="Arial"/>
              </a:rPr>
              <a:t>üzerine</a:t>
            </a:r>
            <a:r>
              <a:rPr sz="2000" spc="-45" dirty="0">
                <a:latin typeface="Arial"/>
                <a:cs typeface="Arial"/>
              </a:rPr>
              <a:t> </a:t>
            </a:r>
            <a:r>
              <a:rPr sz="2000" dirty="0">
                <a:latin typeface="Arial"/>
                <a:cs typeface="Arial"/>
              </a:rPr>
              <a:t>bilgisiyar</a:t>
            </a:r>
            <a:r>
              <a:rPr sz="2000" spc="-15" dirty="0">
                <a:latin typeface="Arial"/>
                <a:cs typeface="Arial"/>
              </a:rPr>
              <a:t> </a:t>
            </a:r>
            <a:r>
              <a:rPr sz="2000" dirty="0">
                <a:latin typeface="Arial"/>
                <a:cs typeface="Arial"/>
              </a:rPr>
              <a:t>kontrolündeki</a:t>
            </a:r>
            <a:r>
              <a:rPr sz="2000" spc="-55" dirty="0">
                <a:latin typeface="Arial"/>
                <a:cs typeface="Arial"/>
              </a:rPr>
              <a:t> </a:t>
            </a:r>
            <a:r>
              <a:rPr sz="2000" spc="-25" dirty="0">
                <a:latin typeface="Arial"/>
                <a:cs typeface="Arial"/>
              </a:rPr>
              <a:t>bir</a:t>
            </a:r>
            <a:endParaRPr sz="2000">
              <a:latin typeface="Arial"/>
              <a:cs typeface="Arial"/>
            </a:endParaRPr>
          </a:p>
          <a:p>
            <a:pPr marL="1155700">
              <a:lnSpc>
                <a:spcPct val="100000"/>
              </a:lnSpc>
            </a:pPr>
            <a:r>
              <a:rPr sz="2000" dirty="0">
                <a:latin typeface="Arial"/>
                <a:cs typeface="Arial"/>
              </a:rPr>
              <a:t>robot</a:t>
            </a:r>
            <a:r>
              <a:rPr sz="2000" spc="-55" dirty="0">
                <a:latin typeface="Arial"/>
                <a:cs typeface="Arial"/>
              </a:rPr>
              <a:t> </a:t>
            </a:r>
            <a:r>
              <a:rPr sz="2000" dirty="0">
                <a:latin typeface="Arial"/>
                <a:cs typeface="Arial"/>
              </a:rPr>
              <a:t>tarafından</a:t>
            </a:r>
            <a:r>
              <a:rPr sz="2000" spc="-50" dirty="0">
                <a:latin typeface="Arial"/>
                <a:cs typeface="Arial"/>
              </a:rPr>
              <a:t> </a:t>
            </a:r>
            <a:r>
              <a:rPr sz="2000" dirty="0">
                <a:latin typeface="Arial"/>
                <a:cs typeface="Arial"/>
              </a:rPr>
              <a:t>mikro</a:t>
            </a:r>
            <a:r>
              <a:rPr sz="2000" spc="-50" dirty="0">
                <a:latin typeface="Arial"/>
                <a:cs typeface="Arial"/>
              </a:rPr>
              <a:t> </a:t>
            </a:r>
            <a:r>
              <a:rPr sz="2000" dirty="0">
                <a:latin typeface="Arial"/>
                <a:cs typeface="Arial"/>
              </a:rPr>
              <a:t>noktalar</a:t>
            </a:r>
            <a:r>
              <a:rPr sz="2000" spc="-60" dirty="0">
                <a:latin typeface="Arial"/>
                <a:cs typeface="Arial"/>
              </a:rPr>
              <a:t> </a:t>
            </a:r>
            <a:r>
              <a:rPr sz="2000" dirty="0">
                <a:latin typeface="Arial"/>
                <a:cs typeface="Arial"/>
              </a:rPr>
              <a:t>halinde</a:t>
            </a:r>
            <a:r>
              <a:rPr sz="2000" spc="-25" dirty="0">
                <a:latin typeface="Arial"/>
                <a:cs typeface="Arial"/>
              </a:rPr>
              <a:t> </a:t>
            </a:r>
            <a:r>
              <a:rPr sz="2000" spc="-10" dirty="0">
                <a:latin typeface="Arial"/>
                <a:cs typeface="Arial"/>
              </a:rPr>
              <a:t>sabitlenmiştir.</a:t>
            </a:r>
            <a:endParaRPr sz="2000">
              <a:latin typeface="Arial"/>
              <a:cs typeface="Arial"/>
            </a:endParaRPr>
          </a:p>
          <a:p>
            <a:pPr marL="1155700" lvl="1" indent="-229235">
              <a:lnSpc>
                <a:spcPct val="100000"/>
              </a:lnSpc>
              <a:spcBef>
                <a:spcPts val="480"/>
              </a:spcBef>
              <a:buChar char="–"/>
              <a:tabLst>
                <a:tab pos="1156335" algn="l"/>
              </a:tabLst>
            </a:pPr>
            <a:r>
              <a:rPr sz="2000" spc="-10" dirty="0">
                <a:latin typeface="Arial"/>
                <a:cs typeface="Arial"/>
              </a:rPr>
              <a:t>mRNA’dan</a:t>
            </a:r>
            <a:r>
              <a:rPr sz="2000" spc="-55" dirty="0">
                <a:latin typeface="Arial"/>
                <a:cs typeface="Arial"/>
              </a:rPr>
              <a:t> </a:t>
            </a:r>
            <a:r>
              <a:rPr sz="2000" dirty="0">
                <a:latin typeface="Arial"/>
                <a:cs typeface="Arial"/>
              </a:rPr>
              <a:t>cDNA</a:t>
            </a:r>
            <a:r>
              <a:rPr sz="2000" spc="-140" dirty="0">
                <a:latin typeface="Arial"/>
                <a:cs typeface="Arial"/>
              </a:rPr>
              <a:t> </a:t>
            </a:r>
            <a:r>
              <a:rPr sz="2000" dirty="0">
                <a:latin typeface="Arial"/>
                <a:cs typeface="Arial"/>
              </a:rPr>
              <a:t>üretilir</a:t>
            </a:r>
            <a:r>
              <a:rPr sz="2000" spc="-40" dirty="0">
                <a:latin typeface="Arial"/>
                <a:cs typeface="Arial"/>
              </a:rPr>
              <a:t> </a:t>
            </a:r>
            <a:r>
              <a:rPr sz="2000" dirty="0">
                <a:latin typeface="Arial"/>
                <a:cs typeface="Arial"/>
              </a:rPr>
              <a:t>ve</a:t>
            </a:r>
            <a:r>
              <a:rPr sz="2000" spc="-30" dirty="0">
                <a:latin typeface="Arial"/>
                <a:cs typeface="Arial"/>
              </a:rPr>
              <a:t> </a:t>
            </a:r>
            <a:r>
              <a:rPr sz="2000" dirty="0">
                <a:latin typeface="Arial"/>
                <a:cs typeface="Arial"/>
              </a:rPr>
              <a:t>floresan</a:t>
            </a:r>
            <a:r>
              <a:rPr sz="2000" spc="-55" dirty="0">
                <a:latin typeface="Arial"/>
                <a:cs typeface="Arial"/>
              </a:rPr>
              <a:t> </a:t>
            </a:r>
            <a:r>
              <a:rPr sz="2000" dirty="0">
                <a:latin typeface="Arial"/>
                <a:cs typeface="Arial"/>
              </a:rPr>
              <a:t>ile</a:t>
            </a:r>
            <a:r>
              <a:rPr sz="2000" spc="-20" dirty="0">
                <a:latin typeface="Arial"/>
                <a:cs typeface="Arial"/>
              </a:rPr>
              <a:t> </a:t>
            </a:r>
            <a:r>
              <a:rPr sz="2000" spc="-10" dirty="0">
                <a:latin typeface="Arial"/>
                <a:cs typeface="Arial"/>
              </a:rPr>
              <a:t>boyanır</a:t>
            </a:r>
            <a:endParaRPr sz="2000">
              <a:latin typeface="Arial"/>
              <a:cs typeface="Arial"/>
            </a:endParaRPr>
          </a:p>
          <a:p>
            <a:pPr marL="1155700" marR="192405" lvl="1" indent="-229235">
              <a:lnSpc>
                <a:spcPct val="100000"/>
              </a:lnSpc>
              <a:spcBef>
                <a:spcPts val="480"/>
              </a:spcBef>
              <a:buChar char="–"/>
              <a:tabLst>
                <a:tab pos="1156335" algn="l"/>
              </a:tabLst>
            </a:pPr>
            <a:r>
              <a:rPr sz="2000" dirty="0">
                <a:latin typeface="Arial"/>
                <a:cs typeface="Arial"/>
              </a:rPr>
              <a:t>Lam</a:t>
            </a:r>
            <a:r>
              <a:rPr sz="2000" spc="-45" dirty="0">
                <a:latin typeface="Arial"/>
                <a:cs typeface="Arial"/>
              </a:rPr>
              <a:t> </a:t>
            </a:r>
            <a:r>
              <a:rPr sz="2000" dirty="0">
                <a:latin typeface="Arial"/>
                <a:cs typeface="Arial"/>
              </a:rPr>
              <a:t>üzerine</a:t>
            </a:r>
            <a:r>
              <a:rPr sz="2000" spc="-60" dirty="0">
                <a:latin typeface="Arial"/>
                <a:cs typeface="Arial"/>
              </a:rPr>
              <a:t> </a:t>
            </a:r>
            <a:r>
              <a:rPr sz="2000" dirty="0">
                <a:latin typeface="Arial"/>
                <a:cs typeface="Arial"/>
              </a:rPr>
              <a:t>konulan</a:t>
            </a:r>
            <a:r>
              <a:rPr sz="2000" spc="-30" dirty="0">
                <a:latin typeface="Arial"/>
                <a:cs typeface="Arial"/>
              </a:rPr>
              <a:t> </a:t>
            </a:r>
            <a:r>
              <a:rPr sz="2000" dirty="0">
                <a:latin typeface="Arial"/>
                <a:cs typeface="Arial"/>
              </a:rPr>
              <a:t>örnek,</a:t>
            </a:r>
            <a:r>
              <a:rPr sz="2000" spc="-65" dirty="0">
                <a:latin typeface="Arial"/>
                <a:cs typeface="Arial"/>
              </a:rPr>
              <a:t> </a:t>
            </a:r>
            <a:r>
              <a:rPr sz="2000" dirty="0">
                <a:latin typeface="Arial"/>
                <a:cs typeface="Arial"/>
              </a:rPr>
              <a:t>eğer</a:t>
            </a:r>
            <a:r>
              <a:rPr sz="2000" spc="-40" dirty="0">
                <a:latin typeface="Arial"/>
                <a:cs typeface="Arial"/>
              </a:rPr>
              <a:t> </a:t>
            </a:r>
            <a:r>
              <a:rPr sz="2000" dirty="0">
                <a:latin typeface="Arial"/>
                <a:cs typeface="Arial"/>
              </a:rPr>
              <a:t>tamamlayıcı</a:t>
            </a:r>
            <a:r>
              <a:rPr sz="2000" spc="-35" dirty="0">
                <a:latin typeface="Arial"/>
                <a:cs typeface="Arial"/>
              </a:rPr>
              <a:t> </a:t>
            </a:r>
            <a:r>
              <a:rPr sz="2000" dirty="0">
                <a:latin typeface="Arial"/>
                <a:cs typeface="Arial"/>
              </a:rPr>
              <a:t>problar</a:t>
            </a:r>
            <a:r>
              <a:rPr sz="2000" spc="-40" dirty="0">
                <a:latin typeface="Arial"/>
                <a:cs typeface="Arial"/>
              </a:rPr>
              <a:t> </a:t>
            </a:r>
            <a:r>
              <a:rPr sz="2000" spc="-10" dirty="0">
                <a:latin typeface="Arial"/>
                <a:cs typeface="Arial"/>
              </a:rPr>
              <a:t>varsa, </a:t>
            </a:r>
            <a:r>
              <a:rPr sz="2000" dirty="0">
                <a:latin typeface="Arial"/>
                <a:cs typeface="Arial"/>
              </a:rPr>
              <a:t>onlarla</a:t>
            </a:r>
            <a:r>
              <a:rPr sz="2000" spc="-55" dirty="0">
                <a:latin typeface="Arial"/>
                <a:cs typeface="Arial"/>
              </a:rPr>
              <a:t> </a:t>
            </a:r>
            <a:r>
              <a:rPr sz="2000" dirty="0">
                <a:latin typeface="Arial"/>
                <a:cs typeface="Arial"/>
              </a:rPr>
              <a:t>hibridize</a:t>
            </a:r>
            <a:r>
              <a:rPr sz="2000" spc="-40" dirty="0">
                <a:latin typeface="Arial"/>
                <a:cs typeface="Arial"/>
              </a:rPr>
              <a:t> </a:t>
            </a:r>
            <a:r>
              <a:rPr sz="2000" spc="-20" dirty="0">
                <a:latin typeface="Arial"/>
                <a:cs typeface="Arial"/>
              </a:rPr>
              <a:t>olur</a:t>
            </a:r>
            <a:endParaRPr sz="2000">
              <a:latin typeface="Arial"/>
              <a:cs typeface="Arial"/>
            </a:endParaRPr>
          </a:p>
          <a:p>
            <a:pPr marL="1155700" lvl="1" indent="-229235">
              <a:lnSpc>
                <a:spcPct val="100000"/>
              </a:lnSpc>
              <a:spcBef>
                <a:spcPts val="480"/>
              </a:spcBef>
              <a:buChar char="–"/>
              <a:tabLst>
                <a:tab pos="1156335" algn="l"/>
              </a:tabLst>
            </a:pPr>
            <a:r>
              <a:rPr sz="2000" dirty="0">
                <a:latin typeface="Arial"/>
                <a:cs typeface="Arial"/>
              </a:rPr>
              <a:t>10,000</a:t>
            </a:r>
            <a:r>
              <a:rPr sz="2000" spc="-50" dirty="0">
                <a:latin typeface="Arial"/>
                <a:cs typeface="Arial"/>
              </a:rPr>
              <a:t> </a:t>
            </a:r>
            <a:r>
              <a:rPr sz="2000" dirty="0">
                <a:latin typeface="Arial"/>
                <a:cs typeface="Arial"/>
              </a:rPr>
              <a:t>DNA</a:t>
            </a:r>
            <a:r>
              <a:rPr sz="2000" spc="-125" dirty="0">
                <a:latin typeface="Arial"/>
                <a:cs typeface="Arial"/>
              </a:rPr>
              <a:t> </a:t>
            </a:r>
            <a:r>
              <a:rPr sz="2000" dirty="0">
                <a:latin typeface="Arial"/>
                <a:cs typeface="Arial"/>
              </a:rPr>
              <a:t>noktası</a:t>
            </a:r>
            <a:r>
              <a:rPr sz="2000" spc="-60" dirty="0">
                <a:latin typeface="Arial"/>
                <a:cs typeface="Arial"/>
              </a:rPr>
              <a:t> </a:t>
            </a:r>
            <a:r>
              <a:rPr sz="2000" spc="-10" dirty="0">
                <a:latin typeface="Arial"/>
                <a:cs typeface="Arial"/>
              </a:rPr>
              <a:t>bulunabilir</a:t>
            </a:r>
            <a:endParaRPr sz="2000">
              <a:latin typeface="Arial"/>
              <a:cs typeface="Arial"/>
            </a:endParaRPr>
          </a:p>
          <a:p>
            <a:pPr marL="1155700" lvl="1" indent="-229235">
              <a:lnSpc>
                <a:spcPct val="100000"/>
              </a:lnSpc>
              <a:spcBef>
                <a:spcPts val="484"/>
              </a:spcBef>
              <a:buChar char="–"/>
              <a:tabLst>
                <a:tab pos="1156335" algn="l"/>
              </a:tabLst>
            </a:pPr>
            <a:r>
              <a:rPr sz="2000" dirty="0">
                <a:latin typeface="Arial"/>
                <a:cs typeface="Arial"/>
              </a:rPr>
              <a:t>Lazer</a:t>
            </a:r>
            <a:r>
              <a:rPr sz="2000" spc="-55" dirty="0">
                <a:latin typeface="Arial"/>
                <a:cs typeface="Arial"/>
              </a:rPr>
              <a:t> </a:t>
            </a:r>
            <a:r>
              <a:rPr sz="2000" dirty="0">
                <a:latin typeface="Arial"/>
                <a:cs typeface="Arial"/>
              </a:rPr>
              <a:t>ile</a:t>
            </a:r>
            <a:r>
              <a:rPr sz="2000" spc="-15" dirty="0">
                <a:latin typeface="Arial"/>
                <a:cs typeface="Arial"/>
              </a:rPr>
              <a:t> </a:t>
            </a:r>
            <a:r>
              <a:rPr sz="2000" dirty="0">
                <a:latin typeface="Arial"/>
                <a:cs typeface="Arial"/>
              </a:rPr>
              <a:t>analiz</a:t>
            </a:r>
            <a:r>
              <a:rPr sz="2000" spc="-25" dirty="0">
                <a:latin typeface="Arial"/>
                <a:cs typeface="Arial"/>
              </a:rPr>
              <a:t> </a:t>
            </a:r>
            <a:r>
              <a:rPr sz="2000" spc="-10" dirty="0">
                <a:latin typeface="Arial"/>
                <a:cs typeface="Arial"/>
              </a:rPr>
              <a:t>yapılır</a:t>
            </a:r>
            <a:endParaRPr sz="2000">
              <a:latin typeface="Arial"/>
              <a:cs typeface="Arial"/>
            </a:endParaRPr>
          </a:p>
          <a:p>
            <a:pPr marL="1155700" marR="36195" lvl="1" indent="-229235">
              <a:lnSpc>
                <a:spcPct val="100000"/>
              </a:lnSpc>
              <a:spcBef>
                <a:spcPts val="480"/>
              </a:spcBef>
              <a:buChar char="–"/>
              <a:tabLst>
                <a:tab pos="1156335" algn="l"/>
              </a:tabLst>
            </a:pPr>
            <a:r>
              <a:rPr sz="2000" dirty="0">
                <a:latin typeface="Arial"/>
                <a:cs typeface="Arial"/>
              </a:rPr>
              <a:t>Floresan</a:t>
            </a:r>
            <a:r>
              <a:rPr sz="2000" spc="-55" dirty="0">
                <a:latin typeface="Arial"/>
                <a:cs typeface="Arial"/>
              </a:rPr>
              <a:t> </a:t>
            </a:r>
            <a:r>
              <a:rPr sz="2000" dirty="0">
                <a:latin typeface="Arial"/>
                <a:cs typeface="Arial"/>
              </a:rPr>
              <a:t>ışıma</a:t>
            </a:r>
            <a:r>
              <a:rPr sz="2000" spc="-20" dirty="0">
                <a:latin typeface="Arial"/>
                <a:cs typeface="Arial"/>
              </a:rPr>
              <a:t> </a:t>
            </a:r>
            <a:r>
              <a:rPr sz="2000" dirty="0">
                <a:latin typeface="Arial"/>
                <a:cs typeface="Arial"/>
              </a:rPr>
              <a:t>genin</a:t>
            </a:r>
            <a:r>
              <a:rPr sz="2000" spc="-40" dirty="0">
                <a:latin typeface="Arial"/>
                <a:cs typeface="Arial"/>
              </a:rPr>
              <a:t> </a:t>
            </a:r>
            <a:r>
              <a:rPr sz="2000" dirty="0">
                <a:latin typeface="Arial"/>
                <a:cs typeface="Arial"/>
              </a:rPr>
              <a:t>ifade</a:t>
            </a:r>
            <a:r>
              <a:rPr sz="2000" spc="-40" dirty="0">
                <a:latin typeface="Arial"/>
                <a:cs typeface="Arial"/>
              </a:rPr>
              <a:t> </a:t>
            </a:r>
            <a:r>
              <a:rPr sz="2000" dirty="0">
                <a:latin typeface="Arial"/>
                <a:cs typeface="Arial"/>
              </a:rPr>
              <a:t>edildiğini,</a:t>
            </a:r>
            <a:r>
              <a:rPr sz="2000" spc="-25" dirty="0">
                <a:latin typeface="Arial"/>
                <a:cs typeface="Arial"/>
              </a:rPr>
              <a:t> </a:t>
            </a:r>
            <a:r>
              <a:rPr sz="2000" dirty="0">
                <a:latin typeface="Arial"/>
                <a:cs typeface="Arial"/>
              </a:rPr>
              <a:t>ışıma</a:t>
            </a:r>
            <a:r>
              <a:rPr sz="2000" spc="-20" dirty="0">
                <a:latin typeface="Arial"/>
                <a:cs typeface="Arial"/>
              </a:rPr>
              <a:t> </a:t>
            </a:r>
            <a:r>
              <a:rPr sz="2000" dirty="0">
                <a:latin typeface="Arial"/>
                <a:cs typeface="Arial"/>
              </a:rPr>
              <a:t>miktarı</a:t>
            </a:r>
            <a:r>
              <a:rPr sz="2000" spc="-55" dirty="0">
                <a:latin typeface="Arial"/>
                <a:cs typeface="Arial"/>
              </a:rPr>
              <a:t> </a:t>
            </a:r>
            <a:r>
              <a:rPr sz="2000" dirty="0">
                <a:latin typeface="Arial"/>
                <a:cs typeface="Arial"/>
              </a:rPr>
              <a:t>ise</a:t>
            </a:r>
            <a:r>
              <a:rPr sz="2000" spc="-35" dirty="0">
                <a:latin typeface="Arial"/>
                <a:cs typeface="Arial"/>
              </a:rPr>
              <a:t> </a:t>
            </a:r>
            <a:r>
              <a:rPr sz="2000" spc="-10" dirty="0">
                <a:latin typeface="Arial"/>
                <a:cs typeface="Arial"/>
              </a:rPr>
              <a:t>azalma </a:t>
            </a:r>
            <a:r>
              <a:rPr sz="2000" dirty="0">
                <a:latin typeface="Arial"/>
                <a:cs typeface="Arial"/>
              </a:rPr>
              <a:t>artışları</a:t>
            </a:r>
            <a:r>
              <a:rPr sz="2000" spc="-70" dirty="0">
                <a:latin typeface="Arial"/>
                <a:cs typeface="Arial"/>
              </a:rPr>
              <a:t> </a:t>
            </a:r>
            <a:r>
              <a:rPr sz="2000" spc="-10" dirty="0">
                <a:latin typeface="Arial"/>
                <a:cs typeface="Arial"/>
              </a:rPr>
              <a:t>belirtir</a:t>
            </a:r>
            <a:endParaRPr sz="2000">
              <a:latin typeface="Arial"/>
              <a:cs typeface="Arial"/>
            </a:endParaRPr>
          </a:p>
        </p:txBody>
      </p:sp>
      <p:sp>
        <p:nvSpPr>
          <p:cNvPr id="3" name="object 3"/>
          <p:cNvSpPr txBox="1">
            <a:spLocks noGrp="1"/>
          </p:cNvSpPr>
          <p:nvPr>
            <p:ph type="title"/>
          </p:nvPr>
        </p:nvSpPr>
        <p:spPr>
          <a:xfrm>
            <a:off x="444500" y="64973"/>
            <a:ext cx="5414645" cy="514350"/>
          </a:xfrm>
          <a:prstGeom prst="rect">
            <a:avLst/>
          </a:prstGeom>
        </p:spPr>
        <p:txBody>
          <a:bodyPr vert="horz" wrap="square" lIns="0" tIns="13335" rIns="0" bIns="0" rtlCol="0">
            <a:spAutoFit/>
          </a:bodyPr>
          <a:lstStyle/>
          <a:p>
            <a:pPr marL="12700">
              <a:lnSpc>
                <a:spcPct val="100000"/>
              </a:lnSpc>
              <a:spcBef>
                <a:spcPts val="105"/>
              </a:spcBef>
            </a:pPr>
            <a:r>
              <a:rPr sz="3200" dirty="0"/>
              <a:t>3.4.5</a:t>
            </a:r>
            <a:r>
              <a:rPr sz="3200" spc="-40" dirty="0"/>
              <a:t> </a:t>
            </a:r>
            <a:r>
              <a:rPr sz="3200" dirty="0"/>
              <a:t>Gen</a:t>
            </a:r>
            <a:r>
              <a:rPr sz="3200" spc="-60" dirty="0"/>
              <a:t> </a:t>
            </a:r>
            <a:r>
              <a:rPr sz="3200" dirty="0"/>
              <a:t>ifadesini</a:t>
            </a:r>
            <a:r>
              <a:rPr sz="3200" spc="-50" dirty="0"/>
              <a:t> </a:t>
            </a:r>
            <a:r>
              <a:rPr sz="3200" spc="-10" dirty="0"/>
              <a:t>çalışmak</a:t>
            </a:r>
            <a:endParaRPr sz="32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5823" y="44196"/>
            <a:ext cx="8848725" cy="6814184"/>
            <a:chOff x="115823" y="44196"/>
            <a:chExt cx="8848725" cy="6814184"/>
          </a:xfrm>
        </p:grpSpPr>
        <p:pic>
          <p:nvPicPr>
            <p:cNvPr id="3" name="object 3"/>
            <p:cNvPicPr/>
            <p:nvPr/>
          </p:nvPicPr>
          <p:blipFill>
            <a:blip r:embed="rId2" cstate="print"/>
            <a:stretch>
              <a:fillRect/>
            </a:stretch>
          </p:blipFill>
          <p:spPr>
            <a:xfrm>
              <a:off x="115823" y="98697"/>
              <a:ext cx="4796028" cy="3670154"/>
            </a:xfrm>
            <a:prstGeom prst="rect">
              <a:avLst/>
            </a:prstGeom>
          </p:spPr>
        </p:pic>
        <p:pic>
          <p:nvPicPr>
            <p:cNvPr id="4" name="object 4"/>
            <p:cNvPicPr/>
            <p:nvPr/>
          </p:nvPicPr>
          <p:blipFill>
            <a:blip r:embed="rId3" cstate="print"/>
            <a:stretch>
              <a:fillRect/>
            </a:stretch>
          </p:blipFill>
          <p:spPr>
            <a:xfrm>
              <a:off x="5436108" y="44196"/>
              <a:ext cx="3528060" cy="3738372"/>
            </a:xfrm>
            <a:prstGeom prst="rect">
              <a:avLst/>
            </a:prstGeom>
          </p:spPr>
        </p:pic>
        <p:pic>
          <p:nvPicPr>
            <p:cNvPr id="5" name="object 5"/>
            <p:cNvPicPr/>
            <p:nvPr/>
          </p:nvPicPr>
          <p:blipFill>
            <a:blip r:embed="rId4" cstate="print"/>
            <a:stretch>
              <a:fillRect/>
            </a:stretch>
          </p:blipFill>
          <p:spPr>
            <a:xfrm>
              <a:off x="827532" y="3718559"/>
              <a:ext cx="7292340" cy="3139438"/>
            </a:xfrm>
            <a:prstGeom prst="rect">
              <a:avLst/>
            </a:prstGeom>
          </p:spPr>
        </p:pic>
      </p:grpSp>
      <p:sp>
        <p:nvSpPr>
          <p:cNvPr id="6" name="object 6"/>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2" name="object 2"/>
          <p:cNvSpPr txBox="1"/>
          <p:nvPr/>
        </p:nvSpPr>
        <p:spPr>
          <a:xfrm>
            <a:off x="901395" y="1005331"/>
            <a:ext cx="7216140" cy="2756535"/>
          </a:xfrm>
          <a:prstGeom prst="rect">
            <a:avLst/>
          </a:prstGeom>
        </p:spPr>
        <p:txBody>
          <a:bodyPr vert="horz" wrap="square" lIns="0" tIns="12065" rIns="0" bIns="0" rtlCol="0">
            <a:spAutoFit/>
          </a:bodyPr>
          <a:lstStyle/>
          <a:p>
            <a:pPr marL="299085" marR="5080" indent="-287020" algn="just">
              <a:lnSpc>
                <a:spcPct val="100000"/>
              </a:lnSpc>
              <a:spcBef>
                <a:spcPts val="95"/>
              </a:spcBef>
              <a:buChar char="–"/>
              <a:tabLst>
                <a:tab pos="299720" algn="l"/>
              </a:tabLst>
            </a:pPr>
            <a:r>
              <a:rPr sz="2800" dirty="0">
                <a:latin typeface="Arial"/>
                <a:cs typeface="Arial"/>
              </a:rPr>
              <a:t>Normal</a:t>
            </a:r>
            <a:r>
              <a:rPr sz="2800" spc="-65" dirty="0">
                <a:latin typeface="Arial"/>
                <a:cs typeface="Arial"/>
              </a:rPr>
              <a:t> </a:t>
            </a:r>
            <a:r>
              <a:rPr sz="2800" dirty="0">
                <a:latin typeface="Arial"/>
                <a:cs typeface="Arial"/>
              </a:rPr>
              <a:t>ve</a:t>
            </a:r>
            <a:r>
              <a:rPr sz="2800" spc="-85" dirty="0">
                <a:latin typeface="Arial"/>
                <a:cs typeface="Arial"/>
              </a:rPr>
              <a:t> </a:t>
            </a:r>
            <a:r>
              <a:rPr sz="2800" dirty="0">
                <a:latin typeface="Arial"/>
                <a:cs typeface="Arial"/>
              </a:rPr>
              <a:t>hastalıklı</a:t>
            </a:r>
            <a:r>
              <a:rPr sz="2800" spc="-90" dirty="0">
                <a:latin typeface="Arial"/>
                <a:cs typeface="Arial"/>
              </a:rPr>
              <a:t> </a:t>
            </a:r>
            <a:r>
              <a:rPr sz="2800" dirty="0">
                <a:latin typeface="Arial"/>
                <a:cs typeface="Arial"/>
              </a:rPr>
              <a:t>dokular</a:t>
            </a:r>
            <a:r>
              <a:rPr sz="2800" spc="-80" dirty="0">
                <a:latin typeface="Arial"/>
                <a:cs typeface="Arial"/>
              </a:rPr>
              <a:t> </a:t>
            </a:r>
            <a:r>
              <a:rPr sz="2800" spc="-10" dirty="0">
                <a:latin typeface="Arial"/>
                <a:cs typeface="Arial"/>
              </a:rPr>
              <a:t>karşılaştırılarak </a:t>
            </a:r>
            <a:r>
              <a:rPr sz="2800" dirty="0">
                <a:latin typeface="Arial"/>
                <a:cs typeface="Arial"/>
              </a:rPr>
              <a:t>hangi</a:t>
            </a:r>
            <a:r>
              <a:rPr sz="2800" spc="-110" dirty="0">
                <a:latin typeface="Arial"/>
                <a:cs typeface="Arial"/>
              </a:rPr>
              <a:t> </a:t>
            </a:r>
            <a:r>
              <a:rPr sz="2800" dirty="0">
                <a:latin typeface="Arial"/>
                <a:cs typeface="Arial"/>
              </a:rPr>
              <a:t>genlerin</a:t>
            </a:r>
            <a:r>
              <a:rPr sz="2800" spc="-90" dirty="0">
                <a:latin typeface="Arial"/>
                <a:cs typeface="Arial"/>
              </a:rPr>
              <a:t> </a:t>
            </a:r>
            <a:r>
              <a:rPr sz="2800" dirty="0">
                <a:latin typeface="Arial"/>
                <a:cs typeface="Arial"/>
              </a:rPr>
              <a:t>hastalığın</a:t>
            </a:r>
            <a:r>
              <a:rPr sz="2800" spc="-110" dirty="0">
                <a:latin typeface="Arial"/>
                <a:cs typeface="Arial"/>
              </a:rPr>
              <a:t> </a:t>
            </a:r>
            <a:r>
              <a:rPr sz="2800" dirty="0">
                <a:latin typeface="Arial"/>
                <a:cs typeface="Arial"/>
              </a:rPr>
              <a:t>ilerlemesinde</a:t>
            </a:r>
            <a:r>
              <a:rPr sz="2800" spc="-90" dirty="0">
                <a:latin typeface="Arial"/>
                <a:cs typeface="Arial"/>
              </a:rPr>
              <a:t> </a:t>
            </a:r>
            <a:r>
              <a:rPr sz="2800" spc="-10" dirty="0">
                <a:latin typeface="Arial"/>
                <a:cs typeface="Arial"/>
              </a:rPr>
              <a:t>etkili </a:t>
            </a:r>
            <a:r>
              <a:rPr sz="2800" dirty="0">
                <a:latin typeface="Arial"/>
                <a:cs typeface="Arial"/>
              </a:rPr>
              <a:t>olduğu</a:t>
            </a:r>
            <a:r>
              <a:rPr sz="2800" spc="-75" dirty="0">
                <a:latin typeface="Arial"/>
                <a:cs typeface="Arial"/>
              </a:rPr>
              <a:t> </a:t>
            </a:r>
            <a:r>
              <a:rPr sz="2800" spc="-10" dirty="0">
                <a:latin typeface="Arial"/>
                <a:cs typeface="Arial"/>
              </a:rPr>
              <a:t>anlaşılabilir</a:t>
            </a:r>
            <a:endParaRPr sz="2800">
              <a:latin typeface="Arial"/>
              <a:cs typeface="Arial"/>
            </a:endParaRPr>
          </a:p>
          <a:p>
            <a:pPr>
              <a:lnSpc>
                <a:spcPct val="100000"/>
              </a:lnSpc>
              <a:spcBef>
                <a:spcPts val="45"/>
              </a:spcBef>
              <a:buFont typeface="Arial"/>
              <a:buChar char="–"/>
            </a:pPr>
            <a:endParaRPr sz="4050">
              <a:latin typeface="Arial"/>
              <a:cs typeface="Arial"/>
            </a:endParaRPr>
          </a:p>
          <a:p>
            <a:pPr marL="299085" marR="893444" indent="-287020">
              <a:lnSpc>
                <a:spcPct val="100000"/>
              </a:lnSpc>
              <a:spcBef>
                <a:spcPts val="5"/>
              </a:spcBef>
              <a:buChar char="–"/>
              <a:tabLst>
                <a:tab pos="299720" algn="l"/>
              </a:tabLst>
            </a:pPr>
            <a:r>
              <a:rPr sz="2800" dirty="0">
                <a:latin typeface="Arial"/>
                <a:cs typeface="Arial"/>
              </a:rPr>
              <a:t>Bu</a:t>
            </a:r>
            <a:r>
              <a:rPr sz="2800" spc="-60" dirty="0">
                <a:latin typeface="Arial"/>
                <a:cs typeface="Arial"/>
              </a:rPr>
              <a:t> </a:t>
            </a:r>
            <a:r>
              <a:rPr sz="2800" dirty="0">
                <a:latin typeface="Arial"/>
                <a:cs typeface="Arial"/>
              </a:rPr>
              <a:t>sayede</a:t>
            </a:r>
            <a:r>
              <a:rPr sz="2800" spc="-55" dirty="0">
                <a:latin typeface="Arial"/>
                <a:cs typeface="Arial"/>
              </a:rPr>
              <a:t> </a:t>
            </a:r>
            <a:r>
              <a:rPr sz="2800" dirty="0">
                <a:latin typeface="Arial"/>
                <a:cs typeface="Arial"/>
              </a:rPr>
              <a:t>yeni</a:t>
            </a:r>
            <a:r>
              <a:rPr sz="2800" spc="-55" dirty="0">
                <a:latin typeface="Arial"/>
                <a:cs typeface="Arial"/>
              </a:rPr>
              <a:t> </a:t>
            </a:r>
            <a:r>
              <a:rPr sz="2800" dirty="0">
                <a:latin typeface="Arial"/>
                <a:cs typeface="Arial"/>
              </a:rPr>
              <a:t>ilaçlar</a:t>
            </a:r>
            <a:r>
              <a:rPr sz="2800" spc="-60" dirty="0">
                <a:latin typeface="Arial"/>
                <a:cs typeface="Arial"/>
              </a:rPr>
              <a:t> </a:t>
            </a:r>
            <a:r>
              <a:rPr sz="2800" dirty="0">
                <a:latin typeface="Arial"/>
                <a:cs typeface="Arial"/>
              </a:rPr>
              <a:t>ve</a:t>
            </a:r>
            <a:r>
              <a:rPr sz="2800" spc="-65" dirty="0">
                <a:latin typeface="Arial"/>
                <a:cs typeface="Arial"/>
              </a:rPr>
              <a:t> </a:t>
            </a:r>
            <a:r>
              <a:rPr sz="2800" dirty="0">
                <a:latin typeface="Arial"/>
                <a:cs typeface="Arial"/>
              </a:rPr>
              <a:t>hedef</a:t>
            </a:r>
            <a:r>
              <a:rPr sz="2800" spc="-55" dirty="0">
                <a:latin typeface="Arial"/>
                <a:cs typeface="Arial"/>
              </a:rPr>
              <a:t> </a:t>
            </a:r>
            <a:r>
              <a:rPr sz="2800" spc="-10" dirty="0">
                <a:latin typeface="Arial"/>
                <a:cs typeface="Arial"/>
              </a:rPr>
              <a:t>genler belirlenebilir</a:t>
            </a:r>
            <a:endParaRPr sz="2800">
              <a:latin typeface="Arial"/>
              <a:cs typeface="Arial"/>
            </a:endParaRPr>
          </a:p>
        </p:txBody>
      </p:sp>
      <p:sp>
        <p:nvSpPr>
          <p:cNvPr id="3" name="object 3"/>
          <p:cNvSpPr txBox="1">
            <a:spLocks noGrp="1"/>
          </p:cNvSpPr>
          <p:nvPr>
            <p:ph type="title"/>
          </p:nvPr>
        </p:nvSpPr>
        <p:spPr>
          <a:xfrm>
            <a:off x="444500" y="136906"/>
            <a:ext cx="5415280" cy="513715"/>
          </a:xfrm>
          <a:prstGeom prst="rect">
            <a:avLst/>
          </a:prstGeom>
        </p:spPr>
        <p:txBody>
          <a:bodyPr vert="horz" wrap="square" lIns="0" tIns="12700" rIns="0" bIns="0" rtlCol="0">
            <a:spAutoFit/>
          </a:bodyPr>
          <a:lstStyle/>
          <a:p>
            <a:pPr marL="12700">
              <a:lnSpc>
                <a:spcPct val="100000"/>
              </a:lnSpc>
              <a:spcBef>
                <a:spcPts val="100"/>
              </a:spcBef>
            </a:pPr>
            <a:r>
              <a:rPr sz="3200" dirty="0"/>
              <a:t>3.4.5</a:t>
            </a:r>
            <a:r>
              <a:rPr sz="3200" spc="-40" dirty="0"/>
              <a:t> </a:t>
            </a:r>
            <a:r>
              <a:rPr sz="3200" dirty="0"/>
              <a:t>Gen</a:t>
            </a:r>
            <a:r>
              <a:rPr sz="3200" spc="-50" dirty="0"/>
              <a:t> </a:t>
            </a:r>
            <a:r>
              <a:rPr sz="3200" dirty="0"/>
              <a:t>ifadesini</a:t>
            </a:r>
            <a:r>
              <a:rPr sz="3200" spc="-45" dirty="0"/>
              <a:t> </a:t>
            </a:r>
            <a:r>
              <a:rPr sz="3200" spc="-10" dirty="0"/>
              <a:t>çalışmak</a:t>
            </a:r>
            <a:endParaRPr sz="3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2450" y="5569102"/>
            <a:ext cx="7348855" cy="756920"/>
          </a:xfrm>
          <a:prstGeom prst="rect">
            <a:avLst/>
          </a:prstGeom>
        </p:spPr>
        <p:txBody>
          <a:bodyPr vert="horz" wrap="square" lIns="0" tIns="12700" rIns="0" bIns="0" rtlCol="0">
            <a:spAutoFit/>
          </a:bodyPr>
          <a:lstStyle/>
          <a:p>
            <a:pPr marL="355600" marR="5080" indent="-342900">
              <a:lnSpc>
                <a:spcPct val="100000"/>
              </a:lnSpc>
              <a:spcBef>
                <a:spcPts val="100"/>
              </a:spcBef>
              <a:buFont typeface="Arial"/>
              <a:buChar char="•"/>
              <a:tabLst>
                <a:tab pos="354965" algn="l"/>
                <a:tab pos="355600" algn="l"/>
              </a:tabLst>
            </a:pPr>
            <a:r>
              <a:rPr sz="2400" b="1" dirty="0">
                <a:latin typeface="Arial"/>
                <a:cs typeface="Arial"/>
              </a:rPr>
              <a:t>Restriksiyon</a:t>
            </a:r>
            <a:r>
              <a:rPr sz="2400" b="1" spc="-25" dirty="0">
                <a:latin typeface="Arial"/>
                <a:cs typeface="Arial"/>
              </a:rPr>
              <a:t> </a:t>
            </a:r>
            <a:r>
              <a:rPr sz="2400" b="1" dirty="0">
                <a:latin typeface="Arial"/>
                <a:cs typeface="Arial"/>
              </a:rPr>
              <a:t>enzimleri</a:t>
            </a:r>
            <a:r>
              <a:rPr sz="2400" b="1" spc="-45" dirty="0">
                <a:latin typeface="Arial"/>
                <a:cs typeface="Arial"/>
              </a:rPr>
              <a:t> </a:t>
            </a:r>
            <a:r>
              <a:rPr sz="2400" b="1" dirty="0">
                <a:latin typeface="Arial"/>
                <a:cs typeface="Arial"/>
              </a:rPr>
              <a:t>bakterinin</a:t>
            </a:r>
            <a:r>
              <a:rPr sz="2400" b="1" spc="-40" dirty="0">
                <a:latin typeface="Arial"/>
                <a:cs typeface="Arial"/>
              </a:rPr>
              <a:t> </a:t>
            </a:r>
            <a:r>
              <a:rPr sz="2400" b="1" dirty="0">
                <a:latin typeface="Arial"/>
                <a:cs typeface="Arial"/>
              </a:rPr>
              <a:t>kendi</a:t>
            </a:r>
            <a:r>
              <a:rPr sz="2400" b="1" spc="-30" dirty="0">
                <a:latin typeface="Arial"/>
                <a:cs typeface="Arial"/>
              </a:rPr>
              <a:t> </a:t>
            </a:r>
            <a:r>
              <a:rPr sz="2400" b="1" spc="-25" dirty="0">
                <a:latin typeface="Arial"/>
                <a:cs typeface="Arial"/>
              </a:rPr>
              <a:t>DNA’sını </a:t>
            </a:r>
            <a:r>
              <a:rPr sz="2400" b="1" dirty="0">
                <a:latin typeface="Arial"/>
                <a:cs typeface="Arial"/>
              </a:rPr>
              <a:t>neden</a:t>
            </a:r>
            <a:r>
              <a:rPr sz="2400" b="1" spc="-20" dirty="0">
                <a:latin typeface="Arial"/>
                <a:cs typeface="Arial"/>
              </a:rPr>
              <a:t> </a:t>
            </a:r>
            <a:r>
              <a:rPr sz="2400" b="1" spc="-10" dirty="0">
                <a:latin typeface="Arial"/>
                <a:cs typeface="Arial"/>
              </a:rPr>
              <a:t>kesmez?</a:t>
            </a:r>
            <a:endParaRPr sz="2400">
              <a:latin typeface="Arial"/>
              <a:cs typeface="Arial"/>
            </a:endParaRPr>
          </a:p>
        </p:txBody>
      </p:sp>
      <p:grpSp>
        <p:nvGrpSpPr>
          <p:cNvPr id="3" name="object 3"/>
          <p:cNvGrpSpPr/>
          <p:nvPr/>
        </p:nvGrpSpPr>
        <p:grpSpPr>
          <a:xfrm>
            <a:off x="321581" y="1117091"/>
            <a:ext cx="8488680" cy="4340860"/>
            <a:chOff x="321581" y="1117091"/>
            <a:chExt cx="8488680" cy="4340860"/>
          </a:xfrm>
        </p:grpSpPr>
        <p:pic>
          <p:nvPicPr>
            <p:cNvPr id="4" name="object 4"/>
            <p:cNvPicPr/>
            <p:nvPr/>
          </p:nvPicPr>
          <p:blipFill>
            <a:blip r:embed="rId2" cstate="print"/>
            <a:stretch>
              <a:fillRect/>
            </a:stretch>
          </p:blipFill>
          <p:spPr>
            <a:xfrm>
              <a:off x="321581" y="1117091"/>
              <a:ext cx="8488641" cy="4340352"/>
            </a:xfrm>
            <a:prstGeom prst="rect">
              <a:avLst/>
            </a:prstGeom>
          </p:spPr>
        </p:pic>
        <p:sp>
          <p:nvSpPr>
            <p:cNvPr id="5" name="object 5"/>
            <p:cNvSpPr/>
            <p:nvPr/>
          </p:nvSpPr>
          <p:spPr>
            <a:xfrm>
              <a:off x="2124455" y="1196339"/>
              <a:ext cx="1295400" cy="780415"/>
            </a:xfrm>
            <a:custGeom>
              <a:avLst/>
              <a:gdLst/>
              <a:ahLst/>
              <a:cxnLst/>
              <a:rect l="l" t="t" r="r" b="b"/>
              <a:pathLst>
                <a:path w="1295400" h="780414">
                  <a:moveTo>
                    <a:pt x="647700" y="0"/>
                  </a:moveTo>
                  <a:lnTo>
                    <a:pt x="588739" y="1593"/>
                  </a:lnTo>
                  <a:lnTo>
                    <a:pt x="531263" y="6284"/>
                  </a:lnTo>
                  <a:lnTo>
                    <a:pt x="475500" y="13932"/>
                  </a:lnTo>
                  <a:lnTo>
                    <a:pt x="421678" y="24402"/>
                  </a:lnTo>
                  <a:lnTo>
                    <a:pt x="370026" y="37556"/>
                  </a:lnTo>
                  <a:lnTo>
                    <a:pt x="320773" y="53255"/>
                  </a:lnTo>
                  <a:lnTo>
                    <a:pt x="274147" y="71362"/>
                  </a:lnTo>
                  <a:lnTo>
                    <a:pt x="230376" y="91741"/>
                  </a:lnTo>
                  <a:lnTo>
                    <a:pt x="189690" y="114252"/>
                  </a:lnTo>
                  <a:lnTo>
                    <a:pt x="152316" y="138759"/>
                  </a:lnTo>
                  <a:lnTo>
                    <a:pt x="118483" y="165124"/>
                  </a:lnTo>
                  <a:lnTo>
                    <a:pt x="88420" y="193209"/>
                  </a:lnTo>
                  <a:lnTo>
                    <a:pt x="62355" y="222877"/>
                  </a:lnTo>
                  <a:lnTo>
                    <a:pt x="23133" y="286411"/>
                  </a:lnTo>
                  <a:lnTo>
                    <a:pt x="2646" y="354625"/>
                  </a:lnTo>
                  <a:lnTo>
                    <a:pt x="0" y="390144"/>
                  </a:lnTo>
                  <a:lnTo>
                    <a:pt x="2646" y="425662"/>
                  </a:lnTo>
                  <a:lnTo>
                    <a:pt x="23133" y="493876"/>
                  </a:lnTo>
                  <a:lnTo>
                    <a:pt x="62355" y="557410"/>
                  </a:lnTo>
                  <a:lnTo>
                    <a:pt x="88420" y="587078"/>
                  </a:lnTo>
                  <a:lnTo>
                    <a:pt x="118483" y="615163"/>
                  </a:lnTo>
                  <a:lnTo>
                    <a:pt x="152316" y="641528"/>
                  </a:lnTo>
                  <a:lnTo>
                    <a:pt x="189690" y="666035"/>
                  </a:lnTo>
                  <a:lnTo>
                    <a:pt x="230376" y="688546"/>
                  </a:lnTo>
                  <a:lnTo>
                    <a:pt x="274147" y="708925"/>
                  </a:lnTo>
                  <a:lnTo>
                    <a:pt x="320773" y="727032"/>
                  </a:lnTo>
                  <a:lnTo>
                    <a:pt x="370026" y="742731"/>
                  </a:lnTo>
                  <a:lnTo>
                    <a:pt x="421678" y="755885"/>
                  </a:lnTo>
                  <a:lnTo>
                    <a:pt x="475500" y="766355"/>
                  </a:lnTo>
                  <a:lnTo>
                    <a:pt x="531263" y="774003"/>
                  </a:lnTo>
                  <a:lnTo>
                    <a:pt x="588739" y="778694"/>
                  </a:lnTo>
                  <a:lnTo>
                    <a:pt x="647700" y="780288"/>
                  </a:lnTo>
                  <a:lnTo>
                    <a:pt x="706660" y="778694"/>
                  </a:lnTo>
                  <a:lnTo>
                    <a:pt x="764136" y="774003"/>
                  </a:lnTo>
                  <a:lnTo>
                    <a:pt x="819899" y="766355"/>
                  </a:lnTo>
                  <a:lnTo>
                    <a:pt x="873721" y="755885"/>
                  </a:lnTo>
                  <a:lnTo>
                    <a:pt x="925373" y="742731"/>
                  </a:lnTo>
                  <a:lnTo>
                    <a:pt x="974626" y="727032"/>
                  </a:lnTo>
                  <a:lnTo>
                    <a:pt x="1021252" y="708925"/>
                  </a:lnTo>
                  <a:lnTo>
                    <a:pt x="1065023" y="688546"/>
                  </a:lnTo>
                  <a:lnTo>
                    <a:pt x="1105709" y="666035"/>
                  </a:lnTo>
                  <a:lnTo>
                    <a:pt x="1143083" y="641528"/>
                  </a:lnTo>
                  <a:lnTo>
                    <a:pt x="1176916" y="615163"/>
                  </a:lnTo>
                  <a:lnTo>
                    <a:pt x="1206979" y="587078"/>
                  </a:lnTo>
                  <a:lnTo>
                    <a:pt x="1233044" y="557410"/>
                  </a:lnTo>
                  <a:lnTo>
                    <a:pt x="1272266" y="493876"/>
                  </a:lnTo>
                  <a:lnTo>
                    <a:pt x="1292753" y="425662"/>
                  </a:lnTo>
                  <a:lnTo>
                    <a:pt x="1295399" y="390144"/>
                  </a:lnTo>
                  <a:lnTo>
                    <a:pt x="1292753" y="354625"/>
                  </a:lnTo>
                  <a:lnTo>
                    <a:pt x="1272266" y="286411"/>
                  </a:lnTo>
                  <a:lnTo>
                    <a:pt x="1233044" y="222877"/>
                  </a:lnTo>
                  <a:lnTo>
                    <a:pt x="1206979" y="193209"/>
                  </a:lnTo>
                  <a:lnTo>
                    <a:pt x="1176916" y="165124"/>
                  </a:lnTo>
                  <a:lnTo>
                    <a:pt x="1143083" y="138759"/>
                  </a:lnTo>
                  <a:lnTo>
                    <a:pt x="1105709" y="114252"/>
                  </a:lnTo>
                  <a:lnTo>
                    <a:pt x="1065023" y="91741"/>
                  </a:lnTo>
                  <a:lnTo>
                    <a:pt x="1021252" y="71362"/>
                  </a:lnTo>
                  <a:lnTo>
                    <a:pt x="974626" y="53255"/>
                  </a:lnTo>
                  <a:lnTo>
                    <a:pt x="925373" y="37556"/>
                  </a:lnTo>
                  <a:lnTo>
                    <a:pt x="873721" y="24402"/>
                  </a:lnTo>
                  <a:lnTo>
                    <a:pt x="819899" y="13932"/>
                  </a:lnTo>
                  <a:lnTo>
                    <a:pt x="764136" y="6284"/>
                  </a:lnTo>
                  <a:lnTo>
                    <a:pt x="706660" y="1593"/>
                  </a:lnTo>
                  <a:lnTo>
                    <a:pt x="647700" y="0"/>
                  </a:lnTo>
                  <a:close/>
                </a:path>
              </a:pathLst>
            </a:custGeom>
            <a:solidFill>
              <a:srgbClr val="FFFFFF"/>
            </a:solidFill>
          </p:spPr>
          <p:txBody>
            <a:bodyPr wrap="square" lIns="0" tIns="0" rIns="0" bIns="0" rtlCol="0"/>
            <a:lstStyle/>
            <a:p>
              <a:endParaRPr/>
            </a:p>
          </p:txBody>
        </p:sp>
        <p:sp>
          <p:nvSpPr>
            <p:cNvPr id="6" name="object 6"/>
            <p:cNvSpPr/>
            <p:nvPr/>
          </p:nvSpPr>
          <p:spPr>
            <a:xfrm>
              <a:off x="2124455" y="1196339"/>
              <a:ext cx="1295400" cy="780415"/>
            </a:xfrm>
            <a:custGeom>
              <a:avLst/>
              <a:gdLst/>
              <a:ahLst/>
              <a:cxnLst/>
              <a:rect l="l" t="t" r="r" b="b"/>
              <a:pathLst>
                <a:path w="1295400" h="780414">
                  <a:moveTo>
                    <a:pt x="0" y="390144"/>
                  </a:moveTo>
                  <a:lnTo>
                    <a:pt x="10433" y="320002"/>
                  </a:lnTo>
                  <a:lnTo>
                    <a:pt x="40516" y="253990"/>
                  </a:lnTo>
                  <a:lnTo>
                    <a:pt x="88420" y="193209"/>
                  </a:lnTo>
                  <a:lnTo>
                    <a:pt x="118483" y="165124"/>
                  </a:lnTo>
                  <a:lnTo>
                    <a:pt x="152316" y="138759"/>
                  </a:lnTo>
                  <a:lnTo>
                    <a:pt x="189690" y="114252"/>
                  </a:lnTo>
                  <a:lnTo>
                    <a:pt x="230376" y="91741"/>
                  </a:lnTo>
                  <a:lnTo>
                    <a:pt x="274147" y="71362"/>
                  </a:lnTo>
                  <a:lnTo>
                    <a:pt x="320773" y="53255"/>
                  </a:lnTo>
                  <a:lnTo>
                    <a:pt x="370026" y="37556"/>
                  </a:lnTo>
                  <a:lnTo>
                    <a:pt x="421678" y="24402"/>
                  </a:lnTo>
                  <a:lnTo>
                    <a:pt x="475500" y="13932"/>
                  </a:lnTo>
                  <a:lnTo>
                    <a:pt x="531263" y="6284"/>
                  </a:lnTo>
                  <a:lnTo>
                    <a:pt x="588739" y="1593"/>
                  </a:lnTo>
                  <a:lnTo>
                    <a:pt x="647700" y="0"/>
                  </a:lnTo>
                  <a:lnTo>
                    <a:pt x="706660" y="1593"/>
                  </a:lnTo>
                  <a:lnTo>
                    <a:pt x="764136" y="6284"/>
                  </a:lnTo>
                  <a:lnTo>
                    <a:pt x="819899" y="13932"/>
                  </a:lnTo>
                  <a:lnTo>
                    <a:pt x="873721" y="24402"/>
                  </a:lnTo>
                  <a:lnTo>
                    <a:pt x="925373" y="37556"/>
                  </a:lnTo>
                  <a:lnTo>
                    <a:pt x="974626" y="53255"/>
                  </a:lnTo>
                  <a:lnTo>
                    <a:pt x="1021252" y="71362"/>
                  </a:lnTo>
                  <a:lnTo>
                    <a:pt x="1065023" y="91741"/>
                  </a:lnTo>
                  <a:lnTo>
                    <a:pt x="1105709" y="114252"/>
                  </a:lnTo>
                  <a:lnTo>
                    <a:pt x="1143083" y="138759"/>
                  </a:lnTo>
                  <a:lnTo>
                    <a:pt x="1176916" y="165124"/>
                  </a:lnTo>
                  <a:lnTo>
                    <a:pt x="1206979" y="193209"/>
                  </a:lnTo>
                  <a:lnTo>
                    <a:pt x="1233044" y="222877"/>
                  </a:lnTo>
                  <a:lnTo>
                    <a:pt x="1272266" y="286411"/>
                  </a:lnTo>
                  <a:lnTo>
                    <a:pt x="1292753" y="354625"/>
                  </a:lnTo>
                  <a:lnTo>
                    <a:pt x="1295399" y="390144"/>
                  </a:lnTo>
                  <a:lnTo>
                    <a:pt x="1292753" y="425662"/>
                  </a:lnTo>
                  <a:lnTo>
                    <a:pt x="1272266" y="493876"/>
                  </a:lnTo>
                  <a:lnTo>
                    <a:pt x="1233044" y="557410"/>
                  </a:lnTo>
                  <a:lnTo>
                    <a:pt x="1206979" y="587078"/>
                  </a:lnTo>
                  <a:lnTo>
                    <a:pt x="1176916" y="615163"/>
                  </a:lnTo>
                  <a:lnTo>
                    <a:pt x="1143083" y="641528"/>
                  </a:lnTo>
                  <a:lnTo>
                    <a:pt x="1105709" y="666035"/>
                  </a:lnTo>
                  <a:lnTo>
                    <a:pt x="1065023" y="688546"/>
                  </a:lnTo>
                  <a:lnTo>
                    <a:pt x="1021252" y="708925"/>
                  </a:lnTo>
                  <a:lnTo>
                    <a:pt x="974626" y="727032"/>
                  </a:lnTo>
                  <a:lnTo>
                    <a:pt x="925373" y="742731"/>
                  </a:lnTo>
                  <a:lnTo>
                    <a:pt x="873721" y="755885"/>
                  </a:lnTo>
                  <a:lnTo>
                    <a:pt x="819899" y="766355"/>
                  </a:lnTo>
                  <a:lnTo>
                    <a:pt x="764136" y="774003"/>
                  </a:lnTo>
                  <a:lnTo>
                    <a:pt x="706660" y="778694"/>
                  </a:lnTo>
                  <a:lnTo>
                    <a:pt x="647700" y="780288"/>
                  </a:lnTo>
                  <a:lnTo>
                    <a:pt x="588739" y="778694"/>
                  </a:lnTo>
                  <a:lnTo>
                    <a:pt x="531263" y="774003"/>
                  </a:lnTo>
                  <a:lnTo>
                    <a:pt x="475500" y="766355"/>
                  </a:lnTo>
                  <a:lnTo>
                    <a:pt x="421678" y="755885"/>
                  </a:lnTo>
                  <a:lnTo>
                    <a:pt x="370026" y="742731"/>
                  </a:lnTo>
                  <a:lnTo>
                    <a:pt x="320773" y="727032"/>
                  </a:lnTo>
                  <a:lnTo>
                    <a:pt x="274147" y="708925"/>
                  </a:lnTo>
                  <a:lnTo>
                    <a:pt x="230376" y="688546"/>
                  </a:lnTo>
                  <a:lnTo>
                    <a:pt x="189690" y="666035"/>
                  </a:lnTo>
                  <a:lnTo>
                    <a:pt x="152316" y="641528"/>
                  </a:lnTo>
                  <a:lnTo>
                    <a:pt x="118483" y="615163"/>
                  </a:lnTo>
                  <a:lnTo>
                    <a:pt x="88420" y="587078"/>
                  </a:lnTo>
                  <a:lnTo>
                    <a:pt x="62355" y="557410"/>
                  </a:lnTo>
                  <a:lnTo>
                    <a:pt x="23133" y="493876"/>
                  </a:lnTo>
                  <a:lnTo>
                    <a:pt x="2646" y="425662"/>
                  </a:lnTo>
                  <a:lnTo>
                    <a:pt x="0" y="390144"/>
                  </a:lnTo>
                  <a:close/>
                </a:path>
              </a:pathLst>
            </a:custGeom>
            <a:ln w="9143">
              <a:solidFill>
                <a:srgbClr val="BADFE2"/>
              </a:solidFill>
            </a:ln>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3335" rIns="0" bIns="0" rtlCol="0">
            <a:spAutoFit/>
          </a:bodyPr>
          <a:lstStyle/>
          <a:p>
            <a:pPr marL="927100" marR="5080" indent="-915035">
              <a:lnSpc>
                <a:spcPct val="100000"/>
              </a:lnSpc>
              <a:spcBef>
                <a:spcPts val="105"/>
              </a:spcBef>
            </a:pPr>
            <a:r>
              <a:rPr sz="3200" dirty="0"/>
              <a:t>3.1</a:t>
            </a:r>
            <a:r>
              <a:rPr sz="3200" spc="-40" dirty="0"/>
              <a:t> </a:t>
            </a:r>
            <a:r>
              <a:rPr sz="3200" dirty="0"/>
              <a:t>Rekombinant</a:t>
            </a:r>
            <a:r>
              <a:rPr sz="3200" spc="-65" dirty="0"/>
              <a:t> </a:t>
            </a:r>
            <a:r>
              <a:rPr sz="3200" dirty="0"/>
              <a:t>DNA</a:t>
            </a:r>
            <a:r>
              <a:rPr sz="3200" spc="-155" dirty="0"/>
              <a:t> </a:t>
            </a:r>
            <a:r>
              <a:rPr sz="3200" dirty="0"/>
              <a:t>teknolojisi</a:t>
            </a:r>
            <a:r>
              <a:rPr sz="3200" spc="-55" dirty="0"/>
              <a:t> </a:t>
            </a:r>
            <a:r>
              <a:rPr sz="3200" spc="-25" dirty="0"/>
              <a:t>ve </a:t>
            </a:r>
            <a:r>
              <a:rPr sz="3200" dirty="0"/>
              <a:t>klonlamaya</a:t>
            </a:r>
            <a:r>
              <a:rPr sz="3200" spc="-95" dirty="0"/>
              <a:t> </a:t>
            </a:r>
            <a:r>
              <a:rPr sz="3200" spc="-10" dirty="0"/>
              <a:t>giriş</a:t>
            </a:r>
            <a:endParaRPr sz="3200"/>
          </a:p>
        </p:txBody>
      </p:sp>
      <p:sp>
        <p:nvSpPr>
          <p:cNvPr id="8" name="object 8"/>
          <p:cNvSpPr txBox="1"/>
          <p:nvPr/>
        </p:nvSpPr>
        <p:spPr>
          <a:xfrm>
            <a:off x="2415032" y="1341500"/>
            <a:ext cx="713105" cy="482600"/>
          </a:xfrm>
          <a:prstGeom prst="rect">
            <a:avLst/>
          </a:prstGeom>
        </p:spPr>
        <p:txBody>
          <a:bodyPr vert="horz" wrap="square" lIns="0" tIns="12065" rIns="0" bIns="0" rtlCol="0">
            <a:spAutoFit/>
          </a:bodyPr>
          <a:lstStyle/>
          <a:p>
            <a:pPr marL="173990" marR="5080" indent="-161925">
              <a:lnSpc>
                <a:spcPct val="100000"/>
              </a:lnSpc>
              <a:spcBef>
                <a:spcPts val="95"/>
              </a:spcBef>
            </a:pPr>
            <a:r>
              <a:rPr sz="1000" spc="-10" dirty="0">
                <a:latin typeface="Arial"/>
                <a:cs typeface="Arial"/>
              </a:rPr>
              <a:t>Restriksiyon enzimi EcoRI</a:t>
            </a:r>
            <a:endParaRPr sz="1000">
              <a:latin typeface="Arial"/>
              <a:cs typeface="Arial"/>
            </a:endParaRPr>
          </a:p>
        </p:txBody>
      </p:sp>
      <p:grpSp>
        <p:nvGrpSpPr>
          <p:cNvPr id="9" name="object 9"/>
          <p:cNvGrpSpPr/>
          <p:nvPr/>
        </p:nvGrpSpPr>
        <p:grpSpPr>
          <a:xfrm>
            <a:off x="6880669" y="1133665"/>
            <a:ext cx="864869" cy="572135"/>
            <a:chOff x="6880669" y="1133665"/>
            <a:chExt cx="864869" cy="572135"/>
          </a:xfrm>
        </p:grpSpPr>
        <p:sp>
          <p:nvSpPr>
            <p:cNvPr id="10" name="object 10"/>
            <p:cNvSpPr/>
            <p:nvPr/>
          </p:nvSpPr>
          <p:spPr>
            <a:xfrm>
              <a:off x="6885431" y="1138427"/>
              <a:ext cx="855344" cy="562610"/>
            </a:xfrm>
            <a:custGeom>
              <a:avLst/>
              <a:gdLst/>
              <a:ahLst/>
              <a:cxnLst/>
              <a:rect l="l" t="t" r="r" b="b"/>
              <a:pathLst>
                <a:path w="855345" h="562610">
                  <a:moveTo>
                    <a:pt x="427482" y="0"/>
                  </a:moveTo>
                  <a:lnTo>
                    <a:pt x="369474" y="2566"/>
                  </a:lnTo>
                  <a:lnTo>
                    <a:pt x="313839" y="10041"/>
                  </a:lnTo>
                  <a:lnTo>
                    <a:pt x="261086" y="22092"/>
                  </a:lnTo>
                  <a:lnTo>
                    <a:pt x="211723" y="38382"/>
                  </a:lnTo>
                  <a:lnTo>
                    <a:pt x="166259" y="58577"/>
                  </a:lnTo>
                  <a:lnTo>
                    <a:pt x="125206" y="82343"/>
                  </a:lnTo>
                  <a:lnTo>
                    <a:pt x="89070" y="109345"/>
                  </a:lnTo>
                  <a:lnTo>
                    <a:pt x="58363" y="139248"/>
                  </a:lnTo>
                  <a:lnTo>
                    <a:pt x="33593" y="171717"/>
                  </a:lnTo>
                  <a:lnTo>
                    <a:pt x="15269" y="206419"/>
                  </a:lnTo>
                  <a:lnTo>
                    <a:pt x="3902" y="243017"/>
                  </a:lnTo>
                  <a:lnTo>
                    <a:pt x="0" y="281177"/>
                  </a:lnTo>
                  <a:lnTo>
                    <a:pt x="3902" y="319338"/>
                  </a:lnTo>
                  <a:lnTo>
                    <a:pt x="15269" y="355936"/>
                  </a:lnTo>
                  <a:lnTo>
                    <a:pt x="33593" y="390638"/>
                  </a:lnTo>
                  <a:lnTo>
                    <a:pt x="58363" y="423107"/>
                  </a:lnTo>
                  <a:lnTo>
                    <a:pt x="89070" y="453010"/>
                  </a:lnTo>
                  <a:lnTo>
                    <a:pt x="125206" y="480012"/>
                  </a:lnTo>
                  <a:lnTo>
                    <a:pt x="166259" y="503778"/>
                  </a:lnTo>
                  <a:lnTo>
                    <a:pt x="211723" y="523973"/>
                  </a:lnTo>
                  <a:lnTo>
                    <a:pt x="261086" y="540263"/>
                  </a:lnTo>
                  <a:lnTo>
                    <a:pt x="313839" y="552314"/>
                  </a:lnTo>
                  <a:lnTo>
                    <a:pt x="369474" y="559789"/>
                  </a:lnTo>
                  <a:lnTo>
                    <a:pt x="427482" y="562356"/>
                  </a:lnTo>
                  <a:lnTo>
                    <a:pt x="485489" y="559789"/>
                  </a:lnTo>
                  <a:lnTo>
                    <a:pt x="541124" y="552314"/>
                  </a:lnTo>
                  <a:lnTo>
                    <a:pt x="593877" y="540263"/>
                  </a:lnTo>
                  <a:lnTo>
                    <a:pt x="643240" y="523973"/>
                  </a:lnTo>
                  <a:lnTo>
                    <a:pt x="688704" y="503778"/>
                  </a:lnTo>
                  <a:lnTo>
                    <a:pt x="729757" y="480012"/>
                  </a:lnTo>
                  <a:lnTo>
                    <a:pt x="765893" y="453010"/>
                  </a:lnTo>
                  <a:lnTo>
                    <a:pt x="796600" y="423107"/>
                  </a:lnTo>
                  <a:lnTo>
                    <a:pt x="821370" y="390638"/>
                  </a:lnTo>
                  <a:lnTo>
                    <a:pt x="839694" y="355936"/>
                  </a:lnTo>
                  <a:lnTo>
                    <a:pt x="851061" y="319338"/>
                  </a:lnTo>
                  <a:lnTo>
                    <a:pt x="854964" y="281177"/>
                  </a:lnTo>
                  <a:lnTo>
                    <a:pt x="851061" y="243017"/>
                  </a:lnTo>
                  <a:lnTo>
                    <a:pt x="839694" y="206419"/>
                  </a:lnTo>
                  <a:lnTo>
                    <a:pt x="821370" y="171717"/>
                  </a:lnTo>
                  <a:lnTo>
                    <a:pt x="796600" y="139248"/>
                  </a:lnTo>
                  <a:lnTo>
                    <a:pt x="765893" y="109345"/>
                  </a:lnTo>
                  <a:lnTo>
                    <a:pt x="729757" y="82343"/>
                  </a:lnTo>
                  <a:lnTo>
                    <a:pt x="688704" y="58577"/>
                  </a:lnTo>
                  <a:lnTo>
                    <a:pt x="643240" y="38382"/>
                  </a:lnTo>
                  <a:lnTo>
                    <a:pt x="593877" y="22092"/>
                  </a:lnTo>
                  <a:lnTo>
                    <a:pt x="541124" y="10041"/>
                  </a:lnTo>
                  <a:lnTo>
                    <a:pt x="485489" y="2566"/>
                  </a:lnTo>
                  <a:lnTo>
                    <a:pt x="427482" y="0"/>
                  </a:lnTo>
                  <a:close/>
                </a:path>
              </a:pathLst>
            </a:custGeom>
            <a:solidFill>
              <a:srgbClr val="FFFFFF"/>
            </a:solidFill>
          </p:spPr>
          <p:txBody>
            <a:bodyPr wrap="square" lIns="0" tIns="0" rIns="0" bIns="0" rtlCol="0"/>
            <a:lstStyle/>
            <a:p>
              <a:endParaRPr/>
            </a:p>
          </p:txBody>
        </p:sp>
        <p:sp>
          <p:nvSpPr>
            <p:cNvPr id="11" name="object 11"/>
            <p:cNvSpPr/>
            <p:nvPr/>
          </p:nvSpPr>
          <p:spPr>
            <a:xfrm>
              <a:off x="6885431" y="1138427"/>
              <a:ext cx="855344" cy="562610"/>
            </a:xfrm>
            <a:custGeom>
              <a:avLst/>
              <a:gdLst/>
              <a:ahLst/>
              <a:cxnLst/>
              <a:rect l="l" t="t" r="r" b="b"/>
              <a:pathLst>
                <a:path w="855345" h="562610">
                  <a:moveTo>
                    <a:pt x="0" y="281177"/>
                  </a:moveTo>
                  <a:lnTo>
                    <a:pt x="3902" y="243017"/>
                  </a:lnTo>
                  <a:lnTo>
                    <a:pt x="15269" y="206419"/>
                  </a:lnTo>
                  <a:lnTo>
                    <a:pt x="33593" y="171717"/>
                  </a:lnTo>
                  <a:lnTo>
                    <a:pt x="58363" y="139248"/>
                  </a:lnTo>
                  <a:lnTo>
                    <a:pt x="89070" y="109345"/>
                  </a:lnTo>
                  <a:lnTo>
                    <a:pt x="125206" y="82343"/>
                  </a:lnTo>
                  <a:lnTo>
                    <a:pt x="166259" y="58577"/>
                  </a:lnTo>
                  <a:lnTo>
                    <a:pt x="211723" y="38382"/>
                  </a:lnTo>
                  <a:lnTo>
                    <a:pt x="261086" y="22092"/>
                  </a:lnTo>
                  <a:lnTo>
                    <a:pt x="313839" y="10041"/>
                  </a:lnTo>
                  <a:lnTo>
                    <a:pt x="369474" y="2566"/>
                  </a:lnTo>
                  <a:lnTo>
                    <a:pt x="427482" y="0"/>
                  </a:lnTo>
                  <a:lnTo>
                    <a:pt x="485489" y="2566"/>
                  </a:lnTo>
                  <a:lnTo>
                    <a:pt x="541124" y="10041"/>
                  </a:lnTo>
                  <a:lnTo>
                    <a:pt x="593877" y="22092"/>
                  </a:lnTo>
                  <a:lnTo>
                    <a:pt x="643240" y="38382"/>
                  </a:lnTo>
                  <a:lnTo>
                    <a:pt x="688704" y="58577"/>
                  </a:lnTo>
                  <a:lnTo>
                    <a:pt x="729757" y="82343"/>
                  </a:lnTo>
                  <a:lnTo>
                    <a:pt x="765893" y="109345"/>
                  </a:lnTo>
                  <a:lnTo>
                    <a:pt x="796600" y="139248"/>
                  </a:lnTo>
                  <a:lnTo>
                    <a:pt x="821370" y="171717"/>
                  </a:lnTo>
                  <a:lnTo>
                    <a:pt x="839694" y="206419"/>
                  </a:lnTo>
                  <a:lnTo>
                    <a:pt x="851061" y="243017"/>
                  </a:lnTo>
                  <a:lnTo>
                    <a:pt x="854964" y="281177"/>
                  </a:lnTo>
                  <a:lnTo>
                    <a:pt x="851061" y="319338"/>
                  </a:lnTo>
                  <a:lnTo>
                    <a:pt x="839694" y="355936"/>
                  </a:lnTo>
                  <a:lnTo>
                    <a:pt x="821370" y="390638"/>
                  </a:lnTo>
                  <a:lnTo>
                    <a:pt x="796600" y="423107"/>
                  </a:lnTo>
                  <a:lnTo>
                    <a:pt x="765893" y="453010"/>
                  </a:lnTo>
                  <a:lnTo>
                    <a:pt x="729757" y="480012"/>
                  </a:lnTo>
                  <a:lnTo>
                    <a:pt x="688704" y="503778"/>
                  </a:lnTo>
                  <a:lnTo>
                    <a:pt x="643240" y="523973"/>
                  </a:lnTo>
                  <a:lnTo>
                    <a:pt x="593877" y="540263"/>
                  </a:lnTo>
                  <a:lnTo>
                    <a:pt x="541124" y="552314"/>
                  </a:lnTo>
                  <a:lnTo>
                    <a:pt x="485489" y="559789"/>
                  </a:lnTo>
                  <a:lnTo>
                    <a:pt x="427482" y="562356"/>
                  </a:lnTo>
                  <a:lnTo>
                    <a:pt x="369474" y="559789"/>
                  </a:lnTo>
                  <a:lnTo>
                    <a:pt x="313839" y="552314"/>
                  </a:lnTo>
                  <a:lnTo>
                    <a:pt x="261086" y="540263"/>
                  </a:lnTo>
                  <a:lnTo>
                    <a:pt x="211723" y="523973"/>
                  </a:lnTo>
                  <a:lnTo>
                    <a:pt x="166259" y="503778"/>
                  </a:lnTo>
                  <a:lnTo>
                    <a:pt x="125206" y="480012"/>
                  </a:lnTo>
                  <a:lnTo>
                    <a:pt x="89070" y="453010"/>
                  </a:lnTo>
                  <a:lnTo>
                    <a:pt x="58363" y="423107"/>
                  </a:lnTo>
                  <a:lnTo>
                    <a:pt x="33593" y="390638"/>
                  </a:lnTo>
                  <a:lnTo>
                    <a:pt x="15269" y="355936"/>
                  </a:lnTo>
                  <a:lnTo>
                    <a:pt x="3902" y="319338"/>
                  </a:lnTo>
                  <a:lnTo>
                    <a:pt x="0" y="281177"/>
                  </a:lnTo>
                  <a:close/>
                </a:path>
              </a:pathLst>
            </a:custGeom>
            <a:ln w="9144">
              <a:solidFill>
                <a:srgbClr val="BADFE2"/>
              </a:solidFill>
            </a:ln>
          </p:spPr>
          <p:txBody>
            <a:bodyPr wrap="square" lIns="0" tIns="0" rIns="0" bIns="0" rtlCol="0"/>
            <a:lstStyle/>
            <a:p>
              <a:endParaRPr/>
            </a:p>
          </p:txBody>
        </p:sp>
      </p:grpSp>
      <p:sp>
        <p:nvSpPr>
          <p:cNvPr id="12" name="object 12"/>
          <p:cNvSpPr txBox="1"/>
          <p:nvPr/>
        </p:nvSpPr>
        <p:spPr>
          <a:xfrm>
            <a:off x="7090409" y="1250949"/>
            <a:ext cx="37020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Arial"/>
                <a:cs typeface="Arial"/>
              </a:rPr>
              <a:t>EcoRI</a:t>
            </a:r>
            <a:endParaRPr sz="1000">
              <a:latin typeface="Arial"/>
              <a:cs typeface="Arial"/>
            </a:endParaRPr>
          </a:p>
        </p:txBody>
      </p:sp>
      <p:sp>
        <p:nvSpPr>
          <p:cNvPr id="13" name="object 13"/>
          <p:cNvSpPr txBox="1"/>
          <p:nvPr/>
        </p:nvSpPr>
        <p:spPr>
          <a:xfrm>
            <a:off x="7090409" y="1403349"/>
            <a:ext cx="42735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Arial"/>
                <a:cs typeface="Arial"/>
              </a:rPr>
              <a:t>metilaz</a:t>
            </a:r>
            <a:endParaRPr sz="1000">
              <a:latin typeface="Arial"/>
              <a:cs typeface="Arial"/>
            </a:endParaRPr>
          </a:p>
        </p:txBody>
      </p:sp>
      <p:grpSp>
        <p:nvGrpSpPr>
          <p:cNvPr id="14" name="object 14"/>
          <p:cNvGrpSpPr/>
          <p:nvPr/>
        </p:nvGrpSpPr>
        <p:grpSpPr>
          <a:xfrm>
            <a:off x="5359717" y="3555301"/>
            <a:ext cx="1283970" cy="788670"/>
            <a:chOff x="5359717" y="3555301"/>
            <a:chExt cx="1283970" cy="788670"/>
          </a:xfrm>
        </p:grpSpPr>
        <p:sp>
          <p:nvSpPr>
            <p:cNvPr id="15" name="object 15"/>
            <p:cNvSpPr/>
            <p:nvPr/>
          </p:nvSpPr>
          <p:spPr>
            <a:xfrm>
              <a:off x="5364479" y="3560064"/>
              <a:ext cx="1274445" cy="779145"/>
            </a:xfrm>
            <a:custGeom>
              <a:avLst/>
              <a:gdLst/>
              <a:ahLst/>
              <a:cxnLst/>
              <a:rect l="l" t="t" r="r" b="b"/>
              <a:pathLst>
                <a:path w="1274445" h="779145">
                  <a:moveTo>
                    <a:pt x="637032" y="0"/>
                  </a:moveTo>
                  <a:lnTo>
                    <a:pt x="579054" y="1591"/>
                  </a:lnTo>
                  <a:lnTo>
                    <a:pt x="522533" y="6274"/>
                  </a:lnTo>
                  <a:lnTo>
                    <a:pt x="467695" y="13911"/>
                  </a:lnTo>
                  <a:lnTo>
                    <a:pt x="414764" y="24365"/>
                  </a:lnTo>
                  <a:lnTo>
                    <a:pt x="363965" y="37497"/>
                  </a:lnTo>
                  <a:lnTo>
                    <a:pt x="315524" y="53170"/>
                  </a:lnTo>
                  <a:lnTo>
                    <a:pt x="269665" y="71247"/>
                  </a:lnTo>
                  <a:lnTo>
                    <a:pt x="226613" y="91590"/>
                  </a:lnTo>
                  <a:lnTo>
                    <a:pt x="186594" y="114061"/>
                  </a:lnTo>
                  <a:lnTo>
                    <a:pt x="149832" y="138524"/>
                  </a:lnTo>
                  <a:lnTo>
                    <a:pt x="116553" y="164839"/>
                  </a:lnTo>
                  <a:lnTo>
                    <a:pt x="86980" y="192870"/>
                  </a:lnTo>
                  <a:lnTo>
                    <a:pt x="61340" y="222479"/>
                  </a:lnTo>
                  <a:lnTo>
                    <a:pt x="22757" y="285882"/>
                  </a:lnTo>
                  <a:lnTo>
                    <a:pt x="2603" y="353946"/>
                  </a:lnTo>
                  <a:lnTo>
                    <a:pt x="0" y="389381"/>
                  </a:lnTo>
                  <a:lnTo>
                    <a:pt x="2603" y="424817"/>
                  </a:lnTo>
                  <a:lnTo>
                    <a:pt x="22757" y="492881"/>
                  </a:lnTo>
                  <a:lnTo>
                    <a:pt x="61340" y="556284"/>
                  </a:lnTo>
                  <a:lnTo>
                    <a:pt x="86980" y="585893"/>
                  </a:lnTo>
                  <a:lnTo>
                    <a:pt x="116553" y="613924"/>
                  </a:lnTo>
                  <a:lnTo>
                    <a:pt x="149832" y="640239"/>
                  </a:lnTo>
                  <a:lnTo>
                    <a:pt x="186594" y="664702"/>
                  </a:lnTo>
                  <a:lnTo>
                    <a:pt x="226613" y="687173"/>
                  </a:lnTo>
                  <a:lnTo>
                    <a:pt x="269665" y="707516"/>
                  </a:lnTo>
                  <a:lnTo>
                    <a:pt x="315524" y="725593"/>
                  </a:lnTo>
                  <a:lnTo>
                    <a:pt x="363965" y="741266"/>
                  </a:lnTo>
                  <a:lnTo>
                    <a:pt x="414764" y="754398"/>
                  </a:lnTo>
                  <a:lnTo>
                    <a:pt x="467695" y="764852"/>
                  </a:lnTo>
                  <a:lnTo>
                    <a:pt x="522533" y="772489"/>
                  </a:lnTo>
                  <a:lnTo>
                    <a:pt x="579054" y="777172"/>
                  </a:lnTo>
                  <a:lnTo>
                    <a:pt x="637032" y="778763"/>
                  </a:lnTo>
                  <a:lnTo>
                    <a:pt x="695009" y="777172"/>
                  </a:lnTo>
                  <a:lnTo>
                    <a:pt x="751530" y="772489"/>
                  </a:lnTo>
                  <a:lnTo>
                    <a:pt x="806368" y="764852"/>
                  </a:lnTo>
                  <a:lnTo>
                    <a:pt x="859299" y="754398"/>
                  </a:lnTo>
                  <a:lnTo>
                    <a:pt x="910098" y="741266"/>
                  </a:lnTo>
                  <a:lnTo>
                    <a:pt x="958539" y="725593"/>
                  </a:lnTo>
                  <a:lnTo>
                    <a:pt x="1004398" y="707516"/>
                  </a:lnTo>
                  <a:lnTo>
                    <a:pt x="1047450" y="687173"/>
                  </a:lnTo>
                  <a:lnTo>
                    <a:pt x="1087469" y="664702"/>
                  </a:lnTo>
                  <a:lnTo>
                    <a:pt x="1124231" y="640239"/>
                  </a:lnTo>
                  <a:lnTo>
                    <a:pt x="1157510" y="613924"/>
                  </a:lnTo>
                  <a:lnTo>
                    <a:pt x="1187083" y="585893"/>
                  </a:lnTo>
                  <a:lnTo>
                    <a:pt x="1212723" y="556284"/>
                  </a:lnTo>
                  <a:lnTo>
                    <a:pt x="1251306" y="492881"/>
                  </a:lnTo>
                  <a:lnTo>
                    <a:pt x="1271460" y="424817"/>
                  </a:lnTo>
                  <a:lnTo>
                    <a:pt x="1274064" y="389381"/>
                  </a:lnTo>
                  <a:lnTo>
                    <a:pt x="1271460" y="353946"/>
                  </a:lnTo>
                  <a:lnTo>
                    <a:pt x="1251306" y="285882"/>
                  </a:lnTo>
                  <a:lnTo>
                    <a:pt x="1212723" y="222479"/>
                  </a:lnTo>
                  <a:lnTo>
                    <a:pt x="1187083" y="192870"/>
                  </a:lnTo>
                  <a:lnTo>
                    <a:pt x="1157510" y="164839"/>
                  </a:lnTo>
                  <a:lnTo>
                    <a:pt x="1124231" y="138524"/>
                  </a:lnTo>
                  <a:lnTo>
                    <a:pt x="1087469" y="114061"/>
                  </a:lnTo>
                  <a:lnTo>
                    <a:pt x="1047450" y="91590"/>
                  </a:lnTo>
                  <a:lnTo>
                    <a:pt x="1004398" y="71247"/>
                  </a:lnTo>
                  <a:lnTo>
                    <a:pt x="958539" y="53170"/>
                  </a:lnTo>
                  <a:lnTo>
                    <a:pt x="910098" y="37497"/>
                  </a:lnTo>
                  <a:lnTo>
                    <a:pt x="859299" y="24365"/>
                  </a:lnTo>
                  <a:lnTo>
                    <a:pt x="806368" y="13911"/>
                  </a:lnTo>
                  <a:lnTo>
                    <a:pt x="751530" y="6274"/>
                  </a:lnTo>
                  <a:lnTo>
                    <a:pt x="695009" y="1591"/>
                  </a:lnTo>
                  <a:lnTo>
                    <a:pt x="637032" y="0"/>
                  </a:lnTo>
                  <a:close/>
                </a:path>
              </a:pathLst>
            </a:custGeom>
            <a:solidFill>
              <a:srgbClr val="FFFFFF"/>
            </a:solidFill>
          </p:spPr>
          <p:txBody>
            <a:bodyPr wrap="square" lIns="0" tIns="0" rIns="0" bIns="0" rtlCol="0"/>
            <a:lstStyle/>
            <a:p>
              <a:endParaRPr/>
            </a:p>
          </p:txBody>
        </p:sp>
        <p:sp>
          <p:nvSpPr>
            <p:cNvPr id="16" name="object 16"/>
            <p:cNvSpPr/>
            <p:nvPr/>
          </p:nvSpPr>
          <p:spPr>
            <a:xfrm>
              <a:off x="5364479" y="3560064"/>
              <a:ext cx="1274445" cy="779145"/>
            </a:xfrm>
            <a:custGeom>
              <a:avLst/>
              <a:gdLst/>
              <a:ahLst/>
              <a:cxnLst/>
              <a:rect l="l" t="t" r="r" b="b"/>
              <a:pathLst>
                <a:path w="1274445" h="779145">
                  <a:moveTo>
                    <a:pt x="0" y="389381"/>
                  </a:moveTo>
                  <a:lnTo>
                    <a:pt x="10264" y="319400"/>
                  </a:lnTo>
                  <a:lnTo>
                    <a:pt x="39858" y="253529"/>
                  </a:lnTo>
                  <a:lnTo>
                    <a:pt x="86980" y="192870"/>
                  </a:lnTo>
                  <a:lnTo>
                    <a:pt x="116553" y="164839"/>
                  </a:lnTo>
                  <a:lnTo>
                    <a:pt x="149832" y="138524"/>
                  </a:lnTo>
                  <a:lnTo>
                    <a:pt x="186594" y="114061"/>
                  </a:lnTo>
                  <a:lnTo>
                    <a:pt x="226613" y="91590"/>
                  </a:lnTo>
                  <a:lnTo>
                    <a:pt x="269665" y="71247"/>
                  </a:lnTo>
                  <a:lnTo>
                    <a:pt x="315524" y="53170"/>
                  </a:lnTo>
                  <a:lnTo>
                    <a:pt x="363965" y="37497"/>
                  </a:lnTo>
                  <a:lnTo>
                    <a:pt x="414764" y="24365"/>
                  </a:lnTo>
                  <a:lnTo>
                    <a:pt x="467695" y="13911"/>
                  </a:lnTo>
                  <a:lnTo>
                    <a:pt x="522533" y="6274"/>
                  </a:lnTo>
                  <a:lnTo>
                    <a:pt x="579054" y="1591"/>
                  </a:lnTo>
                  <a:lnTo>
                    <a:pt x="637032" y="0"/>
                  </a:lnTo>
                  <a:lnTo>
                    <a:pt x="695009" y="1591"/>
                  </a:lnTo>
                  <a:lnTo>
                    <a:pt x="751530" y="6274"/>
                  </a:lnTo>
                  <a:lnTo>
                    <a:pt x="806368" y="13911"/>
                  </a:lnTo>
                  <a:lnTo>
                    <a:pt x="859299" y="24365"/>
                  </a:lnTo>
                  <a:lnTo>
                    <a:pt x="910098" y="37497"/>
                  </a:lnTo>
                  <a:lnTo>
                    <a:pt x="958539" y="53170"/>
                  </a:lnTo>
                  <a:lnTo>
                    <a:pt x="1004398" y="71247"/>
                  </a:lnTo>
                  <a:lnTo>
                    <a:pt x="1047450" y="91590"/>
                  </a:lnTo>
                  <a:lnTo>
                    <a:pt x="1087469" y="114061"/>
                  </a:lnTo>
                  <a:lnTo>
                    <a:pt x="1124231" y="138524"/>
                  </a:lnTo>
                  <a:lnTo>
                    <a:pt x="1157510" y="164839"/>
                  </a:lnTo>
                  <a:lnTo>
                    <a:pt x="1187083" y="192870"/>
                  </a:lnTo>
                  <a:lnTo>
                    <a:pt x="1212723" y="222479"/>
                  </a:lnTo>
                  <a:lnTo>
                    <a:pt x="1251306" y="285882"/>
                  </a:lnTo>
                  <a:lnTo>
                    <a:pt x="1271460" y="353946"/>
                  </a:lnTo>
                  <a:lnTo>
                    <a:pt x="1274064" y="389381"/>
                  </a:lnTo>
                  <a:lnTo>
                    <a:pt x="1271460" y="424817"/>
                  </a:lnTo>
                  <a:lnTo>
                    <a:pt x="1251306" y="492881"/>
                  </a:lnTo>
                  <a:lnTo>
                    <a:pt x="1212723" y="556284"/>
                  </a:lnTo>
                  <a:lnTo>
                    <a:pt x="1187083" y="585893"/>
                  </a:lnTo>
                  <a:lnTo>
                    <a:pt x="1157510" y="613924"/>
                  </a:lnTo>
                  <a:lnTo>
                    <a:pt x="1124231" y="640239"/>
                  </a:lnTo>
                  <a:lnTo>
                    <a:pt x="1087469" y="664702"/>
                  </a:lnTo>
                  <a:lnTo>
                    <a:pt x="1047450" y="687173"/>
                  </a:lnTo>
                  <a:lnTo>
                    <a:pt x="1004398" y="707516"/>
                  </a:lnTo>
                  <a:lnTo>
                    <a:pt x="958539" y="725593"/>
                  </a:lnTo>
                  <a:lnTo>
                    <a:pt x="910098" y="741266"/>
                  </a:lnTo>
                  <a:lnTo>
                    <a:pt x="859299" y="754398"/>
                  </a:lnTo>
                  <a:lnTo>
                    <a:pt x="806368" y="764852"/>
                  </a:lnTo>
                  <a:lnTo>
                    <a:pt x="751530" y="772489"/>
                  </a:lnTo>
                  <a:lnTo>
                    <a:pt x="695009" y="777172"/>
                  </a:lnTo>
                  <a:lnTo>
                    <a:pt x="637032" y="778763"/>
                  </a:lnTo>
                  <a:lnTo>
                    <a:pt x="579054" y="777172"/>
                  </a:lnTo>
                  <a:lnTo>
                    <a:pt x="522533" y="772489"/>
                  </a:lnTo>
                  <a:lnTo>
                    <a:pt x="467695" y="764852"/>
                  </a:lnTo>
                  <a:lnTo>
                    <a:pt x="414764" y="754398"/>
                  </a:lnTo>
                  <a:lnTo>
                    <a:pt x="363965" y="741266"/>
                  </a:lnTo>
                  <a:lnTo>
                    <a:pt x="315524" y="725593"/>
                  </a:lnTo>
                  <a:lnTo>
                    <a:pt x="269665" y="707516"/>
                  </a:lnTo>
                  <a:lnTo>
                    <a:pt x="226613" y="687173"/>
                  </a:lnTo>
                  <a:lnTo>
                    <a:pt x="186594" y="664702"/>
                  </a:lnTo>
                  <a:lnTo>
                    <a:pt x="149832" y="640239"/>
                  </a:lnTo>
                  <a:lnTo>
                    <a:pt x="116553" y="613924"/>
                  </a:lnTo>
                  <a:lnTo>
                    <a:pt x="86980" y="585893"/>
                  </a:lnTo>
                  <a:lnTo>
                    <a:pt x="61340" y="556284"/>
                  </a:lnTo>
                  <a:lnTo>
                    <a:pt x="22757" y="492881"/>
                  </a:lnTo>
                  <a:lnTo>
                    <a:pt x="2603" y="424817"/>
                  </a:lnTo>
                  <a:lnTo>
                    <a:pt x="0" y="389381"/>
                  </a:lnTo>
                  <a:close/>
                </a:path>
              </a:pathLst>
            </a:custGeom>
            <a:ln w="9144">
              <a:solidFill>
                <a:srgbClr val="BADFE2"/>
              </a:solidFill>
            </a:ln>
          </p:spPr>
          <p:txBody>
            <a:bodyPr wrap="square" lIns="0" tIns="0" rIns="0" bIns="0" rtlCol="0"/>
            <a:lstStyle/>
            <a:p>
              <a:endParaRPr/>
            </a:p>
          </p:txBody>
        </p:sp>
      </p:grpSp>
      <p:sp>
        <p:nvSpPr>
          <p:cNvPr id="17" name="object 17"/>
          <p:cNvSpPr txBox="1"/>
          <p:nvPr/>
        </p:nvSpPr>
        <p:spPr>
          <a:xfrm>
            <a:off x="5630671" y="3705605"/>
            <a:ext cx="713105" cy="482600"/>
          </a:xfrm>
          <a:prstGeom prst="rect">
            <a:avLst/>
          </a:prstGeom>
        </p:spPr>
        <p:txBody>
          <a:bodyPr vert="horz" wrap="square" lIns="0" tIns="12065" rIns="0" bIns="0" rtlCol="0">
            <a:spAutoFit/>
          </a:bodyPr>
          <a:lstStyle/>
          <a:p>
            <a:pPr marL="12700" marR="5080">
              <a:lnSpc>
                <a:spcPct val="100000"/>
              </a:lnSpc>
              <a:spcBef>
                <a:spcPts val="95"/>
              </a:spcBef>
            </a:pPr>
            <a:r>
              <a:rPr sz="1000" spc="-10" dirty="0">
                <a:latin typeface="Arial"/>
                <a:cs typeface="Arial"/>
              </a:rPr>
              <a:t>Restriksiyon enzimi EcoRI</a:t>
            </a:r>
            <a:endParaRPr sz="1000">
              <a:latin typeface="Arial"/>
              <a:cs typeface="Arial"/>
            </a:endParaRPr>
          </a:p>
        </p:txBody>
      </p:sp>
      <p:sp>
        <p:nvSpPr>
          <p:cNvPr id="18" name="object 18"/>
          <p:cNvSpPr/>
          <p:nvPr/>
        </p:nvSpPr>
        <p:spPr>
          <a:xfrm>
            <a:off x="7452359" y="3820667"/>
            <a:ext cx="1419225" cy="401320"/>
          </a:xfrm>
          <a:custGeom>
            <a:avLst/>
            <a:gdLst/>
            <a:ahLst/>
            <a:cxnLst/>
            <a:rect l="l" t="t" r="r" b="b"/>
            <a:pathLst>
              <a:path w="1419225" h="401320">
                <a:moveTo>
                  <a:pt x="1418844" y="0"/>
                </a:moveTo>
                <a:lnTo>
                  <a:pt x="0" y="0"/>
                </a:lnTo>
                <a:lnTo>
                  <a:pt x="0" y="400811"/>
                </a:lnTo>
                <a:lnTo>
                  <a:pt x="1418844" y="400811"/>
                </a:lnTo>
                <a:lnTo>
                  <a:pt x="1418844" y="0"/>
                </a:lnTo>
                <a:close/>
              </a:path>
            </a:pathLst>
          </a:custGeom>
          <a:solidFill>
            <a:srgbClr val="FFFFFF"/>
          </a:solidFill>
        </p:spPr>
        <p:txBody>
          <a:bodyPr wrap="square" lIns="0" tIns="0" rIns="0" bIns="0" rtlCol="0"/>
          <a:lstStyle/>
          <a:p>
            <a:endParaRPr/>
          </a:p>
        </p:txBody>
      </p:sp>
      <p:sp>
        <p:nvSpPr>
          <p:cNvPr id="19" name="object 19"/>
          <p:cNvSpPr txBox="1"/>
          <p:nvPr/>
        </p:nvSpPr>
        <p:spPr>
          <a:xfrm>
            <a:off x="7531989" y="3852164"/>
            <a:ext cx="1039494" cy="330200"/>
          </a:xfrm>
          <a:prstGeom prst="rect">
            <a:avLst/>
          </a:prstGeom>
        </p:spPr>
        <p:txBody>
          <a:bodyPr vert="horz" wrap="square" lIns="0" tIns="12065" rIns="0" bIns="0" rtlCol="0">
            <a:spAutoFit/>
          </a:bodyPr>
          <a:lstStyle/>
          <a:p>
            <a:pPr marL="12700" marR="5080">
              <a:lnSpc>
                <a:spcPct val="100000"/>
              </a:lnSpc>
              <a:spcBef>
                <a:spcPts val="95"/>
              </a:spcBef>
            </a:pPr>
            <a:r>
              <a:rPr sz="1000" dirty="0">
                <a:latin typeface="Arial"/>
                <a:cs typeface="Arial"/>
              </a:rPr>
              <a:t>EcoRI</a:t>
            </a:r>
            <a:r>
              <a:rPr sz="1000" spc="-45" dirty="0">
                <a:latin typeface="Arial"/>
                <a:cs typeface="Arial"/>
              </a:rPr>
              <a:t> </a:t>
            </a:r>
            <a:r>
              <a:rPr sz="1000" spc="-10" dirty="0">
                <a:latin typeface="Arial"/>
                <a:cs typeface="Arial"/>
              </a:rPr>
              <a:t>metillenmiş </a:t>
            </a:r>
            <a:r>
              <a:rPr sz="1000" dirty="0">
                <a:latin typeface="Arial"/>
                <a:cs typeface="Arial"/>
              </a:rPr>
              <a:t>DNA’yı</a:t>
            </a:r>
            <a:r>
              <a:rPr sz="1000" spc="-50" dirty="0">
                <a:latin typeface="Arial"/>
                <a:cs typeface="Arial"/>
              </a:rPr>
              <a:t> </a:t>
            </a:r>
            <a:r>
              <a:rPr sz="1000" spc="-10" dirty="0">
                <a:latin typeface="Arial"/>
                <a:cs typeface="Arial"/>
              </a:rPr>
              <a:t>kesmez</a:t>
            </a:r>
            <a:endParaRPr sz="1000">
              <a:latin typeface="Arial"/>
              <a:cs typeface="Arial"/>
            </a:endParaRPr>
          </a:p>
        </p:txBody>
      </p:sp>
      <p:sp>
        <p:nvSpPr>
          <p:cNvPr id="20" name="object 20"/>
          <p:cNvSpPr txBox="1"/>
          <p:nvPr/>
        </p:nvSpPr>
        <p:spPr>
          <a:xfrm>
            <a:off x="365759" y="2244851"/>
            <a:ext cx="1143000" cy="399415"/>
          </a:xfrm>
          <a:prstGeom prst="rect">
            <a:avLst/>
          </a:prstGeom>
          <a:solidFill>
            <a:srgbClr val="FFFFFF"/>
          </a:solidFill>
        </p:spPr>
        <p:txBody>
          <a:bodyPr vert="horz" wrap="square" lIns="0" tIns="42545" rIns="0" bIns="0" rtlCol="0">
            <a:spAutoFit/>
          </a:bodyPr>
          <a:lstStyle/>
          <a:p>
            <a:pPr marL="90805" marR="234315">
              <a:lnSpc>
                <a:spcPct val="100000"/>
              </a:lnSpc>
              <a:spcBef>
                <a:spcPts val="335"/>
              </a:spcBef>
            </a:pPr>
            <a:r>
              <a:rPr sz="1000" spc="-10" dirty="0">
                <a:latin typeface="Arial"/>
                <a:cs typeface="Arial"/>
              </a:rPr>
              <a:t>Metillenmemiş </a:t>
            </a:r>
            <a:r>
              <a:rPr sz="1000" spc="-25" dirty="0">
                <a:latin typeface="Arial"/>
                <a:cs typeface="Arial"/>
              </a:rPr>
              <a:t>DNA</a:t>
            </a:r>
            <a:endParaRPr sz="1000">
              <a:latin typeface="Arial"/>
              <a:cs typeface="Arial"/>
            </a:endParaRPr>
          </a:p>
        </p:txBody>
      </p:sp>
      <p:sp>
        <p:nvSpPr>
          <p:cNvPr id="21" name="object 21"/>
          <p:cNvSpPr txBox="1"/>
          <p:nvPr/>
        </p:nvSpPr>
        <p:spPr>
          <a:xfrm>
            <a:off x="5349240" y="4597908"/>
            <a:ext cx="856615" cy="399415"/>
          </a:xfrm>
          <a:prstGeom prst="rect">
            <a:avLst/>
          </a:prstGeom>
          <a:solidFill>
            <a:srgbClr val="FFFFFF"/>
          </a:solidFill>
        </p:spPr>
        <p:txBody>
          <a:bodyPr vert="horz" wrap="square" lIns="0" tIns="42545" rIns="0" bIns="0" rtlCol="0">
            <a:spAutoFit/>
          </a:bodyPr>
          <a:lstStyle/>
          <a:p>
            <a:pPr marL="92710" marR="123189">
              <a:lnSpc>
                <a:spcPct val="100000"/>
              </a:lnSpc>
              <a:spcBef>
                <a:spcPts val="335"/>
              </a:spcBef>
            </a:pPr>
            <a:r>
              <a:rPr sz="1000" spc="-10" dirty="0">
                <a:latin typeface="Arial"/>
                <a:cs typeface="Arial"/>
              </a:rPr>
              <a:t>Metillenmiş </a:t>
            </a:r>
            <a:r>
              <a:rPr sz="1000" spc="-25" dirty="0">
                <a:latin typeface="Arial"/>
                <a:cs typeface="Arial"/>
              </a:rPr>
              <a:t>DNA</a:t>
            </a:r>
            <a:endParaRPr sz="1000">
              <a:latin typeface="Arial"/>
              <a:cs typeface="Arial"/>
            </a:endParaRPr>
          </a:p>
        </p:txBody>
      </p:sp>
      <p:sp>
        <p:nvSpPr>
          <p:cNvPr id="22" name="object 22"/>
          <p:cNvSpPr txBox="1"/>
          <p:nvPr/>
        </p:nvSpPr>
        <p:spPr>
          <a:xfrm>
            <a:off x="5146547" y="2295144"/>
            <a:ext cx="1144905" cy="401320"/>
          </a:xfrm>
          <a:prstGeom prst="rect">
            <a:avLst/>
          </a:prstGeom>
          <a:solidFill>
            <a:srgbClr val="FFFFFF"/>
          </a:solidFill>
        </p:spPr>
        <p:txBody>
          <a:bodyPr vert="horz" wrap="square" lIns="0" tIns="42545" rIns="0" bIns="0" rtlCol="0">
            <a:spAutoFit/>
          </a:bodyPr>
          <a:lstStyle/>
          <a:p>
            <a:pPr marL="92710" marR="234315">
              <a:lnSpc>
                <a:spcPct val="100000"/>
              </a:lnSpc>
              <a:spcBef>
                <a:spcPts val="335"/>
              </a:spcBef>
            </a:pPr>
            <a:r>
              <a:rPr sz="1000" spc="-10" dirty="0">
                <a:latin typeface="Arial"/>
                <a:cs typeface="Arial"/>
              </a:rPr>
              <a:t>Metillenmemiş </a:t>
            </a:r>
            <a:r>
              <a:rPr sz="1000" spc="-25" dirty="0">
                <a:latin typeface="Arial"/>
                <a:cs typeface="Arial"/>
              </a:rPr>
              <a:t>DNA</a:t>
            </a:r>
            <a:endParaRPr sz="1000">
              <a:latin typeface="Arial"/>
              <a:cs typeface="Arial"/>
            </a:endParaRPr>
          </a:p>
        </p:txBody>
      </p:sp>
      <p:sp>
        <p:nvSpPr>
          <p:cNvPr id="23" name="object 23"/>
          <p:cNvSpPr txBox="1"/>
          <p:nvPr/>
        </p:nvSpPr>
        <p:spPr>
          <a:xfrm>
            <a:off x="3544823" y="2214372"/>
            <a:ext cx="990600" cy="554990"/>
          </a:xfrm>
          <a:prstGeom prst="rect">
            <a:avLst/>
          </a:prstGeom>
          <a:solidFill>
            <a:srgbClr val="FFFFFF"/>
          </a:solidFill>
        </p:spPr>
        <p:txBody>
          <a:bodyPr vert="horz" wrap="square" lIns="0" tIns="42545" rIns="0" bIns="0" rtlCol="0">
            <a:spAutoFit/>
          </a:bodyPr>
          <a:lstStyle/>
          <a:p>
            <a:pPr marL="92075" marR="252095">
              <a:lnSpc>
                <a:spcPct val="100000"/>
              </a:lnSpc>
              <a:spcBef>
                <a:spcPts val="335"/>
              </a:spcBef>
            </a:pPr>
            <a:r>
              <a:rPr sz="1000" spc="-10" dirty="0">
                <a:latin typeface="Arial"/>
                <a:cs typeface="Arial"/>
              </a:rPr>
              <a:t>EcoRI restriksiyon bölgesi</a:t>
            </a:r>
            <a:endParaRPr sz="1000">
              <a:latin typeface="Arial"/>
              <a:cs typeface="Arial"/>
            </a:endParaRPr>
          </a:p>
        </p:txBody>
      </p:sp>
      <p:sp>
        <p:nvSpPr>
          <p:cNvPr id="24" name="object 24"/>
          <p:cNvSpPr txBox="1"/>
          <p:nvPr/>
        </p:nvSpPr>
        <p:spPr>
          <a:xfrm>
            <a:off x="1988820" y="3826764"/>
            <a:ext cx="1143000" cy="247015"/>
          </a:xfrm>
          <a:prstGeom prst="rect">
            <a:avLst/>
          </a:prstGeom>
          <a:solidFill>
            <a:srgbClr val="FFFFFF"/>
          </a:solidFill>
        </p:spPr>
        <p:txBody>
          <a:bodyPr vert="horz" wrap="square" lIns="0" tIns="43180" rIns="0" bIns="0" rtlCol="0">
            <a:spAutoFit/>
          </a:bodyPr>
          <a:lstStyle/>
          <a:p>
            <a:pPr marL="92075">
              <a:lnSpc>
                <a:spcPct val="100000"/>
              </a:lnSpc>
              <a:spcBef>
                <a:spcPts val="340"/>
              </a:spcBef>
            </a:pPr>
            <a:r>
              <a:rPr sz="1000" spc="-10" dirty="0">
                <a:latin typeface="Arial"/>
                <a:cs typeface="Arial"/>
              </a:rPr>
              <a:t>Yapışkan</a:t>
            </a:r>
            <a:r>
              <a:rPr sz="1000" spc="-5" dirty="0">
                <a:latin typeface="Arial"/>
                <a:cs typeface="Arial"/>
              </a:rPr>
              <a:t> </a:t>
            </a:r>
            <a:r>
              <a:rPr sz="1000" spc="-10" dirty="0">
                <a:latin typeface="Arial"/>
                <a:cs typeface="Arial"/>
              </a:rPr>
              <a:t>uçlar</a:t>
            </a:r>
            <a:endParaRPr sz="1000">
              <a:latin typeface="Arial"/>
              <a:cs typeface="Arial"/>
            </a:endParaRPr>
          </a:p>
        </p:txBody>
      </p:sp>
      <p:sp>
        <p:nvSpPr>
          <p:cNvPr id="25" name="object 25"/>
          <p:cNvSpPr txBox="1"/>
          <p:nvPr/>
        </p:nvSpPr>
        <p:spPr>
          <a:xfrm>
            <a:off x="3084576" y="3232404"/>
            <a:ext cx="670560" cy="247015"/>
          </a:xfrm>
          <a:prstGeom prst="rect">
            <a:avLst/>
          </a:prstGeom>
          <a:solidFill>
            <a:srgbClr val="FFFFFF"/>
          </a:solidFill>
        </p:spPr>
        <p:txBody>
          <a:bodyPr vert="horz" wrap="square" lIns="0" tIns="42545" rIns="0" bIns="0" rtlCol="0">
            <a:spAutoFit/>
          </a:bodyPr>
          <a:lstStyle/>
          <a:p>
            <a:pPr marL="92075">
              <a:lnSpc>
                <a:spcPct val="100000"/>
              </a:lnSpc>
              <a:spcBef>
                <a:spcPts val="335"/>
              </a:spcBef>
            </a:pPr>
            <a:r>
              <a:rPr sz="1000" spc="-10" dirty="0">
                <a:latin typeface="Arial"/>
                <a:cs typeface="Arial"/>
              </a:rPr>
              <a:t>Kesme</a:t>
            </a:r>
            <a:endParaRPr sz="100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
        <p:nvSpPr>
          <p:cNvPr id="2" name="object 2"/>
          <p:cNvSpPr txBox="1">
            <a:spLocks noGrp="1"/>
          </p:cNvSpPr>
          <p:nvPr>
            <p:ph type="title"/>
          </p:nvPr>
        </p:nvSpPr>
        <p:spPr>
          <a:xfrm>
            <a:off x="444500" y="20523"/>
            <a:ext cx="6318250" cy="514350"/>
          </a:xfrm>
          <a:prstGeom prst="rect">
            <a:avLst/>
          </a:prstGeom>
        </p:spPr>
        <p:txBody>
          <a:bodyPr vert="horz" wrap="square" lIns="0" tIns="13335" rIns="0" bIns="0" rtlCol="0">
            <a:spAutoFit/>
          </a:bodyPr>
          <a:lstStyle/>
          <a:p>
            <a:pPr marL="12700">
              <a:lnSpc>
                <a:spcPct val="100000"/>
              </a:lnSpc>
              <a:spcBef>
                <a:spcPts val="105"/>
              </a:spcBef>
            </a:pPr>
            <a:r>
              <a:rPr sz="3200" dirty="0"/>
              <a:t>3.4.6</a:t>
            </a:r>
            <a:r>
              <a:rPr sz="3200" spc="-45" dirty="0"/>
              <a:t> </a:t>
            </a:r>
            <a:r>
              <a:rPr sz="3200" dirty="0"/>
              <a:t>Gen</a:t>
            </a:r>
            <a:r>
              <a:rPr sz="3200" spc="-65" dirty="0"/>
              <a:t> </a:t>
            </a:r>
            <a:r>
              <a:rPr sz="3200" dirty="0"/>
              <a:t>mutasyonu</a:t>
            </a:r>
            <a:r>
              <a:rPr sz="3200" spc="-55" dirty="0"/>
              <a:t> </a:t>
            </a:r>
            <a:r>
              <a:rPr sz="3200" spc="-10" dirty="0"/>
              <a:t>çalışmaları</a:t>
            </a:r>
            <a:endParaRPr sz="3200"/>
          </a:p>
        </p:txBody>
      </p:sp>
      <p:sp>
        <p:nvSpPr>
          <p:cNvPr id="3" name="object 3"/>
          <p:cNvSpPr txBox="1"/>
          <p:nvPr/>
        </p:nvSpPr>
        <p:spPr>
          <a:xfrm>
            <a:off x="786790" y="933703"/>
            <a:ext cx="7569834" cy="3977004"/>
          </a:xfrm>
          <a:prstGeom prst="rect">
            <a:avLst/>
          </a:prstGeom>
        </p:spPr>
        <p:txBody>
          <a:bodyPr vert="horz" wrap="square" lIns="0" tIns="12700" rIns="0" bIns="0" rtlCol="0">
            <a:spAutoFit/>
          </a:bodyPr>
          <a:lstStyle/>
          <a:p>
            <a:pPr marL="299085" marR="13335" indent="-287020">
              <a:lnSpc>
                <a:spcPct val="100000"/>
              </a:lnSpc>
              <a:spcBef>
                <a:spcPts val="100"/>
              </a:spcBef>
              <a:buChar char="–"/>
              <a:tabLst>
                <a:tab pos="299720" algn="l"/>
              </a:tabLst>
            </a:pPr>
            <a:r>
              <a:rPr sz="2400" dirty="0">
                <a:latin typeface="Arial"/>
                <a:cs typeface="Arial"/>
              </a:rPr>
              <a:t>Bir</a:t>
            </a:r>
            <a:r>
              <a:rPr sz="2400" spc="-30" dirty="0">
                <a:latin typeface="Arial"/>
                <a:cs typeface="Arial"/>
              </a:rPr>
              <a:t> </a:t>
            </a:r>
            <a:r>
              <a:rPr sz="2400" dirty="0">
                <a:latin typeface="Arial"/>
                <a:cs typeface="Arial"/>
              </a:rPr>
              <a:t>gen</a:t>
            </a:r>
            <a:r>
              <a:rPr sz="2400" spc="-20" dirty="0">
                <a:latin typeface="Arial"/>
                <a:cs typeface="Arial"/>
              </a:rPr>
              <a:t> </a:t>
            </a:r>
            <a:r>
              <a:rPr sz="2400" dirty="0">
                <a:latin typeface="Arial"/>
                <a:cs typeface="Arial"/>
              </a:rPr>
              <a:t>tarafından</a:t>
            </a:r>
            <a:r>
              <a:rPr sz="2400" spc="-15" dirty="0">
                <a:latin typeface="Arial"/>
                <a:cs typeface="Arial"/>
              </a:rPr>
              <a:t> </a:t>
            </a:r>
            <a:r>
              <a:rPr sz="2400" dirty="0">
                <a:latin typeface="Arial"/>
                <a:cs typeface="Arial"/>
              </a:rPr>
              <a:t>kodlanan</a:t>
            </a:r>
            <a:r>
              <a:rPr sz="2400" spc="15" dirty="0">
                <a:latin typeface="Arial"/>
                <a:cs typeface="Arial"/>
              </a:rPr>
              <a:t> </a:t>
            </a:r>
            <a:r>
              <a:rPr sz="2400" dirty="0">
                <a:latin typeface="Arial"/>
                <a:cs typeface="Arial"/>
              </a:rPr>
              <a:t>proteinin</a:t>
            </a:r>
            <a:r>
              <a:rPr sz="2400" spc="-5" dirty="0">
                <a:latin typeface="Arial"/>
                <a:cs typeface="Arial"/>
              </a:rPr>
              <a:t> </a:t>
            </a:r>
            <a:r>
              <a:rPr sz="2400" dirty="0">
                <a:latin typeface="Arial"/>
                <a:cs typeface="Arial"/>
              </a:rPr>
              <a:t>işlev</a:t>
            </a:r>
            <a:r>
              <a:rPr sz="2400" spc="-15" dirty="0">
                <a:latin typeface="Arial"/>
                <a:cs typeface="Arial"/>
              </a:rPr>
              <a:t> </a:t>
            </a:r>
            <a:r>
              <a:rPr sz="2400" dirty="0">
                <a:latin typeface="Arial"/>
                <a:cs typeface="Arial"/>
              </a:rPr>
              <a:t>ve</a:t>
            </a:r>
            <a:r>
              <a:rPr sz="2400" spc="-30" dirty="0">
                <a:latin typeface="Arial"/>
                <a:cs typeface="Arial"/>
              </a:rPr>
              <a:t> </a:t>
            </a:r>
            <a:r>
              <a:rPr sz="2400" spc="-10" dirty="0">
                <a:latin typeface="Arial"/>
                <a:cs typeface="Arial"/>
              </a:rPr>
              <a:t>yapısını </a:t>
            </a:r>
            <a:r>
              <a:rPr sz="2400" dirty="0">
                <a:latin typeface="Arial"/>
                <a:cs typeface="Arial"/>
              </a:rPr>
              <a:t>anlamak</a:t>
            </a:r>
            <a:r>
              <a:rPr sz="2400" spc="-20" dirty="0">
                <a:latin typeface="Arial"/>
                <a:cs typeface="Arial"/>
              </a:rPr>
              <a:t> </a:t>
            </a:r>
            <a:r>
              <a:rPr sz="2400" dirty="0">
                <a:latin typeface="Arial"/>
                <a:cs typeface="Arial"/>
              </a:rPr>
              <a:t>için</a:t>
            </a:r>
            <a:r>
              <a:rPr sz="2400" spc="-5" dirty="0">
                <a:latin typeface="Arial"/>
                <a:cs typeface="Arial"/>
              </a:rPr>
              <a:t> </a:t>
            </a:r>
            <a:r>
              <a:rPr sz="2400" spc="-10" dirty="0">
                <a:latin typeface="Arial"/>
                <a:cs typeface="Arial"/>
              </a:rPr>
              <a:t>kullanılır.</a:t>
            </a:r>
            <a:endParaRPr sz="2400">
              <a:latin typeface="Arial"/>
              <a:cs typeface="Arial"/>
            </a:endParaRPr>
          </a:p>
          <a:p>
            <a:pPr marL="299085" marR="735330" indent="-287020">
              <a:lnSpc>
                <a:spcPct val="100000"/>
              </a:lnSpc>
              <a:spcBef>
                <a:spcPts val="575"/>
              </a:spcBef>
              <a:buChar char="–"/>
              <a:tabLst>
                <a:tab pos="299720" algn="l"/>
              </a:tabLst>
            </a:pPr>
            <a:r>
              <a:rPr sz="2400" dirty="0">
                <a:latin typeface="Arial"/>
                <a:cs typeface="Arial"/>
              </a:rPr>
              <a:t>Klonlanan</a:t>
            </a:r>
            <a:r>
              <a:rPr sz="2400" spc="10" dirty="0">
                <a:latin typeface="Arial"/>
                <a:cs typeface="Arial"/>
              </a:rPr>
              <a:t> </a:t>
            </a:r>
            <a:r>
              <a:rPr sz="2400" dirty="0">
                <a:latin typeface="Arial"/>
                <a:cs typeface="Arial"/>
              </a:rPr>
              <a:t>bir</a:t>
            </a:r>
            <a:r>
              <a:rPr sz="2400" spc="-20" dirty="0">
                <a:latin typeface="Arial"/>
                <a:cs typeface="Arial"/>
              </a:rPr>
              <a:t> </a:t>
            </a:r>
            <a:r>
              <a:rPr sz="2400" dirty="0">
                <a:latin typeface="Arial"/>
                <a:cs typeface="Arial"/>
              </a:rPr>
              <a:t>genin</a:t>
            </a:r>
            <a:r>
              <a:rPr sz="2400" spc="-10" dirty="0">
                <a:latin typeface="Arial"/>
                <a:cs typeface="Arial"/>
              </a:rPr>
              <a:t> </a:t>
            </a:r>
            <a:r>
              <a:rPr sz="2400" dirty="0">
                <a:latin typeface="Arial"/>
                <a:cs typeface="Arial"/>
              </a:rPr>
              <a:t>tek</a:t>
            </a:r>
            <a:r>
              <a:rPr sz="2400" spc="-20" dirty="0">
                <a:latin typeface="Arial"/>
                <a:cs typeface="Arial"/>
              </a:rPr>
              <a:t> </a:t>
            </a:r>
            <a:r>
              <a:rPr sz="2400" dirty="0">
                <a:latin typeface="Arial"/>
                <a:cs typeface="Arial"/>
              </a:rPr>
              <a:t>bir</a:t>
            </a:r>
            <a:r>
              <a:rPr sz="2400" spc="-30" dirty="0">
                <a:latin typeface="Arial"/>
                <a:cs typeface="Arial"/>
              </a:rPr>
              <a:t> </a:t>
            </a:r>
            <a:r>
              <a:rPr sz="2400" dirty="0">
                <a:latin typeface="Arial"/>
                <a:cs typeface="Arial"/>
              </a:rPr>
              <a:t>nükleotitinde</a:t>
            </a:r>
            <a:r>
              <a:rPr sz="2400" spc="10" dirty="0">
                <a:latin typeface="Arial"/>
                <a:cs typeface="Arial"/>
              </a:rPr>
              <a:t> </a:t>
            </a:r>
            <a:r>
              <a:rPr sz="2400" spc="-10" dirty="0">
                <a:latin typeface="Arial"/>
                <a:cs typeface="Arial"/>
              </a:rPr>
              <a:t>istenilen </a:t>
            </a:r>
            <a:r>
              <a:rPr sz="2400" dirty="0">
                <a:latin typeface="Arial"/>
                <a:cs typeface="Arial"/>
              </a:rPr>
              <a:t>değişiklik </a:t>
            </a:r>
            <a:r>
              <a:rPr sz="2400" spc="-10" dirty="0">
                <a:latin typeface="Arial"/>
                <a:cs typeface="Arial"/>
              </a:rPr>
              <a:t>yapılabilir</a:t>
            </a:r>
            <a:endParaRPr sz="2400">
              <a:latin typeface="Arial"/>
              <a:cs typeface="Arial"/>
            </a:endParaRPr>
          </a:p>
          <a:p>
            <a:pPr marL="299085" indent="-287020">
              <a:lnSpc>
                <a:spcPct val="100000"/>
              </a:lnSpc>
              <a:spcBef>
                <a:spcPts val="580"/>
              </a:spcBef>
              <a:buChar char="–"/>
              <a:tabLst>
                <a:tab pos="299720" algn="l"/>
              </a:tabLst>
            </a:pPr>
            <a:r>
              <a:rPr sz="2400" dirty="0">
                <a:latin typeface="Arial"/>
                <a:cs typeface="Arial"/>
              </a:rPr>
              <a:t>Daha</a:t>
            </a:r>
            <a:r>
              <a:rPr sz="2400" spc="-25" dirty="0">
                <a:latin typeface="Arial"/>
                <a:cs typeface="Arial"/>
              </a:rPr>
              <a:t> </a:t>
            </a:r>
            <a:r>
              <a:rPr sz="2400" dirty="0">
                <a:latin typeface="Arial"/>
                <a:cs typeface="Arial"/>
              </a:rPr>
              <a:t>sonra bu</a:t>
            </a:r>
            <a:r>
              <a:rPr sz="2400" spc="-25" dirty="0">
                <a:latin typeface="Arial"/>
                <a:cs typeface="Arial"/>
              </a:rPr>
              <a:t> </a:t>
            </a:r>
            <a:r>
              <a:rPr sz="2400" dirty="0">
                <a:latin typeface="Arial"/>
                <a:cs typeface="Arial"/>
              </a:rPr>
              <a:t>gen</a:t>
            </a:r>
            <a:r>
              <a:rPr sz="2400" spc="-15" dirty="0">
                <a:latin typeface="Arial"/>
                <a:cs typeface="Arial"/>
              </a:rPr>
              <a:t> </a:t>
            </a:r>
            <a:r>
              <a:rPr sz="2400" dirty="0">
                <a:latin typeface="Arial"/>
                <a:cs typeface="Arial"/>
              </a:rPr>
              <a:t>hücrelerde ifade</a:t>
            </a:r>
            <a:r>
              <a:rPr sz="2400" spc="-10" dirty="0">
                <a:latin typeface="Arial"/>
                <a:cs typeface="Arial"/>
              </a:rPr>
              <a:t> </a:t>
            </a:r>
            <a:r>
              <a:rPr sz="2400" dirty="0">
                <a:latin typeface="Arial"/>
                <a:cs typeface="Arial"/>
              </a:rPr>
              <a:t>edilir</a:t>
            </a:r>
            <a:r>
              <a:rPr sz="2400" spc="5" dirty="0">
                <a:latin typeface="Arial"/>
                <a:cs typeface="Arial"/>
              </a:rPr>
              <a:t> </a:t>
            </a:r>
            <a:r>
              <a:rPr sz="2400" dirty="0">
                <a:latin typeface="Arial"/>
                <a:cs typeface="Arial"/>
              </a:rPr>
              <a:t>ve</a:t>
            </a:r>
            <a:r>
              <a:rPr sz="2400" spc="-15" dirty="0">
                <a:latin typeface="Arial"/>
                <a:cs typeface="Arial"/>
              </a:rPr>
              <a:t> </a:t>
            </a:r>
            <a:r>
              <a:rPr sz="2400" spc="-25" dirty="0">
                <a:latin typeface="Arial"/>
                <a:cs typeface="Arial"/>
              </a:rPr>
              <a:t>bu</a:t>
            </a:r>
            <a:endParaRPr sz="2400">
              <a:latin typeface="Arial"/>
              <a:cs typeface="Arial"/>
            </a:endParaRPr>
          </a:p>
          <a:p>
            <a:pPr marL="299085">
              <a:lnSpc>
                <a:spcPct val="100000"/>
              </a:lnSpc>
            </a:pPr>
            <a:r>
              <a:rPr sz="2400" dirty="0">
                <a:latin typeface="Arial"/>
                <a:cs typeface="Arial"/>
              </a:rPr>
              <a:t>mutasyonun</a:t>
            </a:r>
            <a:r>
              <a:rPr sz="2400" spc="-40" dirty="0">
                <a:latin typeface="Arial"/>
                <a:cs typeface="Arial"/>
              </a:rPr>
              <a:t> </a:t>
            </a:r>
            <a:r>
              <a:rPr sz="2400" dirty="0">
                <a:latin typeface="Arial"/>
                <a:cs typeface="Arial"/>
              </a:rPr>
              <a:t>etkisine</a:t>
            </a:r>
            <a:r>
              <a:rPr sz="2400" spc="-25" dirty="0">
                <a:latin typeface="Arial"/>
                <a:cs typeface="Arial"/>
              </a:rPr>
              <a:t> </a:t>
            </a:r>
            <a:r>
              <a:rPr sz="2400" spc="-10" dirty="0">
                <a:latin typeface="Arial"/>
                <a:cs typeface="Arial"/>
              </a:rPr>
              <a:t>bakılır.</a:t>
            </a:r>
            <a:endParaRPr sz="2400">
              <a:latin typeface="Arial"/>
              <a:cs typeface="Arial"/>
            </a:endParaRPr>
          </a:p>
          <a:p>
            <a:pPr marL="299085" marR="5080" indent="-287020">
              <a:lnSpc>
                <a:spcPct val="100000"/>
              </a:lnSpc>
              <a:spcBef>
                <a:spcPts val="575"/>
              </a:spcBef>
              <a:buChar char="–"/>
              <a:tabLst>
                <a:tab pos="299720" algn="l"/>
              </a:tabLst>
            </a:pPr>
            <a:r>
              <a:rPr sz="2400" dirty="0">
                <a:latin typeface="Arial"/>
                <a:cs typeface="Arial"/>
              </a:rPr>
              <a:t>Böylece</a:t>
            </a:r>
            <a:r>
              <a:rPr sz="2400" spc="-25" dirty="0">
                <a:latin typeface="Arial"/>
                <a:cs typeface="Arial"/>
              </a:rPr>
              <a:t> </a:t>
            </a:r>
            <a:r>
              <a:rPr sz="2400" dirty="0">
                <a:latin typeface="Arial"/>
                <a:cs typeface="Arial"/>
              </a:rPr>
              <a:t>proteinin</a:t>
            </a:r>
            <a:r>
              <a:rPr sz="2400" spc="-15" dirty="0">
                <a:latin typeface="Arial"/>
                <a:cs typeface="Arial"/>
              </a:rPr>
              <a:t> </a:t>
            </a:r>
            <a:r>
              <a:rPr sz="2400" dirty="0">
                <a:latin typeface="Arial"/>
                <a:cs typeface="Arial"/>
              </a:rPr>
              <a:t>işlevi</a:t>
            </a:r>
            <a:r>
              <a:rPr sz="2400" spc="-20" dirty="0">
                <a:latin typeface="Arial"/>
                <a:cs typeface="Arial"/>
              </a:rPr>
              <a:t> </a:t>
            </a:r>
            <a:r>
              <a:rPr sz="2400" dirty="0">
                <a:latin typeface="Arial"/>
                <a:cs typeface="Arial"/>
              </a:rPr>
              <a:t>için</a:t>
            </a:r>
            <a:r>
              <a:rPr sz="2400" spc="-25" dirty="0">
                <a:latin typeface="Arial"/>
                <a:cs typeface="Arial"/>
              </a:rPr>
              <a:t> </a:t>
            </a:r>
            <a:r>
              <a:rPr sz="2400" dirty="0">
                <a:latin typeface="Arial"/>
                <a:cs typeface="Arial"/>
              </a:rPr>
              <a:t>hangi</a:t>
            </a:r>
            <a:r>
              <a:rPr sz="2400" spc="-15" dirty="0">
                <a:latin typeface="Arial"/>
                <a:cs typeface="Arial"/>
              </a:rPr>
              <a:t> </a:t>
            </a:r>
            <a:r>
              <a:rPr sz="2400" dirty="0">
                <a:latin typeface="Arial"/>
                <a:cs typeface="Arial"/>
              </a:rPr>
              <a:t>nükleotitlerin </a:t>
            </a:r>
            <a:r>
              <a:rPr sz="2400" spc="-10" dirty="0">
                <a:latin typeface="Arial"/>
                <a:cs typeface="Arial"/>
              </a:rPr>
              <a:t>önemli </a:t>
            </a:r>
            <a:r>
              <a:rPr sz="2400" dirty="0">
                <a:latin typeface="Arial"/>
                <a:cs typeface="Arial"/>
              </a:rPr>
              <a:t>olduğu</a:t>
            </a:r>
            <a:r>
              <a:rPr sz="2400" spc="-20" dirty="0">
                <a:latin typeface="Arial"/>
                <a:cs typeface="Arial"/>
              </a:rPr>
              <a:t> </a:t>
            </a:r>
            <a:r>
              <a:rPr sz="2400" spc="-10" dirty="0">
                <a:latin typeface="Arial"/>
                <a:cs typeface="Arial"/>
              </a:rPr>
              <a:t>anlaşılır.</a:t>
            </a:r>
            <a:endParaRPr sz="2400">
              <a:latin typeface="Arial"/>
              <a:cs typeface="Arial"/>
            </a:endParaRPr>
          </a:p>
          <a:p>
            <a:pPr marL="299085" marR="328930" indent="-287020">
              <a:lnSpc>
                <a:spcPct val="100000"/>
              </a:lnSpc>
              <a:spcBef>
                <a:spcPts val="580"/>
              </a:spcBef>
              <a:buChar char="–"/>
              <a:tabLst>
                <a:tab pos="299720" algn="l"/>
              </a:tabLst>
            </a:pPr>
            <a:r>
              <a:rPr sz="2400" dirty="0">
                <a:latin typeface="Arial"/>
                <a:cs typeface="Arial"/>
              </a:rPr>
              <a:t>Bu</a:t>
            </a:r>
            <a:r>
              <a:rPr sz="2400" spc="-35" dirty="0">
                <a:latin typeface="Arial"/>
                <a:cs typeface="Arial"/>
              </a:rPr>
              <a:t> </a:t>
            </a:r>
            <a:r>
              <a:rPr sz="2400" dirty="0">
                <a:latin typeface="Arial"/>
                <a:cs typeface="Arial"/>
              </a:rPr>
              <a:t>sayede</a:t>
            </a:r>
            <a:r>
              <a:rPr sz="2400" spc="-15" dirty="0">
                <a:latin typeface="Arial"/>
                <a:cs typeface="Arial"/>
              </a:rPr>
              <a:t> </a:t>
            </a:r>
            <a:r>
              <a:rPr sz="2400" dirty="0">
                <a:latin typeface="Arial"/>
                <a:cs typeface="Arial"/>
              </a:rPr>
              <a:t>hastalıklarda</a:t>
            </a:r>
            <a:r>
              <a:rPr sz="2400" spc="20" dirty="0">
                <a:latin typeface="Arial"/>
                <a:cs typeface="Arial"/>
              </a:rPr>
              <a:t> </a:t>
            </a:r>
            <a:r>
              <a:rPr sz="2400" dirty="0">
                <a:latin typeface="Arial"/>
                <a:cs typeface="Arial"/>
              </a:rPr>
              <a:t>yer</a:t>
            </a:r>
            <a:r>
              <a:rPr sz="2400" spc="-20" dirty="0">
                <a:latin typeface="Arial"/>
                <a:cs typeface="Arial"/>
              </a:rPr>
              <a:t> </a:t>
            </a:r>
            <a:r>
              <a:rPr sz="2400" dirty="0">
                <a:latin typeface="Arial"/>
                <a:cs typeface="Arial"/>
              </a:rPr>
              <a:t>alan</a:t>
            </a:r>
            <a:r>
              <a:rPr sz="2400" spc="-15" dirty="0">
                <a:latin typeface="Arial"/>
                <a:cs typeface="Arial"/>
              </a:rPr>
              <a:t> </a:t>
            </a:r>
            <a:r>
              <a:rPr sz="2400" dirty="0">
                <a:latin typeface="Arial"/>
                <a:cs typeface="Arial"/>
              </a:rPr>
              <a:t>proteinlerde</a:t>
            </a:r>
            <a:r>
              <a:rPr sz="2400" spc="10" dirty="0">
                <a:latin typeface="Arial"/>
                <a:cs typeface="Arial"/>
              </a:rPr>
              <a:t> </a:t>
            </a:r>
            <a:r>
              <a:rPr sz="2400" spc="-10" dirty="0">
                <a:latin typeface="Arial"/>
                <a:cs typeface="Arial"/>
              </a:rPr>
              <a:t>neyin </a:t>
            </a:r>
            <a:r>
              <a:rPr sz="2400" dirty="0">
                <a:latin typeface="Arial"/>
                <a:cs typeface="Arial"/>
              </a:rPr>
              <a:t>yanlış</a:t>
            </a:r>
            <a:r>
              <a:rPr sz="2400" spc="-25" dirty="0">
                <a:latin typeface="Arial"/>
                <a:cs typeface="Arial"/>
              </a:rPr>
              <a:t> </a:t>
            </a:r>
            <a:r>
              <a:rPr sz="2400" dirty="0">
                <a:latin typeface="Arial"/>
                <a:cs typeface="Arial"/>
              </a:rPr>
              <a:t>olabileceği</a:t>
            </a:r>
            <a:r>
              <a:rPr sz="2400" spc="5" dirty="0">
                <a:latin typeface="Arial"/>
                <a:cs typeface="Arial"/>
              </a:rPr>
              <a:t> </a:t>
            </a:r>
            <a:r>
              <a:rPr sz="2400" dirty="0">
                <a:latin typeface="Arial"/>
                <a:cs typeface="Arial"/>
              </a:rPr>
              <a:t>bilgisi </a:t>
            </a:r>
            <a:r>
              <a:rPr sz="2400" spc="-10" dirty="0">
                <a:latin typeface="Arial"/>
                <a:cs typeface="Arial"/>
              </a:rPr>
              <a:t>edinilir.</a:t>
            </a:r>
            <a:endParaRPr sz="240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20523"/>
            <a:ext cx="4253230" cy="514350"/>
          </a:xfrm>
          <a:prstGeom prst="rect">
            <a:avLst/>
          </a:prstGeom>
        </p:spPr>
        <p:txBody>
          <a:bodyPr vert="horz" wrap="square" lIns="0" tIns="13335" rIns="0" bIns="0" rtlCol="0">
            <a:spAutoFit/>
          </a:bodyPr>
          <a:lstStyle/>
          <a:p>
            <a:pPr marL="12700">
              <a:lnSpc>
                <a:spcPct val="100000"/>
              </a:lnSpc>
              <a:spcBef>
                <a:spcPts val="105"/>
              </a:spcBef>
            </a:pPr>
            <a:r>
              <a:rPr sz="3200" dirty="0"/>
              <a:t>3.4.7</a:t>
            </a:r>
            <a:r>
              <a:rPr sz="3200" spc="-35" dirty="0"/>
              <a:t> </a:t>
            </a:r>
            <a:r>
              <a:rPr sz="3200" dirty="0"/>
              <a:t>RNA</a:t>
            </a:r>
            <a:r>
              <a:rPr sz="3200" spc="-150" dirty="0"/>
              <a:t> </a:t>
            </a:r>
            <a:r>
              <a:rPr sz="3200" spc="-10" dirty="0"/>
              <a:t>müdahalesi</a:t>
            </a:r>
            <a:endParaRPr sz="3200"/>
          </a:p>
        </p:txBody>
      </p:sp>
      <p:sp>
        <p:nvSpPr>
          <p:cNvPr id="3" name="object 3"/>
          <p:cNvSpPr txBox="1"/>
          <p:nvPr/>
        </p:nvSpPr>
        <p:spPr>
          <a:xfrm>
            <a:off x="786790" y="681354"/>
            <a:ext cx="7530465" cy="1452245"/>
          </a:xfrm>
          <a:prstGeom prst="rect">
            <a:avLst/>
          </a:prstGeom>
        </p:spPr>
        <p:txBody>
          <a:bodyPr vert="horz" wrap="square" lIns="0" tIns="53975" rIns="0" bIns="0" rtlCol="0">
            <a:spAutoFit/>
          </a:bodyPr>
          <a:lstStyle/>
          <a:p>
            <a:pPr marL="299085" marR="5080" indent="-287020">
              <a:lnSpc>
                <a:spcPts val="2590"/>
              </a:lnSpc>
              <a:spcBef>
                <a:spcPts val="425"/>
              </a:spcBef>
              <a:buFont typeface="Arial"/>
              <a:buChar char="–"/>
              <a:tabLst>
                <a:tab pos="299720" algn="l"/>
              </a:tabLst>
            </a:pPr>
            <a:r>
              <a:rPr sz="2400" b="1" dirty="0">
                <a:latin typeface="Arial"/>
                <a:cs typeface="Arial"/>
              </a:rPr>
              <a:t>Gen</a:t>
            </a:r>
            <a:r>
              <a:rPr sz="2400" b="1" spc="-45" dirty="0">
                <a:latin typeface="Arial"/>
                <a:cs typeface="Arial"/>
              </a:rPr>
              <a:t> </a:t>
            </a:r>
            <a:r>
              <a:rPr sz="2400" b="1" dirty="0">
                <a:latin typeface="Arial"/>
                <a:cs typeface="Arial"/>
              </a:rPr>
              <a:t>ifadesini</a:t>
            </a:r>
            <a:r>
              <a:rPr sz="2400" b="1" spc="-60" dirty="0">
                <a:latin typeface="Arial"/>
                <a:cs typeface="Arial"/>
              </a:rPr>
              <a:t> </a:t>
            </a:r>
            <a:r>
              <a:rPr sz="2400" b="1" dirty="0">
                <a:latin typeface="Arial"/>
                <a:cs typeface="Arial"/>
              </a:rPr>
              <a:t>engelleyen</a:t>
            </a:r>
            <a:r>
              <a:rPr sz="2400" b="1" spc="-10" dirty="0">
                <a:latin typeface="Arial"/>
                <a:cs typeface="Arial"/>
              </a:rPr>
              <a:t> </a:t>
            </a:r>
            <a:r>
              <a:rPr sz="2400" b="1" dirty="0">
                <a:latin typeface="Arial"/>
                <a:cs typeface="Arial"/>
              </a:rPr>
              <a:t>küçük</a:t>
            </a:r>
            <a:r>
              <a:rPr sz="2400" b="1" spc="-30" dirty="0">
                <a:latin typeface="Arial"/>
                <a:cs typeface="Arial"/>
              </a:rPr>
              <a:t> </a:t>
            </a:r>
            <a:r>
              <a:rPr sz="2400" b="1" dirty="0">
                <a:latin typeface="Arial"/>
                <a:cs typeface="Arial"/>
              </a:rPr>
              <a:t>RNA</a:t>
            </a:r>
            <a:r>
              <a:rPr sz="2400" b="1" spc="-105" dirty="0">
                <a:latin typeface="Arial"/>
                <a:cs typeface="Arial"/>
              </a:rPr>
              <a:t> </a:t>
            </a:r>
            <a:r>
              <a:rPr sz="2400" b="1" dirty="0">
                <a:latin typeface="Arial"/>
                <a:cs typeface="Arial"/>
              </a:rPr>
              <a:t>molekülleri</a:t>
            </a:r>
            <a:r>
              <a:rPr sz="2400" b="1" spc="-10" dirty="0">
                <a:latin typeface="Arial"/>
                <a:cs typeface="Arial"/>
              </a:rPr>
              <a:t> </a:t>
            </a:r>
            <a:r>
              <a:rPr sz="2400" b="1" spc="-50" dirty="0">
                <a:latin typeface="Arial"/>
                <a:cs typeface="Arial"/>
              </a:rPr>
              <a:t>– </a:t>
            </a:r>
            <a:r>
              <a:rPr sz="2400" b="1" dirty="0">
                <a:latin typeface="Arial"/>
                <a:cs typeface="Arial"/>
              </a:rPr>
              <a:t>normalde</a:t>
            </a:r>
            <a:r>
              <a:rPr sz="2400" b="1" spc="-25" dirty="0">
                <a:latin typeface="Arial"/>
                <a:cs typeface="Arial"/>
              </a:rPr>
              <a:t> </a:t>
            </a:r>
            <a:r>
              <a:rPr sz="2400" b="1" dirty="0">
                <a:latin typeface="Arial"/>
                <a:cs typeface="Arial"/>
              </a:rPr>
              <a:t>zaten</a:t>
            </a:r>
            <a:r>
              <a:rPr sz="2400" b="1" spc="-5" dirty="0">
                <a:latin typeface="Arial"/>
                <a:cs typeface="Arial"/>
              </a:rPr>
              <a:t> </a:t>
            </a:r>
            <a:r>
              <a:rPr sz="2400" b="1" dirty="0">
                <a:latin typeface="Arial"/>
                <a:cs typeface="Arial"/>
              </a:rPr>
              <a:t>hücreler</a:t>
            </a:r>
            <a:r>
              <a:rPr sz="2400" b="1" spc="-5" dirty="0">
                <a:latin typeface="Arial"/>
                <a:cs typeface="Arial"/>
              </a:rPr>
              <a:t> </a:t>
            </a:r>
            <a:r>
              <a:rPr sz="2400" b="1" dirty="0">
                <a:latin typeface="Arial"/>
                <a:cs typeface="Arial"/>
              </a:rPr>
              <a:t>tarafından</a:t>
            </a:r>
            <a:r>
              <a:rPr sz="2400" b="1" spc="-10" dirty="0">
                <a:latin typeface="Arial"/>
                <a:cs typeface="Arial"/>
              </a:rPr>
              <a:t> üretilirler</a:t>
            </a:r>
            <a:endParaRPr sz="2400">
              <a:latin typeface="Arial"/>
              <a:cs typeface="Arial"/>
            </a:endParaRPr>
          </a:p>
          <a:p>
            <a:pPr marL="299085" marR="1155065" indent="-287020">
              <a:lnSpc>
                <a:spcPts val="2590"/>
              </a:lnSpc>
              <a:spcBef>
                <a:spcPts val="580"/>
              </a:spcBef>
              <a:buChar char="–"/>
              <a:tabLst>
                <a:tab pos="299720" algn="l"/>
              </a:tabLst>
            </a:pPr>
            <a:r>
              <a:rPr sz="2400" dirty="0">
                <a:latin typeface="Arial"/>
                <a:cs typeface="Arial"/>
              </a:rPr>
              <a:t>Bu</a:t>
            </a:r>
            <a:r>
              <a:rPr sz="2400" spc="-45" dirty="0">
                <a:latin typeface="Arial"/>
                <a:cs typeface="Arial"/>
              </a:rPr>
              <a:t> </a:t>
            </a:r>
            <a:r>
              <a:rPr sz="2400" dirty="0">
                <a:latin typeface="Arial"/>
                <a:cs typeface="Arial"/>
              </a:rPr>
              <a:t>RNA</a:t>
            </a:r>
            <a:r>
              <a:rPr sz="2400" spc="-155" dirty="0">
                <a:latin typeface="Arial"/>
                <a:cs typeface="Arial"/>
              </a:rPr>
              <a:t> </a:t>
            </a:r>
            <a:r>
              <a:rPr sz="2400" dirty="0">
                <a:latin typeface="Arial"/>
                <a:cs typeface="Arial"/>
              </a:rPr>
              <a:t>parçaları</a:t>
            </a:r>
            <a:r>
              <a:rPr sz="2400" spc="-25" dirty="0">
                <a:latin typeface="Arial"/>
                <a:cs typeface="Arial"/>
              </a:rPr>
              <a:t> </a:t>
            </a:r>
            <a:r>
              <a:rPr sz="2400" dirty="0">
                <a:latin typeface="Arial"/>
                <a:cs typeface="Arial"/>
              </a:rPr>
              <a:t>günümüzde istenilen</a:t>
            </a:r>
            <a:r>
              <a:rPr sz="2400" spc="-10" dirty="0">
                <a:latin typeface="Arial"/>
                <a:cs typeface="Arial"/>
              </a:rPr>
              <a:t> genin </a:t>
            </a:r>
            <a:r>
              <a:rPr sz="2400" dirty="0">
                <a:latin typeface="Arial"/>
                <a:cs typeface="Arial"/>
              </a:rPr>
              <a:t>susturulması</a:t>
            </a:r>
            <a:r>
              <a:rPr sz="2400" spc="-25" dirty="0">
                <a:latin typeface="Arial"/>
                <a:cs typeface="Arial"/>
              </a:rPr>
              <a:t> </a:t>
            </a:r>
            <a:r>
              <a:rPr sz="2400" dirty="0">
                <a:latin typeface="Arial"/>
                <a:cs typeface="Arial"/>
              </a:rPr>
              <a:t>için</a:t>
            </a:r>
            <a:r>
              <a:rPr sz="2400" spc="-10" dirty="0">
                <a:latin typeface="Arial"/>
                <a:cs typeface="Arial"/>
              </a:rPr>
              <a:t> kullanılmaktadır</a:t>
            </a:r>
            <a:endParaRPr sz="2400">
              <a:latin typeface="Arial"/>
              <a:cs typeface="Arial"/>
            </a:endParaRPr>
          </a:p>
        </p:txBody>
      </p:sp>
      <p:pic>
        <p:nvPicPr>
          <p:cNvPr id="4" name="object 4"/>
          <p:cNvPicPr/>
          <p:nvPr/>
        </p:nvPicPr>
        <p:blipFill>
          <a:blip r:embed="rId2" cstate="print"/>
          <a:stretch>
            <a:fillRect/>
          </a:stretch>
        </p:blipFill>
        <p:spPr>
          <a:xfrm>
            <a:off x="827532" y="2171698"/>
            <a:ext cx="7129272" cy="4562856"/>
          </a:xfrm>
          <a:prstGeom prst="rect">
            <a:avLst/>
          </a:prstGeom>
        </p:spPr>
      </p:pic>
      <p:sp>
        <p:nvSpPr>
          <p:cNvPr id="5" name="object 5"/>
          <p:cNvSpPr txBox="1">
            <a:spLocks noGrp="1"/>
          </p:cNvSpPr>
          <p:nvPr>
            <p:ph type="ftr" sz="quarter" idx="5"/>
          </p:nvPr>
        </p:nvSpPr>
        <p:spPr>
          <a:prstGeom prst="rect">
            <a:avLst/>
          </a:prstGeom>
        </p:spPr>
        <p:txBody>
          <a:bodyPr vert="horz" wrap="square" lIns="0" tIns="1905" rIns="0" bIns="0" rtlCol="0">
            <a:spAutoFit/>
          </a:bodyPr>
          <a:lstStyle/>
          <a:p>
            <a:pPr marL="12700">
              <a:lnSpc>
                <a:spcPct val="100000"/>
              </a:lnSpc>
              <a:spcBef>
                <a:spcPts val="15"/>
              </a:spcBef>
            </a:pPr>
            <a:r>
              <a:rPr dirty="0"/>
              <a:t>©</a:t>
            </a:r>
            <a:r>
              <a:rPr spc="-15" dirty="0"/>
              <a:t> </a:t>
            </a:r>
            <a:r>
              <a:rPr dirty="0"/>
              <a:t>2013</a:t>
            </a:r>
            <a:r>
              <a:rPr spc="-5" dirty="0"/>
              <a:t> </a:t>
            </a:r>
            <a:r>
              <a:rPr dirty="0"/>
              <a:t>Pearson</a:t>
            </a:r>
            <a:r>
              <a:rPr spc="-15" dirty="0"/>
              <a:t> </a:t>
            </a:r>
            <a:r>
              <a:rPr dirty="0"/>
              <a:t>Education,</a:t>
            </a:r>
            <a:r>
              <a:rPr spc="-30" dirty="0"/>
              <a:t> </a:t>
            </a:r>
            <a:r>
              <a:rPr spc="-20" dirty="0"/>
              <a:t>Inc.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EBA91D-E3AF-8FFB-CFEE-ECB38883D86D}"/>
              </a:ext>
            </a:extLst>
          </p:cNvPr>
          <p:cNvSpPr>
            <a:spLocks noGrp="1"/>
          </p:cNvSpPr>
          <p:nvPr>
            <p:ph type="body" idx="1"/>
          </p:nvPr>
        </p:nvSpPr>
        <p:spPr>
          <a:xfrm>
            <a:off x="304800" y="5486400"/>
            <a:ext cx="7817484" cy="1231106"/>
          </a:xfrm>
        </p:spPr>
        <p:txBody>
          <a:bodyPr/>
          <a:lstStyle/>
          <a:p>
            <a:r>
              <a:rPr lang="en-US" sz="2000" dirty="0" err="1"/>
              <a:t>Restriksiyon</a:t>
            </a:r>
            <a:r>
              <a:rPr lang="en-US" sz="2000" dirty="0"/>
              <a:t> </a:t>
            </a:r>
            <a:r>
              <a:rPr lang="en-US" sz="2000" dirty="0" err="1"/>
              <a:t>enzimleri</a:t>
            </a:r>
            <a:r>
              <a:rPr lang="en-US" sz="2000" dirty="0"/>
              <a:t>, </a:t>
            </a:r>
            <a:r>
              <a:rPr lang="en-US" sz="2000" dirty="0" err="1"/>
              <a:t>klasik</a:t>
            </a:r>
            <a:r>
              <a:rPr lang="en-US" sz="2000" dirty="0"/>
              <a:t> </a:t>
            </a:r>
            <a:r>
              <a:rPr lang="en-US" sz="2000" dirty="0" err="1"/>
              <a:t>genetik</a:t>
            </a:r>
            <a:r>
              <a:rPr lang="en-US" sz="2000" dirty="0"/>
              <a:t> </a:t>
            </a:r>
            <a:r>
              <a:rPr lang="en-US" sz="2000" dirty="0" err="1"/>
              <a:t>mühendisliğinin</a:t>
            </a:r>
            <a:r>
              <a:rPr lang="en-US" sz="2000" dirty="0"/>
              <a:t> </a:t>
            </a:r>
            <a:r>
              <a:rPr lang="en-US" sz="2000" dirty="0" err="1"/>
              <a:t>temel</a:t>
            </a:r>
            <a:r>
              <a:rPr lang="en-US" sz="2000" dirty="0"/>
              <a:t> </a:t>
            </a:r>
            <a:r>
              <a:rPr lang="en-US" sz="2000" dirty="0" err="1"/>
              <a:t>taşlarıdır</a:t>
            </a:r>
            <a:r>
              <a:rPr lang="en-US" sz="2000" dirty="0"/>
              <a:t> — DNA</a:t>
            </a:r>
            <a:endParaRPr lang="tr-TR" sz="2000" dirty="0"/>
          </a:p>
          <a:p>
            <a:r>
              <a:rPr lang="en-US" sz="2000" dirty="0"/>
              <a:t>CRISPR-Cas </a:t>
            </a:r>
            <a:r>
              <a:rPr lang="en-US" sz="2000" dirty="0" err="1"/>
              <a:t>sistemi</a:t>
            </a:r>
            <a:r>
              <a:rPr lang="en-US" sz="2000" dirty="0"/>
              <a:t> </a:t>
            </a:r>
            <a:r>
              <a:rPr lang="en-US" sz="2000" dirty="0" err="1"/>
              <a:t>ise</a:t>
            </a:r>
            <a:r>
              <a:rPr lang="en-US" sz="2000" dirty="0"/>
              <a:t> modern, </a:t>
            </a:r>
            <a:r>
              <a:rPr lang="en-US" sz="2000" dirty="0" err="1"/>
              <a:t>yönlendirilebilir</a:t>
            </a:r>
            <a:r>
              <a:rPr lang="en-US" sz="2000" dirty="0"/>
              <a:t> gen </a:t>
            </a:r>
            <a:r>
              <a:rPr lang="en-US" sz="2000" dirty="0" err="1"/>
              <a:t>düzenleme</a:t>
            </a:r>
            <a:r>
              <a:rPr lang="en-US" sz="2000" dirty="0"/>
              <a:t> </a:t>
            </a:r>
            <a:r>
              <a:rPr lang="en-US" sz="2000" dirty="0" err="1"/>
              <a:t>aracıdır</a:t>
            </a:r>
            <a:r>
              <a:rPr lang="en-US" sz="2000" dirty="0"/>
              <a:t> — DNA </a:t>
            </a:r>
            <a:r>
              <a:rPr lang="en-US" sz="2000" dirty="0" err="1"/>
              <a:t>veya</a:t>
            </a:r>
            <a:r>
              <a:rPr lang="en-US" sz="2000" dirty="0"/>
              <a:t> RNA </a:t>
            </a:r>
            <a:r>
              <a:rPr lang="en-US" sz="2000" dirty="0" err="1"/>
              <a:t>üzerinde</a:t>
            </a:r>
            <a:r>
              <a:rPr lang="en-US" sz="2000" dirty="0"/>
              <a:t> </a:t>
            </a:r>
            <a:r>
              <a:rPr lang="en-US" sz="2000" dirty="0" err="1"/>
              <a:t>hassas</a:t>
            </a:r>
            <a:r>
              <a:rPr lang="en-US" sz="2000" dirty="0"/>
              <a:t> </a:t>
            </a:r>
            <a:r>
              <a:rPr lang="en-US" sz="2000" dirty="0" err="1"/>
              <a:t>değişiklik</a:t>
            </a:r>
            <a:r>
              <a:rPr lang="en-US" sz="2000" dirty="0"/>
              <a:t> </a:t>
            </a:r>
            <a:r>
              <a:rPr lang="en-US" sz="2000" dirty="0" err="1"/>
              <a:t>yapılmasını</a:t>
            </a:r>
            <a:r>
              <a:rPr lang="en-US" sz="2000" dirty="0"/>
              <a:t> </a:t>
            </a:r>
            <a:r>
              <a:rPr lang="en-US" sz="2000" dirty="0" err="1"/>
              <a:t>sağla</a:t>
            </a:r>
            <a:r>
              <a:rPr lang="tr-TR" sz="2000" dirty="0"/>
              <a:t>r</a:t>
            </a:r>
            <a:endParaRPr lang="en-US" sz="2000" dirty="0"/>
          </a:p>
        </p:txBody>
      </p:sp>
      <p:pic>
        <p:nvPicPr>
          <p:cNvPr id="4" name="Picture 3">
            <a:extLst>
              <a:ext uri="{FF2B5EF4-FFF2-40B4-BE49-F238E27FC236}">
                <a16:creationId xmlns:a16="http://schemas.microsoft.com/office/drawing/2014/main" id="{90ED8C69-8E0D-D61E-4EEB-EAFDDBE72F2A}"/>
              </a:ext>
            </a:extLst>
          </p:cNvPr>
          <p:cNvPicPr>
            <a:picLocks noChangeAspect="1"/>
          </p:cNvPicPr>
          <p:nvPr/>
        </p:nvPicPr>
        <p:blipFill>
          <a:blip r:embed="rId2"/>
          <a:stretch>
            <a:fillRect/>
          </a:stretch>
        </p:blipFill>
        <p:spPr>
          <a:xfrm>
            <a:off x="685800" y="228600"/>
            <a:ext cx="7315200" cy="5242560"/>
          </a:xfrm>
          <a:prstGeom prst="rect">
            <a:avLst/>
          </a:prstGeom>
        </p:spPr>
      </p:pic>
    </p:spTree>
    <p:extLst>
      <p:ext uri="{BB962C8B-B14F-4D97-AF65-F5344CB8AC3E}">
        <p14:creationId xmlns:p14="http://schemas.microsoft.com/office/powerpoint/2010/main" val="541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7F791-4B39-2897-C477-641847C8FBB6}"/>
              </a:ext>
            </a:extLst>
          </p:cNvPr>
          <p:cNvSpPr>
            <a:spLocks noGrp="1"/>
          </p:cNvSpPr>
          <p:nvPr>
            <p:ph type="title"/>
          </p:nvPr>
        </p:nvSpPr>
        <p:spPr>
          <a:xfrm>
            <a:off x="444500" y="20523"/>
            <a:ext cx="8255000" cy="430887"/>
          </a:xfrm>
        </p:spPr>
        <p:txBody>
          <a:bodyPr/>
          <a:lstStyle/>
          <a:p>
            <a:r>
              <a:rPr lang="tr-TR" dirty="0"/>
              <a:t>CRISPR</a:t>
            </a:r>
            <a:endParaRPr lang="en-US" dirty="0"/>
          </a:p>
        </p:txBody>
      </p:sp>
      <p:graphicFrame>
        <p:nvGraphicFramePr>
          <p:cNvPr id="6" name="Table 5">
            <a:extLst>
              <a:ext uri="{FF2B5EF4-FFF2-40B4-BE49-F238E27FC236}">
                <a16:creationId xmlns:a16="http://schemas.microsoft.com/office/drawing/2014/main" id="{E95C45A8-7137-56DF-8E32-26E7ACEE7FC8}"/>
              </a:ext>
            </a:extLst>
          </p:cNvPr>
          <p:cNvGraphicFramePr>
            <a:graphicFrameLocks noGrp="1"/>
          </p:cNvGraphicFramePr>
          <p:nvPr>
            <p:extLst>
              <p:ext uri="{D42A27DB-BD31-4B8C-83A1-F6EECF244321}">
                <p14:modId xmlns:p14="http://schemas.microsoft.com/office/powerpoint/2010/main" val="3833771145"/>
              </p:ext>
            </p:extLst>
          </p:nvPr>
        </p:nvGraphicFramePr>
        <p:xfrm>
          <a:off x="444500" y="685801"/>
          <a:ext cx="8318500" cy="3441898"/>
        </p:xfrm>
        <a:graphic>
          <a:graphicData uri="http://schemas.openxmlformats.org/drawingml/2006/table">
            <a:tbl>
              <a:tblPr>
                <a:tableStyleId>{69C7853C-536D-4A76-A0AE-DD22124D55A5}</a:tableStyleId>
              </a:tblPr>
              <a:tblGrid>
                <a:gridCol w="2079625">
                  <a:extLst>
                    <a:ext uri="{9D8B030D-6E8A-4147-A177-3AD203B41FA5}">
                      <a16:colId xmlns:a16="http://schemas.microsoft.com/office/drawing/2014/main" val="235329121"/>
                    </a:ext>
                  </a:extLst>
                </a:gridCol>
                <a:gridCol w="2079625">
                  <a:extLst>
                    <a:ext uri="{9D8B030D-6E8A-4147-A177-3AD203B41FA5}">
                      <a16:colId xmlns:a16="http://schemas.microsoft.com/office/drawing/2014/main" val="2037271259"/>
                    </a:ext>
                  </a:extLst>
                </a:gridCol>
                <a:gridCol w="2079625">
                  <a:extLst>
                    <a:ext uri="{9D8B030D-6E8A-4147-A177-3AD203B41FA5}">
                      <a16:colId xmlns:a16="http://schemas.microsoft.com/office/drawing/2014/main" val="340352933"/>
                    </a:ext>
                  </a:extLst>
                </a:gridCol>
                <a:gridCol w="2079625">
                  <a:extLst>
                    <a:ext uri="{9D8B030D-6E8A-4147-A177-3AD203B41FA5}">
                      <a16:colId xmlns:a16="http://schemas.microsoft.com/office/drawing/2014/main" val="2554943685"/>
                    </a:ext>
                  </a:extLst>
                </a:gridCol>
              </a:tblGrid>
              <a:tr h="190500">
                <a:tc>
                  <a:txBody>
                    <a:bodyPr/>
                    <a:lstStyle/>
                    <a:p>
                      <a:pPr>
                        <a:buNone/>
                      </a:pPr>
                      <a:r>
                        <a:rPr lang="en-US" sz="1000"/>
                        <a:t>Enzim</a:t>
                      </a:r>
                    </a:p>
                  </a:txBody>
                  <a:tcPr marL="50998" marR="50998" marT="25499" marB="25499" anchor="ctr"/>
                </a:tc>
                <a:tc>
                  <a:txBody>
                    <a:bodyPr/>
                    <a:lstStyle/>
                    <a:p>
                      <a:pPr>
                        <a:buNone/>
                      </a:pPr>
                      <a:r>
                        <a:rPr lang="en-US" sz="1000"/>
                        <a:t>Hedef Molekül</a:t>
                      </a:r>
                    </a:p>
                  </a:txBody>
                  <a:tcPr marL="50998" marR="50998" marT="25499" marB="25499" anchor="ctr"/>
                </a:tc>
                <a:tc>
                  <a:txBody>
                    <a:bodyPr/>
                    <a:lstStyle/>
                    <a:p>
                      <a:pPr>
                        <a:buNone/>
                      </a:pPr>
                      <a:r>
                        <a:rPr lang="en-US" sz="1000"/>
                        <a:t>Kesim Şekli</a:t>
                      </a:r>
                    </a:p>
                  </a:txBody>
                  <a:tcPr marL="50998" marR="50998" marT="25499" marB="25499" anchor="ctr"/>
                </a:tc>
                <a:tc>
                  <a:txBody>
                    <a:bodyPr/>
                    <a:lstStyle/>
                    <a:p>
                      <a:pPr>
                        <a:buNone/>
                      </a:pPr>
                      <a:r>
                        <a:rPr lang="en-US" sz="1000"/>
                        <a:t>Özelliği</a:t>
                      </a:r>
                    </a:p>
                  </a:txBody>
                  <a:tcPr marL="50998" marR="50998" marT="25499" marB="25499" anchor="ctr"/>
                </a:tc>
                <a:extLst>
                  <a:ext uri="{0D108BD9-81ED-4DB2-BD59-A6C34878D82A}">
                    <a16:rowId xmlns:a16="http://schemas.microsoft.com/office/drawing/2014/main" val="3607567042"/>
                  </a:ext>
                </a:extLst>
              </a:tr>
              <a:tr h="619125">
                <a:tc>
                  <a:txBody>
                    <a:bodyPr/>
                    <a:lstStyle/>
                    <a:p>
                      <a:pPr>
                        <a:buNone/>
                      </a:pPr>
                      <a:r>
                        <a:rPr lang="en-US" sz="1200" b="1" dirty="0"/>
                        <a:t>Cas9</a:t>
                      </a:r>
                      <a:r>
                        <a:rPr lang="en-US" sz="1200" dirty="0"/>
                        <a:t> (</a:t>
                      </a:r>
                      <a:r>
                        <a:rPr lang="en-US" sz="1200" i="1" dirty="0"/>
                        <a:t>Streptococcus pyogenes</a:t>
                      </a:r>
                      <a:r>
                        <a:rPr lang="en-US" sz="1200" dirty="0"/>
                        <a:t>)</a:t>
                      </a:r>
                    </a:p>
                  </a:txBody>
                  <a:tcPr marL="50998" marR="50998" marT="25499" marB="25499" anchor="ctr"/>
                </a:tc>
                <a:tc>
                  <a:txBody>
                    <a:bodyPr/>
                    <a:lstStyle/>
                    <a:p>
                      <a:pPr>
                        <a:buNone/>
                      </a:pPr>
                      <a:r>
                        <a:rPr lang="en-US" sz="1200"/>
                        <a:t>DNA</a:t>
                      </a:r>
                    </a:p>
                  </a:txBody>
                  <a:tcPr marL="50998" marR="50998" marT="25499" marB="25499" anchor="ctr"/>
                </a:tc>
                <a:tc>
                  <a:txBody>
                    <a:bodyPr/>
                    <a:lstStyle/>
                    <a:p>
                      <a:pPr>
                        <a:buNone/>
                      </a:pPr>
                      <a:r>
                        <a:rPr lang="en-US" sz="1200" dirty="0" err="1"/>
                        <a:t>Çift</a:t>
                      </a:r>
                      <a:r>
                        <a:rPr lang="en-US" sz="1200" dirty="0"/>
                        <a:t> </a:t>
                      </a:r>
                      <a:r>
                        <a:rPr lang="en-US" sz="1200" dirty="0" err="1"/>
                        <a:t>zincirli</a:t>
                      </a:r>
                      <a:r>
                        <a:rPr lang="en-US" sz="1200" dirty="0"/>
                        <a:t> </a:t>
                      </a:r>
                      <a:r>
                        <a:rPr lang="en-US" sz="1200" dirty="0" err="1"/>
                        <a:t>kesim</a:t>
                      </a:r>
                      <a:endParaRPr lang="en-US" sz="1200" dirty="0"/>
                    </a:p>
                  </a:txBody>
                  <a:tcPr marL="50998" marR="50998" marT="25499" marB="25499" anchor="ctr"/>
                </a:tc>
                <a:tc>
                  <a:txBody>
                    <a:bodyPr/>
                    <a:lstStyle/>
                    <a:p>
                      <a:pPr>
                        <a:buNone/>
                      </a:pPr>
                      <a:r>
                        <a:rPr lang="en-US" sz="1200"/>
                        <a:t>En yaygın kullanılan enzimdir. “NGG” PAM dizisini tanır.</a:t>
                      </a:r>
                    </a:p>
                  </a:txBody>
                  <a:tcPr marL="50998" marR="50998" marT="25499" marB="25499" anchor="ctr"/>
                </a:tc>
                <a:extLst>
                  <a:ext uri="{0D108BD9-81ED-4DB2-BD59-A6C34878D82A}">
                    <a16:rowId xmlns:a16="http://schemas.microsoft.com/office/drawing/2014/main" val="375428763"/>
                  </a:ext>
                </a:extLst>
              </a:tr>
              <a:tr h="762000">
                <a:tc>
                  <a:txBody>
                    <a:bodyPr/>
                    <a:lstStyle/>
                    <a:p>
                      <a:pPr>
                        <a:buNone/>
                      </a:pPr>
                      <a:r>
                        <a:rPr lang="en-US" sz="1200" b="1"/>
                        <a:t>Cas12a (Cpf1)</a:t>
                      </a:r>
                      <a:endParaRPr lang="en-US" sz="1200"/>
                    </a:p>
                  </a:txBody>
                  <a:tcPr marL="50998" marR="50998" marT="25499" marB="25499" anchor="ctr"/>
                </a:tc>
                <a:tc>
                  <a:txBody>
                    <a:bodyPr/>
                    <a:lstStyle/>
                    <a:p>
                      <a:pPr>
                        <a:buNone/>
                      </a:pPr>
                      <a:r>
                        <a:rPr lang="en-US" sz="1200"/>
                        <a:t>DNA</a:t>
                      </a:r>
                    </a:p>
                  </a:txBody>
                  <a:tcPr marL="50998" marR="50998" marT="25499" marB="25499" anchor="ctr"/>
                </a:tc>
                <a:tc>
                  <a:txBody>
                    <a:bodyPr/>
                    <a:lstStyle/>
                    <a:p>
                      <a:pPr>
                        <a:buNone/>
                      </a:pPr>
                      <a:r>
                        <a:rPr lang="en-US" sz="1200"/>
                        <a:t>Tek kesimle yapışkan uç oluşturur</a:t>
                      </a:r>
                    </a:p>
                  </a:txBody>
                  <a:tcPr marL="50998" marR="50998" marT="25499" marB="25499" anchor="ctr"/>
                </a:tc>
                <a:tc>
                  <a:txBody>
                    <a:bodyPr/>
                    <a:lstStyle/>
                    <a:p>
                      <a:pPr>
                        <a:buNone/>
                      </a:pPr>
                      <a:r>
                        <a:rPr lang="en-US" sz="1200"/>
                        <a:t>PAM dizisi “TTTV” (T = timin) şeklindedir. Cas9’a göre daha küçük ve hassas.</a:t>
                      </a:r>
                    </a:p>
                  </a:txBody>
                  <a:tcPr marL="50998" marR="50998" marT="25499" marB="25499" anchor="ctr"/>
                </a:tc>
                <a:extLst>
                  <a:ext uri="{0D108BD9-81ED-4DB2-BD59-A6C34878D82A}">
                    <a16:rowId xmlns:a16="http://schemas.microsoft.com/office/drawing/2014/main" val="1826146313"/>
                  </a:ext>
                </a:extLst>
              </a:tr>
              <a:tr h="476250">
                <a:tc>
                  <a:txBody>
                    <a:bodyPr/>
                    <a:lstStyle/>
                    <a:p>
                      <a:pPr>
                        <a:buNone/>
                      </a:pPr>
                      <a:r>
                        <a:rPr lang="en-US" sz="1200" b="1"/>
                        <a:t>Cas13a (C2c2)</a:t>
                      </a:r>
                      <a:endParaRPr lang="en-US" sz="1200"/>
                    </a:p>
                  </a:txBody>
                  <a:tcPr marL="50998" marR="50998" marT="25499" marB="25499" anchor="ctr"/>
                </a:tc>
                <a:tc>
                  <a:txBody>
                    <a:bodyPr/>
                    <a:lstStyle/>
                    <a:p>
                      <a:pPr>
                        <a:buNone/>
                      </a:pPr>
                      <a:r>
                        <a:rPr lang="en-US" sz="1200"/>
                        <a:t>RNA</a:t>
                      </a:r>
                    </a:p>
                  </a:txBody>
                  <a:tcPr marL="50998" marR="50998" marT="25499" marB="25499" anchor="ctr"/>
                </a:tc>
                <a:tc>
                  <a:txBody>
                    <a:bodyPr/>
                    <a:lstStyle/>
                    <a:p>
                      <a:pPr>
                        <a:buNone/>
                      </a:pPr>
                      <a:r>
                        <a:rPr lang="en-US" sz="1200"/>
                        <a:t>RNA’yı keser, DNA’yı değil</a:t>
                      </a:r>
                    </a:p>
                  </a:txBody>
                  <a:tcPr marL="50998" marR="50998" marT="25499" marB="25499" anchor="ctr"/>
                </a:tc>
                <a:tc>
                  <a:txBody>
                    <a:bodyPr/>
                    <a:lstStyle/>
                    <a:p>
                      <a:pPr>
                        <a:buNone/>
                      </a:pPr>
                      <a:r>
                        <a:rPr lang="en-US" sz="1200"/>
                        <a:t>Gen susturma ve RNA virüslerine karşı kullanılır.</a:t>
                      </a:r>
                    </a:p>
                  </a:txBody>
                  <a:tcPr marL="50998" marR="50998" marT="25499" marB="25499" anchor="ctr"/>
                </a:tc>
                <a:extLst>
                  <a:ext uri="{0D108BD9-81ED-4DB2-BD59-A6C34878D82A}">
                    <a16:rowId xmlns:a16="http://schemas.microsoft.com/office/drawing/2014/main" val="3609780953"/>
                  </a:ext>
                </a:extLst>
              </a:tr>
              <a:tr h="619125">
                <a:tc>
                  <a:txBody>
                    <a:bodyPr/>
                    <a:lstStyle/>
                    <a:p>
                      <a:pPr>
                        <a:buNone/>
                      </a:pPr>
                      <a:r>
                        <a:rPr lang="en-US" sz="1200" b="1"/>
                        <a:t>Cas14</a:t>
                      </a:r>
                      <a:endParaRPr lang="en-US" sz="1200"/>
                    </a:p>
                  </a:txBody>
                  <a:tcPr marL="50998" marR="50998" marT="25499" marB="25499" anchor="ctr"/>
                </a:tc>
                <a:tc>
                  <a:txBody>
                    <a:bodyPr/>
                    <a:lstStyle/>
                    <a:p>
                      <a:pPr>
                        <a:buNone/>
                      </a:pPr>
                      <a:r>
                        <a:rPr lang="en-US" sz="1200"/>
                        <a:t>DNA (tek zincirli)</a:t>
                      </a:r>
                    </a:p>
                  </a:txBody>
                  <a:tcPr marL="50998" marR="50998" marT="25499" marB="25499" anchor="ctr"/>
                </a:tc>
                <a:tc>
                  <a:txBody>
                    <a:bodyPr/>
                    <a:lstStyle/>
                    <a:p>
                      <a:pPr>
                        <a:buNone/>
                      </a:pPr>
                      <a:r>
                        <a:rPr lang="en-US" sz="1200" dirty="0" err="1"/>
                        <a:t>ssDNA’yı</a:t>
                      </a:r>
                      <a:r>
                        <a:rPr lang="en-US" sz="1200" dirty="0"/>
                        <a:t> </a:t>
                      </a:r>
                      <a:r>
                        <a:rPr lang="en-US" sz="1200" dirty="0" err="1"/>
                        <a:t>hedef</a:t>
                      </a:r>
                      <a:r>
                        <a:rPr lang="en-US" sz="1200" dirty="0"/>
                        <a:t> </a:t>
                      </a:r>
                      <a:r>
                        <a:rPr lang="en-US" sz="1200" dirty="0" err="1"/>
                        <a:t>alır</a:t>
                      </a:r>
                      <a:endParaRPr lang="en-US" sz="1200" dirty="0"/>
                    </a:p>
                  </a:txBody>
                  <a:tcPr marL="50998" marR="50998" marT="25499" marB="25499" anchor="ctr"/>
                </a:tc>
                <a:tc>
                  <a:txBody>
                    <a:bodyPr/>
                    <a:lstStyle/>
                    <a:p>
                      <a:pPr>
                        <a:buNone/>
                      </a:pPr>
                      <a:r>
                        <a:rPr lang="en-US" sz="1200"/>
                        <a:t>Çok küçük bir Cas proteinidir, tanı testlerinde kullanılır.</a:t>
                      </a:r>
                    </a:p>
                  </a:txBody>
                  <a:tcPr marL="50998" marR="50998" marT="25499" marB="25499" anchor="ctr"/>
                </a:tc>
                <a:extLst>
                  <a:ext uri="{0D108BD9-81ED-4DB2-BD59-A6C34878D82A}">
                    <a16:rowId xmlns:a16="http://schemas.microsoft.com/office/drawing/2014/main" val="1674019489"/>
                  </a:ext>
                </a:extLst>
              </a:tr>
              <a:tr h="762000">
                <a:tc>
                  <a:txBody>
                    <a:bodyPr/>
                    <a:lstStyle/>
                    <a:p>
                      <a:pPr>
                        <a:buNone/>
                      </a:pPr>
                      <a:r>
                        <a:rPr lang="en-US" sz="1200" b="1"/>
                        <a:t>Cas3</a:t>
                      </a:r>
                      <a:endParaRPr lang="en-US" sz="1200"/>
                    </a:p>
                  </a:txBody>
                  <a:tcPr marL="50998" marR="50998" marT="25499" marB="25499" anchor="ctr"/>
                </a:tc>
                <a:tc>
                  <a:txBody>
                    <a:bodyPr/>
                    <a:lstStyle/>
                    <a:p>
                      <a:pPr>
                        <a:buNone/>
                      </a:pPr>
                      <a:r>
                        <a:rPr lang="en-US" sz="1200"/>
                        <a:t>DNA</a:t>
                      </a:r>
                    </a:p>
                  </a:txBody>
                  <a:tcPr marL="50998" marR="50998" marT="25499" marB="25499" anchor="ctr"/>
                </a:tc>
                <a:tc>
                  <a:txBody>
                    <a:bodyPr/>
                    <a:lstStyle/>
                    <a:p>
                      <a:pPr>
                        <a:buNone/>
                      </a:pPr>
                      <a:r>
                        <a:rPr lang="en-US" sz="1200"/>
                        <a:t>Hedef DNA’yı uzun parçalar hâlinde parçalar</a:t>
                      </a:r>
                    </a:p>
                  </a:txBody>
                  <a:tcPr marL="50998" marR="50998" marT="25499" marB="25499" anchor="ctr"/>
                </a:tc>
                <a:tc>
                  <a:txBody>
                    <a:bodyPr/>
                    <a:lstStyle/>
                    <a:p>
                      <a:pPr>
                        <a:buNone/>
                      </a:pPr>
                      <a:r>
                        <a:rPr lang="en-US" sz="1200" dirty="0"/>
                        <a:t>Cas9’dan </a:t>
                      </a:r>
                      <a:r>
                        <a:rPr lang="en-US" sz="1200" dirty="0" err="1"/>
                        <a:t>farklı</a:t>
                      </a:r>
                      <a:r>
                        <a:rPr lang="en-US" sz="1200" dirty="0"/>
                        <a:t> </a:t>
                      </a:r>
                      <a:r>
                        <a:rPr lang="en-US" sz="1200" dirty="0" err="1"/>
                        <a:t>olarak</a:t>
                      </a:r>
                      <a:r>
                        <a:rPr lang="en-US" sz="1200" dirty="0"/>
                        <a:t> “</a:t>
                      </a:r>
                      <a:r>
                        <a:rPr lang="en-US" sz="1200" dirty="0" err="1"/>
                        <a:t>nukleaz</a:t>
                      </a:r>
                      <a:r>
                        <a:rPr lang="en-US" sz="1200" dirty="0"/>
                        <a:t> + </a:t>
                      </a:r>
                      <a:r>
                        <a:rPr lang="en-US" sz="1200" dirty="0" err="1"/>
                        <a:t>helikaz</a:t>
                      </a:r>
                      <a:r>
                        <a:rPr lang="en-US" sz="1200" dirty="0"/>
                        <a:t>” </a:t>
                      </a:r>
                      <a:r>
                        <a:rPr lang="en-US" sz="1200" dirty="0" err="1"/>
                        <a:t>aktivitesine</a:t>
                      </a:r>
                      <a:r>
                        <a:rPr lang="en-US" sz="1200" dirty="0"/>
                        <a:t> </a:t>
                      </a:r>
                      <a:r>
                        <a:rPr lang="en-US" sz="1200" dirty="0" err="1"/>
                        <a:t>sahiptir</a:t>
                      </a:r>
                      <a:r>
                        <a:rPr lang="en-US" sz="1200" dirty="0"/>
                        <a:t>.</a:t>
                      </a:r>
                    </a:p>
                  </a:txBody>
                  <a:tcPr marL="50998" marR="50998" marT="25499" marB="25499" anchor="ctr"/>
                </a:tc>
                <a:extLst>
                  <a:ext uri="{0D108BD9-81ED-4DB2-BD59-A6C34878D82A}">
                    <a16:rowId xmlns:a16="http://schemas.microsoft.com/office/drawing/2014/main" val="2927767276"/>
                  </a:ext>
                </a:extLst>
              </a:tr>
            </a:tbl>
          </a:graphicData>
        </a:graphic>
      </p:graphicFrame>
      <p:pic>
        <p:nvPicPr>
          <p:cNvPr id="7" name="Picture 6">
            <a:extLst>
              <a:ext uri="{FF2B5EF4-FFF2-40B4-BE49-F238E27FC236}">
                <a16:creationId xmlns:a16="http://schemas.microsoft.com/office/drawing/2014/main" id="{C29CAE8A-1C06-89D3-6B28-CD211FA8E545}"/>
              </a:ext>
            </a:extLst>
          </p:cNvPr>
          <p:cNvPicPr>
            <a:picLocks noChangeAspect="1"/>
          </p:cNvPicPr>
          <p:nvPr/>
        </p:nvPicPr>
        <p:blipFill>
          <a:blip r:embed="rId2"/>
          <a:stretch>
            <a:fillRect/>
          </a:stretch>
        </p:blipFill>
        <p:spPr>
          <a:xfrm>
            <a:off x="2895600" y="4419600"/>
            <a:ext cx="3404152" cy="2286000"/>
          </a:xfrm>
          <a:prstGeom prst="rect">
            <a:avLst/>
          </a:prstGeom>
        </p:spPr>
      </p:pic>
    </p:spTree>
    <p:extLst>
      <p:ext uri="{BB962C8B-B14F-4D97-AF65-F5344CB8AC3E}">
        <p14:creationId xmlns:p14="http://schemas.microsoft.com/office/powerpoint/2010/main" val="4116869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915669" marR="5080" indent="-915035">
              <a:lnSpc>
                <a:spcPct val="100000"/>
              </a:lnSpc>
              <a:spcBef>
                <a:spcPts val="100"/>
              </a:spcBef>
            </a:pPr>
            <a:r>
              <a:rPr sz="3200" dirty="0" err="1"/>
              <a:t>Rekombinant</a:t>
            </a:r>
            <a:r>
              <a:rPr sz="3200" spc="-55" dirty="0"/>
              <a:t> </a:t>
            </a:r>
            <a:r>
              <a:rPr sz="3200" dirty="0"/>
              <a:t>DNA</a:t>
            </a:r>
            <a:r>
              <a:rPr sz="3200" spc="-135" dirty="0"/>
              <a:t> </a:t>
            </a:r>
            <a:r>
              <a:rPr sz="3200" dirty="0" err="1"/>
              <a:t>teknolojisi</a:t>
            </a:r>
            <a:r>
              <a:rPr sz="3200" spc="-45" dirty="0"/>
              <a:t> </a:t>
            </a:r>
            <a:r>
              <a:rPr sz="3200" spc="-25" dirty="0" err="1"/>
              <a:t>ve</a:t>
            </a:r>
            <a:br>
              <a:rPr lang="tr-TR" sz="3200" spc="-25" dirty="0"/>
            </a:br>
            <a:r>
              <a:rPr sz="3200" dirty="0" err="1"/>
              <a:t>klonlamaya</a:t>
            </a:r>
            <a:r>
              <a:rPr sz="3200" spc="-100" dirty="0"/>
              <a:t> </a:t>
            </a:r>
            <a:r>
              <a:rPr sz="3200" spc="-10" dirty="0"/>
              <a:t>giriş</a:t>
            </a:r>
            <a:endParaRPr sz="3200" dirty="0"/>
          </a:p>
        </p:txBody>
      </p:sp>
      <p:sp>
        <p:nvSpPr>
          <p:cNvPr id="3" name="object 3"/>
          <p:cNvSpPr txBox="1"/>
          <p:nvPr/>
        </p:nvSpPr>
        <p:spPr>
          <a:xfrm>
            <a:off x="443890" y="1165605"/>
            <a:ext cx="7885430" cy="4634865"/>
          </a:xfrm>
          <a:prstGeom prst="rect">
            <a:avLst/>
          </a:prstGeom>
        </p:spPr>
        <p:txBody>
          <a:bodyPr vert="horz" wrap="square" lIns="0" tIns="12065" rIns="0" bIns="0" rtlCol="0">
            <a:spAutoFit/>
          </a:bodyPr>
          <a:lstStyle/>
          <a:p>
            <a:pPr marL="355600" marR="219075" indent="-342900">
              <a:lnSpc>
                <a:spcPct val="100000"/>
              </a:lnSpc>
              <a:spcBef>
                <a:spcPts val="95"/>
              </a:spcBef>
              <a:buChar char="•"/>
              <a:tabLst>
                <a:tab pos="354965" algn="l"/>
                <a:tab pos="355600" algn="l"/>
              </a:tabLst>
            </a:pPr>
            <a:r>
              <a:rPr sz="2800" dirty="0">
                <a:latin typeface="Arial"/>
                <a:cs typeface="Arial"/>
              </a:rPr>
              <a:t>Plazmid</a:t>
            </a:r>
            <a:r>
              <a:rPr sz="2800" spc="-100" dirty="0">
                <a:latin typeface="Arial"/>
                <a:cs typeface="Arial"/>
              </a:rPr>
              <a:t> </a:t>
            </a:r>
            <a:r>
              <a:rPr sz="2800" spc="-10" dirty="0">
                <a:latin typeface="Arial"/>
                <a:cs typeface="Arial"/>
              </a:rPr>
              <a:t>DNA</a:t>
            </a:r>
            <a:r>
              <a:rPr sz="2800" spc="-185" dirty="0">
                <a:latin typeface="Arial"/>
                <a:cs typeface="Arial"/>
              </a:rPr>
              <a:t> </a:t>
            </a:r>
            <a:r>
              <a:rPr sz="2800" dirty="0">
                <a:latin typeface="Arial"/>
                <a:cs typeface="Arial"/>
              </a:rPr>
              <a:t>–</a:t>
            </a:r>
            <a:r>
              <a:rPr sz="2800" spc="-75" dirty="0">
                <a:latin typeface="Arial"/>
                <a:cs typeface="Arial"/>
              </a:rPr>
              <a:t> </a:t>
            </a:r>
            <a:r>
              <a:rPr sz="2800" dirty="0">
                <a:latin typeface="Arial"/>
                <a:cs typeface="Arial"/>
              </a:rPr>
              <a:t>genellikle</a:t>
            </a:r>
            <a:r>
              <a:rPr sz="2800" spc="-70" dirty="0">
                <a:latin typeface="Arial"/>
                <a:cs typeface="Arial"/>
              </a:rPr>
              <a:t> </a:t>
            </a:r>
            <a:r>
              <a:rPr sz="2800" dirty="0">
                <a:latin typeface="Arial"/>
                <a:cs typeface="Arial"/>
              </a:rPr>
              <a:t>bakterilerde</a:t>
            </a:r>
            <a:r>
              <a:rPr sz="2800" spc="-85" dirty="0">
                <a:latin typeface="Arial"/>
                <a:cs typeface="Arial"/>
              </a:rPr>
              <a:t> </a:t>
            </a:r>
            <a:r>
              <a:rPr sz="2800" spc="-10" dirty="0">
                <a:latin typeface="Arial"/>
                <a:cs typeface="Arial"/>
              </a:rPr>
              <a:t>bulunan </a:t>
            </a:r>
            <a:r>
              <a:rPr sz="2800" dirty="0">
                <a:latin typeface="Arial"/>
                <a:cs typeface="Arial"/>
              </a:rPr>
              <a:t>küçük</a:t>
            </a:r>
            <a:r>
              <a:rPr sz="2800" spc="-95" dirty="0">
                <a:latin typeface="Arial"/>
                <a:cs typeface="Arial"/>
              </a:rPr>
              <a:t> </a:t>
            </a:r>
            <a:r>
              <a:rPr sz="2800" dirty="0">
                <a:latin typeface="Arial"/>
                <a:cs typeface="Arial"/>
              </a:rPr>
              <a:t>halkasal</a:t>
            </a:r>
            <a:r>
              <a:rPr sz="2800" spc="-90" dirty="0">
                <a:latin typeface="Arial"/>
                <a:cs typeface="Arial"/>
              </a:rPr>
              <a:t> </a:t>
            </a:r>
            <a:r>
              <a:rPr sz="2800" spc="-25" dirty="0">
                <a:latin typeface="Arial"/>
                <a:cs typeface="Arial"/>
              </a:rPr>
              <a:t>DNA</a:t>
            </a:r>
            <a:endParaRPr sz="2800">
              <a:latin typeface="Arial"/>
              <a:cs typeface="Arial"/>
            </a:endParaRPr>
          </a:p>
          <a:p>
            <a:pPr marL="355600" marR="5080" indent="-342900">
              <a:lnSpc>
                <a:spcPct val="100000"/>
              </a:lnSpc>
              <a:spcBef>
                <a:spcPts val="675"/>
              </a:spcBef>
              <a:buChar char="•"/>
              <a:tabLst>
                <a:tab pos="354965" algn="l"/>
                <a:tab pos="355600" algn="l"/>
              </a:tabLst>
            </a:pPr>
            <a:r>
              <a:rPr sz="2800" dirty="0">
                <a:latin typeface="Arial"/>
                <a:cs typeface="Arial"/>
              </a:rPr>
              <a:t>Kromozom</a:t>
            </a:r>
            <a:r>
              <a:rPr sz="2800" spc="-110" dirty="0">
                <a:latin typeface="Arial"/>
                <a:cs typeface="Arial"/>
              </a:rPr>
              <a:t> </a:t>
            </a:r>
            <a:r>
              <a:rPr sz="2800" dirty="0">
                <a:latin typeface="Arial"/>
                <a:cs typeface="Arial"/>
              </a:rPr>
              <a:t>dışı</a:t>
            </a:r>
            <a:r>
              <a:rPr sz="2800" spc="-110" dirty="0">
                <a:latin typeface="Arial"/>
                <a:cs typeface="Arial"/>
              </a:rPr>
              <a:t> </a:t>
            </a:r>
            <a:r>
              <a:rPr sz="2800" spc="-10" dirty="0">
                <a:latin typeface="Arial"/>
                <a:cs typeface="Arial"/>
              </a:rPr>
              <a:t>DNA</a:t>
            </a:r>
            <a:r>
              <a:rPr sz="2800" spc="-185" dirty="0">
                <a:latin typeface="Arial"/>
                <a:cs typeface="Arial"/>
              </a:rPr>
              <a:t> </a:t>
            </a:r>
            <a:r>
              <a:rPr sz="2800" dirty="0">
                <a:latin typeface="Arial"/>
                <a:cs typeface="Arial"/>
              </a:rPr>
              <a:t>olarak</a:t>
            </a:r>
            <a:r>
              <a:rPr sz="2800" spc="-90" dirty="0">
                <a:latin typeface="Arial"/>
                <a:cs typeface="Arial"/>
              </a:rPr>
              <a:t> </a:t>
            </a:r>
            <a:r>
              <a:rPr sz="2800" dirty="0">
                <a:latin typeface="Arial"/>
                <a:cs typeface="Arial"/>
              </a:rPr>
              <a:t>adlandırılırlar</a:t>
            </a:r>
            <a:r>
              <a:rPr sz="2800" spc="-100" dirty="0">
                <a:latin typeface="Arial"/>
                <a:cs typeface="Arial"/>
              </a:rPr>
              <a:t> </a:t>
            </a:r>
            <a:r>
              <a:rPr sz="2800" spc="-10" dirty="0">
                <a:latin typeface="Arial"/>
                <a:cs typeface="Arial"/>
              </a:rPr>
              <a:t>çünkü </a:t>
            </a:r>
            <a:r>
              <a:rPr sz="2800" dirty="0">
                <a:latin typeface="Arial"/>
                <a:cs typeface="Arial"/>
              </a:rPr>
              <a:t>bakteri</a:t>
            </a:r>
            <a:r>
              <a:rPr sz="2800" spc="-110" dirty="0">
                <a:latin typeface="Arial"/>
                <a:cs typeface="Arial"/>
              </a:rPr>
              <a:t> </a:t>
            </a:r>
            <a:r>
              <a:rPr sz="2800" dirty="0">
                <a:latin typeface="Arial"/>
                <a:cs typeface="Arial"/>
              </a:rPr>
              <a:t>kromozomu</a:t>
            </a:r>
            <a:r>
              <a:rPr sz="2800" spc="-90" dirty="0">
                <a:latin typeface="Arial"/>
                <a:cs typeface="Arial"/>
              </a:rPr>
              <a:t> </a:t>
            </a:r>
            <a:r>
              <a:rPr sz="2800" dirty="0">
                <a:latin typeface="Arial"/>
                <a:cs typeface="Arial"/>
              </a:rPr>
              <a:t>daışında</a:t>
            </a:r>
            <a:r>
              <a:rPr sz="2800" spc="-105" dirty="0">
                <a:latin typeface="Arial"/>
                <a:cs typeface="Arial"/>
              </a:rPr>
              <a:t> </a:t>
            </a:r>
            <a:r>
              <a:rPr sz="2800" spc="-10" dirty="0">
                <a:latin typeface="Arial"/>
                <a:cs typeface="Arial"/>
              </a:rPr>
              <a:t>ayrıca </a:t>
            </a:r>
            <a:r>
              <a:rPr sz="2800" dirty="0">
                <a:latin typeface="Arial"/>
                <a:cs typeface="Arial"/>
              </a:rPr>
              <a:t>sitoplazmada</a:t>
            </a:r>
            <a:r>
              <a:rPr sz="2800" spc="-150" dirty="0">
                <a:latin typeface="Arial"/>
                <a:cs typeface="Arial"/>
              </a:rPr>
              <a:t> </a:t>
            </a:r>
            <a:r>
              <a:rPr sz="2800" spc="-10" dirty="0">
                <a:latin typeface="Arial"/>
                <a:cs typeface="Arial"/>
              </a:rPr>
              <a:t>bulunurlar</a:t>
            </a:r>
            <a:endParaRPr sz="2800">
              <a:latin typeface="Arial"/>
              <a:cs typeface="Arial"/>
            </a:endParaRPr>
          </a:p>
          <a:p>
            <a:pPr marL="355600" indent="-342900">
              <a:lnSpc>
                <a:spcPct val="100000"/>
              </a:lnSpc>
              <a:spcBef>
                <a:spcPts val="675"/>
              </a:spcBef>
              <a:buChar char="•"/>
              <a:tabLst>
                <a:tab pos="354965" algn="l"/>
                <a:tab pos="355600" algn="l"/>
              </a:tabLst>
            </a:pPr>
            <a:r>
              <a:rPr sz="2800" dirty="0">
                <a:latin typeface="Arial"/>
                <a:cs typeface="Arial"/>
              </a:rPr>
              <a:t>1</a:t>
            </a:r>
            <a:r>
              <a:rPr sz="2800" spc="-40" dirty="0">
                <a:latin typeface="Arial"/>
                <a:cs typeface="Arial"/>
              </a:rPr>
              <a:t> </a:t>
            </a:r>
            <a:r>
              <a:rPr sz="2800" dirty="0">
                <a:latin typeface="Arial"/>
                <a:cs typeface="Arial"/>
              </a:rPr>
              <a:t>–</a:t>
            </a:r>
            <a:r>
              <a:rPr sz="2800" spc="-40" dirty="0">
                <a:latin typeface="Arial"/>
                <a:cs typeface="Arial"/>
              </a:rPr>
              <a:t> </a:t>
            </a:r>
            <a:r>
              <a:rPr sz="2800" dirty="0">
                <a:latin typeface="Arial"/>
                <a:cs typeface="Arial"/>
              </a:rPr>
              <a:t>4</a:t>
            </a:r>
            <a:r>
              <a:rPr sz="2800" spc="-50" dirty="0">
                <a:latin typeface="Arial"/>
                <a:cs typeface="Arial"/>
              </a:rPr>
              <a:t> </a:t>
            </a:r>
            <a:r>
              <a:rPr sz="2800" dirty="0">
                <a:latin typeface="Arial"/>
                <a:cs typeface="Arial"/>
              </a:rPr>
              <a:t>kb</a:t>
            </a:r>
            <a:r>
              <a:rPr sz="2800" spc="-40" dirty="0">
                <a:latin typeface="Arial"/>
                <a:cs typeface="Arial"/>
              </a:rPr>
              <a:t> </a:t>
            </a:r>
            <a:r>
              <a:rPr sz="2800" dirty="0">
                <a:latin typeface="Arial"/>
                <a:cs typeface="Arial"/>
              </a:rPr>
              <a:t>(kilo</a:t>
            </a:r>
            <a:r>
              <a:rPr sz="2800" spc="-35" dirty="0">
                <a:latin typeface="Arial"/>
                <a:cs typeface="Arial"/>
              </a:rPr>
              <a:t> </a:t>
            </a:r>
            <a:r>
              <a:rPr sz="2800" dirty="0">
                <a:latin typeface="Arial"/>
                <a:cs typeface="Arial"/>
              </a:rPr>
              <a:t>baz)</a:t>
            </a:r>
            <a:r>
              <a:rPr sz="2800" spc="-50" dirty="0">
                <a:latin typeface="Arial"/>
                <a:cs typeface="Arial"/>
              </a:rPr>
              <a:t> </a:t>
            </a:r>
            <a:r>
              <a:rPr sz="2800" dirty="0">
                <a:latin typeface="Arial"/>
                <a:cs typeface="Arial"/>
              </a:rPr>
              <a:t>arasında</a:t>
            </a:r>
            <a:r>
              <a:rPr sz="2800" spc="-50" dirty="0">
                <a:latin typeface="Arial"/>
                <a:cs typeface="Arial"/>
              </a:rPr>
              <a:t> </a:t>
            </a:r>
            <a:r>
              <a:rPr sz="2800" dirty="0">
                <a:latin typeface="Arial"/>
                <a:cs typeface="Arial"/>
              </a:rPr>
              <a:t>küçük</a:t>
            </a:r>
            <a:r>
              <a:rPr sz="2800" spc="-45" dirty="0">
                <a:latin typeface="Arial"/>
                <a:cs typeface="Arial"/>
              </a:rPr>
              <a:t> </a:t>
            </a:r>
            <a:r>
              <a:rPr sz="2800" spc="-10" dirty="0">
                <a:latin typeface="Arial"/>
                <a:cs typeface="Arial"/>
              </a:rPr>
              <a:t>moleküllerdir</a:t>
            </a:r>
            <a:endParaRPr sz="2800">
              <a:latin typeface="Arial"/>
              <a:cs typeface="Arial"/>
            </a:endParaRPr>
          </a:p>
          <a:p>
            <a:pPr marL="355600" marR="893444" indent="-342900">
              <a:lnSpc>
                <a:spcPct val="100000"/>
              </a:lnSpc>
              <a:spcBef>
                <a:spcPts val="670"/>
              </a:spcBef>
              <a:buChar char="•"/>
              <a:tabLst>
                <a:tab pos="354965" algn="l"/>
                <a:tab pos="355600" algn="l"/>
              </a:tabLst>
            </a:pPr>
            <a:r>
              <a:rPr sz="2800" dirty="0">
                <a:latin typeface="Arial"/>
                <a:cs typeface="Arial"/>
              </a:rPr>
              <a:t>Kromozomdan</a:t>
            </a:r>
            <a:r>
              <a:rPr sz="2800" spc="-100" dirty="0">
                <a:latin typeface="Arial"/>
                <a:cs typeface="Arial"/>
              </a:rPr>
              <a:t> </a:t>
            </a:r>
            <a:r>
              <a:rPr sz="2800" dirty="0">
                <a:latin typeface="Arial"/>
                <a:cs typeface="Arial"/>
              </a:rPr>
              <a:t>bağımsız</a:t>
            </a:r>
            <a:r>
              <a:rPr sz="2800" spc="-125" dirty="0">
                <a:latin typeface="Arial"/>
                <a:cs typeface="Arial"/>
              </a:rPr>
              <a:t> </a:t>
            </a:r>
            <a:r>
              <a:rPr sz="2800" dirty="0">
                <a:latin typeface="Arial"/>
                <a:cs typeface="Arial"/>
              </a:rPr>
              <a:t>olarak</a:t>
            </a:r>
            <a:r>
              <a:rPr sz="2800" spc="-120" dirty="0">
                <a:latin typeface="Arial"/>
                <a:cs typeface="Arial"/>
              </a:rPr>
              <a:t> </a:t>
            </a:r>
            <a:r>
              <a:rPr sz="2800" spc="-10" dirty="0">
                <a:latin typeface="Arial"/>
                <a:cs typeface="Arial"/>
              </a:rPr>
              <a:t>kendilerini eşleyebilirler</a:t>
            </a:r>
            <a:endParaRPr sz="2800">
              <a:latin typeface="Arial"/>
              <a:cs typeface="Arial"/>
            </a:endParaRPr>
          </a:p>
          <a:p>
            <a:pPr marL="355600" marR="99695" indent="-342900">
              <a:lnSpc>
                <a:spcPct val="100000"/>
              </a:lnSpc>
              <a:spcBef>
                <a:spcPts val="675"/>
              </a:spcBef>
              <a:buFont typeface="Arial"/>
              <a:buChar char="•"/>
              <a:tabLst>
                <a:tab pos="354965" algn="l"/>
                <a:tab pos="355600" algn="l"/>
              </a:tabLst>
            </a:pPr>
            <a:r>
              <a:rPr sz="2800" b="1" spc="-10" dirty="0">
                <a:latin typeface="Arial"/>
                <a:cs typeface="Arial"/>
              </a:rPr>
              <a:t>Vektör</a:t>
            </a:r>
            <a:r>
              <a:rPr sz="2800" b="1" spc="-95" dirty="0">
                <a:latin typeface="Arial"/>
                <a:cs typeface="Arial"/>
              </a:rPr>
              <a:t> </a:t>
            </a:r>
            <a:r>
              <a:rPr sz="2800" dirty="0">
                <a:latin typeface="Arial"/>
                <a:cs typeface="Arial"/>
              </a:rPr>
              <a:t>olarak</a:t>
            </a:r>
            <a:r>
              <a:rPr sz="2800" spc="-100" dirty="0">
                <a:latin typeface="Arial"/>
                <a:cs typeface="Arial"/>
              </a:rPr>
              <a:t> </a:t>
            </a:r>
            <a:r>
              <a:rPr sz="2800" dirty="0">
                <a:latin typeface="Arial"/>
                <a:cs typeface="Arial"/>
              </a:rPr>
              <a:t>kullanılabilirler</a:t>
            </a:r>
            <a:r>
              <a:rPr sz="2800" spc="-65" dirty="0">
                <a:latin typeface="Arial"/>
                <a:cs typeface="Arial"/>
              </a:rPr>
              <a:t> </a:t>
            </a:r>
            <a:r>
              <a:rPr sz="2800" dirty="0">
                <a:latin typeface="Arial"/>
                <a:cs typeface="Arial"/>
              </a:rPr>
              <a:t>–</a:t>
            </a:r>
            <a:r>
              <a:rPr sz="2800" spc="-105" dirty="0">
                <a:latin typeface="Arial"/>
                <a:cs typeface="Arial"/>
              </a:rPr>
              <a:t> </a:t>
            </a:r>
            <a:r>
              <a:rPr sz="2800" dirty="0">
                <a:latin typeface="Arial"/>
                <a:cs typeface="Arial"/>
              </a:rPr>
              <a:t>yabancı</a:t>
            </a:r>
            <a:r>
              <a:rPr sz="2800" spc="-105" dirty="0">
                <a:latin typeface="Arial"/>
                <a:cs typeface="Arial"/>
              </a:rPr>
              <a:t> </a:t>
            </a:r>
            <a:r>
              <a:rPr sz="2800" spc="-10" dirty="0">
                <a:latin typeface="Arial"/>
                <a:cs typeface="Arial"/>
              </a:rPr>
              <a:t>DNA’yı </a:t>
            </a:r>
            <a:r>
              <a:rPr sz="2800" dirty="0">
                <a:latin typeface="Arial"/>
                <a:cs typeface="Arial"/>
              </a:rPr>
              <a:t>kabul</a:t>
            </a:r>
            <a:r>
              <a:rPr sz="2800" spc="-75" dirty="0">
                <a:latin typeface="Arial"/>
                <a:cs typeface="Arial"/>
              </a:rPr>
              <a:t> </a:t>
            </a:r>
            <a:r>
              <a:rPr sz="2800" dirty="0">
                <a:latin typeface="Arial"/>
                <a:cs typeface="Arial"/>
              </a:rPr>
              <a:t>eden,</a:t>
            </a:r>
            <a:r>
              <a:rPr sz="2800" spc="-65" dirty="0">
                <a:latin typeface="Arial"/>
                <a:cs typeface="Arial"/>
              </a:rPr>
              <a:t> </a:t>
            </a:r>
            <a:r>
              <a:rPr sz="2800" dirty="0">
                <a:latin typeface="Arial"/>
                <a:cs typeface="Arial"/>
              </a:rPr>
              <a:t>taşıyan</a:t>
            </a:r>
            <a:r>
              <a:rPr sz="2800" spc="-70" dirty="0">
                <a:latin typeface="Arial"/>
                <a:cs typeface="Arial"/>
              </a:rPr>
              <a:t> </a:t>
            </a:r>
            <a:r>
              <a:rPr sz="2800" dirty="0">
                <a:latin typeface="Arial"/>
                <a:cs typeface="Arial"/>
              </a:rPr>
              <a:t>ve</a:t>
            </a:r>
            <a:r>
              <a:rPr sz="2800" spc="-70" dirty="0">
                <a:latin typeface="Arial"/>
                <a:cs typeface="Arial"/>
              </a:rPr>
              <a:t> </a:t>
            </a:r>
            <a:r>
              <a:rPr sz="2800" dirty="0">
                <a:latin typeface="Arial"/>
                <a:cs typeface="Arial"/>
              </a:rPr>
              <a:t>çoğaltan</a:t>
            </a:r>
            <a:r>
              <a:rPr sz="2800" spc="-75" dirty="0">
                <a:latin typeface="Arial"/>
                <a:cs typeface="Arial"/>
              </a:rPr>
              <a:t> </a:t>
            </a:r>
            <a:r>
              <a:rPr sz="2800" spc="-10" dirty="0">
                <a:latin typeface="Arial"/>
                <a:cs typeface="Arial"/>
              </a:rPr>
              <a:t>DNA</a:t>
            </a:r>
            <a:r>
              <a:rPr sz="2800" spc="-185" dirty="0">
                <a:latin typeface="Arial"/>
                <a:cs typeface="Arial"/>
              </a:rPr>
              <a:t> </a:t>
            </a:r>
            <a:r>
              <a:rPr sz="2800" spc="-10" dirty="0">
                <a:latin typeface="Arial"/>
                <a:cs typeface="Arial"/>
              </a:rPr>
              <a:t>parçaları.</a:t>
            </a:r>
            <a:endParaRPr sz="28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TotalTime>
  <Words>3312</Words>
  <Application>Microsoft Office PowerPoint</Application>
  <PresentationFormat>On-screen Show (4:3)</PresentationFormat>
  <Paragraphs>471</Paragraphs>
  <Slides>61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 New Roman</vt:lpstr>
      <vt:lpstr>Office Theme</vt:lpstr>
      <vt:lpstr>PowerPoint Presentation</vt:lpstr>
      <vt:lpstr>Başlıklar</vt:lpstr>
      <vt:lpstr>PowerPoint Presentation</vt:lpstr>
      <vt:lpstr>3.1 Rekombinant DNA teknolojisi ve klonlamaya giriş</vt:lpstr>
      <vt:lpstr>3.1 Rekombinant DNA teknolojisi ve klonlamaya giriş</vt:lpstr>
      <vt:lpstr>3.1 Rekombinant DNA teknolojisi ve klonlamaya giriş</vt:lpstr>
      <vt:lpstr>PowerPoint Presentation</vt:lpstr>
      <vt:lpstr>CRISPR</vt:lpstr>
      <vt:lpstr>Rekombinant DNA teknolojisi ve klonlamaya giriş</vt:lpstr>
      <vt:lpstr>PowerPoint Presentation</vt:lpstr>
      <vt:lpstr>Rekombinant DNA oluşturmak</vt:lpstr>
      <vt:lpstr>PowerPoint Presentation</vt:lpstr>
      <vt:lpstr>3.1 Rekombinant DNA teknolojisi ve klonlamaya giriş</vt:lpstr>
      <vt:lpstr>3.1 Rekombinant DNA teknolojisi ve klonlamaya giriş</vt:lpstr>
      <vt:lpstr>PowerPoint Presentation</vt:lpstr>
      <vt:lpstr>3.2 İyi bir vektörün özellikleri</vt:lpstr>
      <vt:lpstr>3.2 İyi bir vektörün özellikleri</vt:lpstr>
      <vt:lpstr>PowerPoint Presentation</vt:lpstr>
      <vt:lpstr>PowerPoint Presentation</vt:lpstr>
      <vt:lpstr>İstenilen gen nasıl tanımlanır ve klonlanır?</vt:lpstr>
      <vt:lpstr>3.3 İstenilen gen nasıl tanımlanır ve klonlanır?</vt:lpstr>
      <vt:lpstr>PowerPoint Presentation</vt:lpstr>
      <vt:lpstr>PowerPoint Presentation</vt:lpstr>
      <vt:lpstr>PowerPoint Presentation</vt:lpstr>
      <vt:lpstr>PowerPoint Presentation</vt:lpstr>
      <vt:lpstr>3.3 İstenilen gen nasıl tanımlanır ve klonlanır?</vt:lpstr>
      <vt:lpstr>PowerPoint Presentation</vt:lpstr>
      <vt:lpstr>PowerPoint Presentation</vt:lpstr>
      <vt:lpstr>3.3 İstenilen gen nasıl tanımlanır ve klonlanır?</vt:lpstr>
      <vt:lpstr>3.4 Rekombinant DNA teknolojisinde laboratuvar teknikleri ve uygulamalar</vt:lpstr>
      <vt:lpstr>PowerPoint Presentation</vt:lpstr>
      <vt:lpstr>PowerPoint Presentation</vt:lpstr>
      <vt:lpstr>PowerPoint Presentation</vt:lpstr>
      <vt:lpstr>PowerPoint Presentation</vt:lpstr>
      <vt:lpstr>PowerPoint Presentation</vt:lpstr>
      <vt:lpstr>PowerPoint Presentation</vt:lpstr>
      <vt:lpstr>Agaroz jel elektroforezi</vt:lpstr>
      <vt:lpstr>Agaroz jel elektroforezi</vt:lpstr>
      <vt:lpstr>Agaroz jel elektroforezi</vt:lpstr>
      <vt:lpstr>PowerPoint Presentation</vt:lpstr>
      <vt:lpstr>DNA dizileme</vt:lpstr>
      <vt:lpstr>Kılcal jel elektroforezi</vt:lpstr>
      <vt:lpstr>PowerPoint Presentation</vt:lpstr>
      <vt:lpstr>PowerPoint Presentation</vt:lpstr>
      <vt:lpstr>PowerPoint Presentation</vt:lpstr>
      <vt:lpstr>PowerPoint Presentation</vt:lpstr>
      <vt:lpstr>PowerPoint Presentation</vt:lpstr>
      <vt:lpstr>Floresan in situ hibridizasyonu</vt:lpstr>
      <vt:lpstr>PowerPoint Presentation</vt:lpstr>
      <vt:lpstr>PowerPoint Presentation</vt:lpstr>
      <vt:lpstr>PowerPoint Presentation</vt:lpstr>
      <vt:lpstr>PowerPoint Presentation</vt:lpstr>
      <vt:lpstr>PowerPoint Presentation</vt:lpstr>
      <vt:lpstr>PowerPoint Presentation</vt:lpstr>
      <vt:lpstr>3.4.5 Gen ifadesini çalışmak</vt:lpstr>
      <vt:lpstr>3.4.5 Gen ifadesini çalışmak</vt:lpstr>
      <vt:lpstr>3.4.5 Gen ifadesini çalışmak</vt:lpstr>
      <vt:lpstr>PowerPoint Presentation</vt:lpstr>
      <vt:lpstr>3.4.5 Gen ifadesini çalışmak</vt:lpstr>
      <vt:lpstr>3.4.6 Gen mutasyonu çalışmaları</vt:lpstr>
      <vt:lpstr>3.4.7 RNA müdahalesi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Bruce</dc:creator>
  <cp:lastModifiedBy> </cp:lastModifiedBy>
  <cp:revision>11</cp:revision>
  <dcterms:created xsi:type="dcterms:W3CDTF">2025-10-13T07:39:14Z</dcterms:created>
  <dcterms:modified xsi:type="dcterms:W3CDTF">2025-10-30T10:24:04Z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2018-03-15T00:00:00Z</vt:filetime>
  </property>
  <property fmtid="{D5CDD505-2E9C-101B-9397-08002B2CF9AE}" pid="3" name="Creator">
    <vt:lpwstr>Microsoft® PowerPoint® 2016</vt:lpwstr>
  </property>
  <property fmtid="{D5CDD505-2E9C-101B-9397-08002B2CF9AE}" pid="4" name="LastSaved">
    <vt:filetime>2025-10-13T00:00:00Z</vt:filetime>
  </property>
</Properties>
</file>