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318" r:id="rId3"/>
    <p:sldId id="315" r:id="rId4"/>
    <p:sldId id="258" r:id="rId5"/>
    <p:sldId id="316" r:id="rId6"/>
    <p:sldId id="317" r:id="rId7"/>
    <p:sldId id="259" r:id="rId8"/>
    <p:sldId id="260" r:id="rId9"/>
    <p:sldId id="261" r:id="rId10"/>
    <p:sldId id="263" r:id="rId11"/>
    <p:sldId id="264" r:id="rId12"/>
    <p:sldId id="319" r:id="rId13"/>
    <p:sldId id="265" r:id="rId14"/>
    <p:sldId id="266" r:id="rId15"/>
    <p:sldId id="267" r:id="rId16"/>
    <p:sldId id="268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4572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1CE62-90C6-4EEB-A106-7815F68456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C43D63-DEBD-4F77-858A-3333E6057562}">
      <dgm:prSet custT="1"/>
      <dgm:spPr/>
      <dgm:t>
        <a:bodyPr/>
        <a:lstStyle/>
        <a:p>
          <a:r>
            <a:rPr lang="en-US" sz="1600" b="1" dirty="0"/>
            <a:t>Türkiye </a:t>
          </a:r>
          <a:r>
            <a:rPr lang="en-US" sz="1600" b="1" dirty="0" err="1"/>
            <a:t>İnsan</a:t>
          </a:r>
          <a:r>
            <a:rPr lang="en-US" sz="1600" b="1" dirty="0"/>
            <a:t> </a:t>
          </a:r>
          <a:r>
            <a:rPr lang="en-US" sz="1600" b="1" dirty="0" err="1"/>
            <a:t>Genom</a:t>
          </a:r>
          <a:r>
            <a:rPr lang="en-US" sz="1600" b="1" dirty="0"/>
            <a:t> </a:t>
          </a:r>
          <a:r>
            <a:rPr lang="en-US" sz="1600" b="1" dirty="0" err="1"/>
            <a:t>Projesi</a:t>
          </a:r>
          <a:r>
            <a:rPr lang="en-US" sz="1600" b="1" dirty="0"/>
            <a:t> (TİGP / </a:t>
          </a:r>
          <a:r>
            <a:rPr lang="en-US" sz="1600" b="1" dirty="0" err="1"/>
            <a:t>TurkİGG</a:t>
          </a:r>
          <a:r>
            <a:rPr lang="en-US" sz="1600" b="1" dirty="0"/>
            <a:t>)  </a:t>
          </a:r>
        </a:p>
      </dgm:t>
    </dgm:pt>
    <dgm:pt modelId="{6933F3C7-EDD5-45C0-A1C4-0290D6C91FF5}" type="parTrans" cxnId="{2A3A4CB4-1DDE-4235-B936-3ADDC31B76DD}">
      <dgm:prSet/>
      <dgm:spPr/>
      <dgm:t>
        <a:bodyPr/>
        <a:lstStyle/>
        <a:p>
          <a:endParaRPr lang="en-US"/>
        </a:p>
      </dgm:t>
    </dgm:pt>
    <dgm:pt modelId="{91151C7E-D9BF-4A6F-B95C-EE429452022F}" type="sibTrans" cxnId="{2A3A4CB4-1DDE-4235-B936-3ADDC31B76DD}">
      <dgm:prSet/>
      <dgm:spPr/>
      <dgm:t>
        <a:bodyPr/>
        <a:lstStyle/>
        <a:p>
          <a:endParaRPr lang="en-US"/>
        </a:p>
      </dgm:t>
    </dgm:pt>
    <dgm:pt modelId="{A6E48170-A97B-4278-8062-B906E2E23EDC}">
      <dgm:prSet custT="1"/>
      <dgm:spPr/>
      <dgm:t>
        <a:bodyPr/>
        <a:lstStyle/>
        <a:p>
          <a:r>
            <a:rPr lang="en-US" sz="1600" dirty="0"/>
            <a:t>TÜSEB (Türkiye </a:t>
          </a:r>
          <a:r>
            <a:rPr lang="en-US" sz="1600" dirty="0" err="1"/>
            <a:t>Sağlık</a:t>
          </a:r>
          <a:r>
            <a:rPr lang="en-US" sz="1600" dirty="0"/>
            <a:t> </a:t>
          </a:r>
          <a:r>
            <a:rPr lang="en-US" sz="1600" dirty="0" err="1"/>
            <a:t>Enstitüleri</a:t>
          </a:r>
          <a:r>
            <a:rPr lang="en-US" sz="1600" dirty="0"/>
            <a:t> </a:t>
          </a:r>
          <a:r>
            <a:rPr lang="en-US" sz="1600" dirty="0" err="1"/>
            <a:t>Başkanlığı</a:t>
          </a:r>
          <a:r>
            <a:rPr lang="en-US" sz="1600" dirty="0"/>
            <a:t>) </a:t>
          </a:r>
          <a:r>
            <a:rPr lang="en-US" sz="1600" dirty="0" err="1"/>
            <a:t>tarafından</a:t>
          </a:r>
          <a:r>
            <a:rPr lang="en-US" sz="1600" dirty="0"/>
            <a:t> </a:t>
          </a:r>
          <a:r>
            <a:rPr lang="en-US" sz="1600" dirty="0" err="1"/>
            <a:t>yürütülen</a:t>
          </a:r>
          <a:r>
            <a:rPr lang="en-US" sz="1600" dirty="0"/>
            <a:t> </a:t>
          </a:r>
          <a:r>
            <a:rPr lang="en-US" sz="1600" dirty="0" err="1"/>
            <a:t>bir</a:t>
          </a:r>
          <a:r>
            <a:rPr lang="en-US" sz="1600" dirty="0"/>
            <a:t> </a:t>
          </a:r>
          <a:r>
            <a:rPr lang="en-US" sz="1600" dirty="0" err="1"/>
            <a:t>ulusal</a:t>
          </a:r>
          <a:r>
            <a:rPr lang="en-US" sz="1600" dirty="0"/>
            <a:t> </a:t>
          </a:r>
          <a:r>
            <a:rPr lang="en-US" sz="1600" dirty="0" err="1"/>
            <a:t>genom</a:t>
          </a:r>
          <a:r>
            <a:rPr lang="en-US" sz="1600" dirty="0"/>
            <a:t> </a:t>
          </a:r>
          <a:r>
            <a:rPr lang="en-US" sz="1600" dirty="0" err="1"/>
            <a:t>projesidir</a:t>
          </a:r>
          <a:r>
            <a:rPr lang="en-US" sz="1600" dirty="0"/>
            <a:t>.</a:t>
          </a:r>
        </a:p>
      </dgm:t>
    </dgm:pt>
    <dgm:pt modelId="{BAADC4A9-4FBC-433F-A9E4-4FC464AFC82C}" type="parTrans" cxnId="{36210ACC-9DA1-48E9-9E83-EC5C71B7C3FB}">
      <dgm:prSet/>
      <dgm:spPr/>
      <dgm:t>
        <a:bodyPr/>
        <a:lstStyle/>
        <a:p>
          <a:endParaRPr lang="en-US"/>
        </a:p>
      </dgm:t>
    </dgm:pt>
    <dgm:pt modelId="{A15EB0A4-2621-44C2-85F2-8721424D5C1C}" type="sibTrans" cxnId="{36210ACC-9DA1-48E9-9E83-EC5C71B7C3FB}">
      <dgm:prSet/>
      <dgm:spPr/>
      <dgm:t>
        <a:bodyPr/>
        <a:lstStyle/>
        <a:p>
          <a:endParaRPr lang="en-US"/>
        </a:p>
      </dgm:t>
    </dgm:pt>
    <dgm:pt modelId="{028FA0CB-1FBF-4941-B7ED-63DA96A59781}">
      <dgm:prSet custT="1"/>
      <dgm:spPr/>
      <dgm:t>
        <a:bodyPr/>
        <a:lstStyle/>
        <a:p>
          <a:r>
            <a:rPr lang="en-US" sz="1600" dirty="0" err="1"/>
            <a:t>Türkiye’nin</a:t>
          </a:r>
          <a:r>
            <a:rPr lang="en-US" sz="1600" dirty="0"/>
            <a:t> </a:t>
          </a:r>
          <a:r>
            <a:rPr lang="en-US" sz="1600" dirty="0" err="1"/>
            <a:t>genetik</a:t>
          </a:r>
          <a:r>
            <a:rPr lang="en-US" sz="1600" dirty="0"/>
            <a:t> </a:t>
          </a:r>
          <a:r>
            <a:rPr lang="en-US" sz="1600" dirty="0" err="1"/>
            <a:t>çeşitliliğini</a:t>
          </a:r>
          <a:r>
            <a:rPr lang="en-US" sz="1600" dirty="0"/>
            <a:t> </a:t>
          </a:r>
          <a:r>
            <a:rPr lang="en-US" sz="1600" dirty="0" err="1"/>
            <a:t>haritalamak</a:t>
          </a:r>
          <a:r>
            <a:rPr lang="en-US" sz="1600" dirty="0"/>
            <a:t>, </a:t>
          </a:r>
          <a:r>
            <a:rPr lang="en-US" sz="1600" dirty="0" err="1"/>
            <a:t>hastalıklarla</a:t>
          </a:r>
          <a:r>
            <a:rPr lang="en-US" sz="1600" dirty="0"/>
            <a:t> </a:t>
          </a:r>
          <a:r>
            <a:rPr lang="en-US" sz="1600" dirty="0" err="1"/>
            <a:t>ilişkili</a:t>
          </a:r>
          <a:r>
            <a:rPr lang="en-US" sz="1600" dirty="0"/>
            <a:t> </a:t>
          </a:r>
          <a:r>
            <a:rPr lang="en-US" sz="1600" dirty="0" err="1"/>
            <a:t>genetik</a:t>
          </a:r>
          <a:r>
            <a:rPr lang="en-US" sz="1600" dirty="0"/>
            <a:t> </a:t>
          </a:r>
          <a:r>
            <a:rPr lang="en-US" sz="1600" dirty="0" err="1"/>
            <a:t>varyasyonları</a:t>
          </a:r>
          <a:r>
            <a:rPr lang="en-US" sz="1600" dirty="0"/>
            <a:t> </a:t>
          </a:r>
          <a:r>
            <a:rPr lang="en-US" sz="1600" dirty="0" err="1"/>
            <a:t>belirlemek.Çeşitli</a:t>
          </a:r>
          <a:r>
            <a:rPr lang="en-US" sz="1600" dirty="0"/>
            <a:t> </a:t>
          </a:r>
          <a:r>
            <a:rPr lang="en-US" sz="1600" dirty="0" err="1"/>
            <a:t>hastalık</a:t>
          </a:r>
          <a:r>
            <a:rPr lang="en-US" sz="1600" dirty="0"/>
            <a:t> </a:t>
          </a:r>
          <a:r>
            <a:rPr lang="en-US" sz="1600" dirty="0" err="1"/>
            <a:t>gruplarından</a:t>
          </a:r>
          <a:r>
            <a:rPr lang="en-US" sz="1600" dirty="0"/>
            <a:t> </a:t>
          </a:r>
          <a:r>
            <a:rPr lang="en-US" sz="1600" dirty="0" err="1"/>
            <a:t>ve</a:t>
          </a:r>
          <a:r>
            <a:rPr lang="en-US" sz="1600" dirty="0"/>
            <a:t> </a:t>
          </a:r>
          <a:r>
            <a:rPr lang="en-US" sz="1600" dirty="0" err="1"/>
            <a:t>sağlıklı</a:t>
          </a:r>
          <a:r>
            <a:rPr lang="en-US" sz="1600" dirty="0"/>
            <a:t> </a:t>
          </a:r>
          <a:r>
            <a:rPr lang="en-US" sz="1600" dirty="0" err="1"/>
            <a:t>bireylerden</a:t>
          </a:r>
          <a:r>
            <a:rPr lang="en-US" sz="1600" dirty="0"/>
            <a:t> </a:t>
          </a:r>
          <a:r>
            <a:rPr lang="en-US" sz="1600" dirty="0" err="1"/>
            <a:t>genomik</a:t>
          </a:r>
          <a:r>
            <a:rPr lang="en-US" sz="1600" dirty="0"/>
            <a:t> </a:t>
          </a:r>
          <a:r>
            <a:rPr lang="en-US" sz="1600" dirty="0" err="1"/>
            <a:t>veriler</a:t>
          </a:r>
          <a:r>
            <a:rPr lang="en-US" sz="1600" dirty="0"/>
            <a:t> </a:t>
          </a:r>
          <a:r>
            <a:rPr lang="en-US" sz="1600" dirty="0" err="1"/>
            <a:t>toplanıyor.Veritabanı</a:t>
          </a:r>
          <a:r>
            <a:rPr lang="en-US" sz="1600" dirty="0"/>
            <a:t> </a:t>
          </a:r>
          <a:r>
            <a:rPr lang="en-US" sz="1600" dirty="0" err="1"/>
            <a:t>araştırmacılara</a:t>
          </a:r>
          <a:r>
            <a:rPr lang="en-US" sz="1600" dirty="0"/>
            <a:t> </a:t>
          </a:r>
          <a:r>
            <a:rPr lang="en-US" sz="1600" dirty="0" err="1"/>
            <a:t>açık</a:t>
          </a:r>
          <a:r>
            <a:rPr lang="en-US" sz="1600" dirty="0"/>
            <a:t> </a:t>
          </a:r>
          <a:r>
            <a:rPr lang="en-US" sz="1600" dirty="0" err="1"/>
            <a:t>ancak</a:t>
          </a:r>
          <a:r>
            <a:rPr lang="en-US" sz="1600" dirty="0"/>
            <a:t> </a:t>
          </a:r>
          <a:r>
            <a:rPr lang="en-US" sz="1600" dirty="0" err="1"/>
            <a:t>etik</a:t>
          </a:r>
          <a:r>
            <a:rPr lang="en-US" sz="1600" dirty="0"/>
            <a:t> </a:t>
          </a:r>
          <a:r>
            <a:rPr lang="en-US" sz="1600" dirty="0" err="1"/>
            <a:t>kurul</a:t>
          </a:r>
          <a:r>
            <a:rPr lang="en-US" sz="1600" dirty="0"/>
            <a:t> + TÜSEB </a:t>
          </a:r>
          <a:r>
            <a:rPr lang="en-US" sz="1600" dirty="0" err="1"/>
            <a:t>izni</a:t>
          </a:r>
          <a:r>
            <a:rPr lang="en-US" sz="1600" dirty="0"/>
            <a:t> </a:t>
          </a:r>
          <a:r>
            <a:rPr lang="en-US" sz="1600" dirty="0" err="1"/>
            <a:t>gerekiyor</a:t>
          </a:r>
          <a:r>
            <a:rPr lang="en-US" sz="1600" dirty="0"/>
            <a:t>.</a:t>
          </a:r>
        </a:p>
      </dgm:t>
    </dgm:pt>
    <dgm:pt modelId="{F219E745-915F-4DD8-9D14-CD35CD99A035}" type="parTrans" cxnId="{2D916E78-BC75-45C3-BE9E-546FAA1BB37C}">
      <dgm:prSet/>
      <dgm:spPr/>
      <dgm:t>
        <a:bodyPr/>
        <a:lstStyle/>
        <a:p>
          <a:endParaRPr lang="en-US"/>
        </a:p>
      </dgm:t>
    </dgm:pt>
    <dgm:pt modelId="{7EDE7DB7-88FF-4BC0-95FB-911CD9562C4C}" type="sibTrans" cxnId="{2D916E78-BC75-45C3-BE9E-546FAA1BB37C}">
      <dgm:prSet/>
      <dgm:spPr/>
      <dgm:t>
        <a:bodyPr/>
        <a:lstStyle/>
        <a:p>
          <a:endParaRPr lang="en-US"/>
        </a:p>
      </dgm:t>
    </dgm:pt>
    <dgm:pt modelId="{E69695AD-06B0-4376-BE4D-AEE35168153D}">
      <dgm:prSet custT="1"/>
      <dgm:spPr/>
      <dgm:t>
        <a:bodyPr/>
        <a:lstStyle/>
        <a:p>
          <a:r>
            <a:rPr lang="en-US" sz="1600" dirty="0"/>
            <a:t>TİGP </a:t>
          </a:r>
          <a:r>
            <a:rPr lang="en-US" sz="1600" dirty="0" err="1"/>
            <a:t>kapsamında</a:t>
          </a:r>
          <a:r>
            <a:rPr lang="en-US" sz="1600" dirty="0"/>
            <a:t> 1000’den </a:t>
          </a:r>
          <a:r>
            <a:rPr lang="en-US" sz="1600" dirty="0" err="1"/>
            <a:t>fazla</a:t>
          </a:r>
          <a:r>
            <a:rPr lang="en-US" sz="1600" dirty="0"/>
            <a:t> </a:t>
          </a:r>
          <a:r>
            <a:rPr lang="en-US" sz="1600" dirty="0" err="1"/>
            <a:t>bireyin</a:t>
          </a:r>
          <a:r>
            <a:rPr lang="en-US" sz="1600" dirty="0"/>
            <a:t> </a:t>
          </a:r>
          <a:r>
            <a:rPr lang="en-US" sz="1600" dirty="0" err="1"/>
            <a:t>genomunun</a:t>
          </a:r>
          <a:r>
            <a:rPr lang="en-US" sz="1600" dirty="0"/>
            <a:t> </a:t>
          </a:r>
          <a:r>
            <a:rPr lang="en-US" sz="1600" dirty="0" err="1"/>
            <a:t>dizilendiği</a:t>
          </a:r>
          <a:r>
            <a:rPr lang="en-US" sz="1600" dirty="0"/>
            <a:t> </a:t>
          </a:r>
          <a:r>
            <a:rPr lang="en-US" sz="1600" dirty="0" err="1"/>
            <a:t>açıklanmıştı</a:t>
          </a:r>
          <a:r>
            <a:rPr lang="en-US" sz="1600" dirty="0"/>
            <a:t> </a:t>
          </a:r>
        </a:p>
      </dgm:t>
    </dgm:pt>
    <dgm:pt modelId="{ACF7229B-807D-41A3-9F81-29C2F3852825}" type="parTrans" cxnId="{02436754-2A37-4BC1-8ACC-87D477520749}">
      <dgm:prSet/>
      <dgm:spPr/>
      <dgm:t>
        <a:bodyPr/>
        <a:lstStyle/>
        <a:p>
          <a:endParaRPr lang="en-US"/>
        </a:p>
      </dgm:t>
    </dgm:pt>
    <dgm:pt modelId="{04B49BF8-E653-4B58-99FC-30003ECA8FB7}" type="sibTrans" cxnId="{02436754-2A37-4BC1-8ACC-87D477520749}">
      <dgm:prSet/>
      <dgm:spPr/>
      <dgm:t>
        <a:bodyPr/>
        <a:lstStyle/>
        <a:p>
          <a:endParaRPr lang="en-US"/>
        </a:p>
      </dgm:t>
    </dgm:pt>
    <dgm:pt modelId="{D798DC77-8C7D-4491-B114-34BBB31D3675}">
      <dgm:prSet custT="1"/>
      <dgm:spPr/>
      <dgm:t>
        <a:bodyPr/>
        <a:lstStyle/>
        <a:p>
          <a:r>
            <a:rPr lang="en-US" sz="1600" b="1" dirty="0"/>
            <a:t>TÜBİTAK – BİLGEM / ULAKBİM </a:t>
          </a:r>
          <a:r>
            <a:rPr lang="en-US" sz="1600" b="1" dirty="0" err="1"/>
            <a:t>Genom</a:t>
          </a:r>
          <a:r>
            <a:rPr lang="en-US" sz="1600" b="1" dirty="0"/>
            <a:t> Veri </a:t>
          </a:r>
          <a:r>
            <a:rPr lang="en-US" sz="1600" b="1" dirty="0" err="1"/>
            <a:t>Depolama</a:t>
          </a:r>
          <a:r>
            <a:rPr lang="en-US" sz="1600" b="1" dirty="0"/>
            <a:t> </a:t>
          </a:r>
          <a:r>
            <a:rPr lang="en-US" sz="1600" b="1" dirty="0" err="1"/>
            <a:t>Sistemleri</a:t>
          </a:r>
          <a:r>
            <a:rPr lang="en-US" sz="1600" dirty="0" err="1"/>
            <a:t>Araştırma</a:t>
          </a:r>
          <a:r>
            <a:rPr lang="en-US" sz="1600" dirty="0"/>
            <a:t> </a:t>
          </a:r>
          <a:r>
            <a:rPr lang="en-US" sz="1600" dirty="0" err="1"/>
            <a:t>gruplarına</a:t>
          </a:r>
          <a:r>
            <a:rPr lang="en-US" sz="1600" dirty="0"/>
            <a:t> </a:t>
          </a:r>
          <a:r>
            <a:rPr lang="en-US" sz="1600" dirty="0" err="1"/>
            <a:t>genomik</a:t>
          </a:r>
          <a:r>
            <a:rPr lang="en-US" sz="1600" dirty="0"/>
            <a:t> </a:t>
          </a:r>
          <a:r>
            <a:rPr lang="en-US" sz="1600" dirty="0" err="1"/>
            <a:t>veri</a:t>
          </a:r>
          <a:r>
            <a:rPr lang="en-US" sz="1600" dirty="0"/>
            <a:t> </a:t>
          </a:r>
          <a:r>
            <a:rPr lang="en-US" sz="1600" dirty="0" err="1"/>
            <a:t>depolama</a:t>
          </a:r>
          <a:r>
            <a:rPr lang="en-US" sz="1600" dirty="0"/>
            <a:t>, </a:t>
          </a:r>
          <a:r>
            <a:rPr lang="en-US" sz="1600" dirty="0" err="1"/>
            <a:t>hesaplama</a:t>
          </a:r>
          <a:r>
            <a:rPr lang="en-US" sz="1600" dirty="0"/>
            <a:t> </a:t>
          </a:r>
          <a:r>
            <a:rPr lang="en-US" sz="1600" dirty="0" err="1"/>
            <a:t>altyapısı</a:t>
          </a:r>
          <a:r>
            <a:rPr lang="en-US" sz="1600" dirty="0"/>
            <a:t> </a:t>
          </a:r>
          <a:r>
            <a:rPr lang="en-US" sz="1600" dirty="0" err="1"/>
            <a:t>ve</a:t>
          </a:r>
          <a:r>
            <a:rPr lang="en-US" sz="1600" dirty="0"/>
            <a:t> </a:t>
          </a:r>
          <a:r>
            <a:rPr lang="en-US" sz="1600" dirty="0" err="1"/>
            <a:t>biyoinformatik</a:t>
          </a:r>
          <a:r>
            <a:rPr lang="en-US" sz="1600" dirty="0"/>
            <a:t> </a:t>
          </a:r>
          <a:r>
            <a:rPr lang="en-US" sz="1600" dirty="0" err="1"/>
            <a:t>analiz</a:t>
          </a:r>
          <a:r>
            <a:rPr lang="en-US" sz="1600" dirty="0"/>
            <a:t> </a:t>
          </a:r>
          <a:r>
            <a:rPr lang="en-US" sz="1600" dirty="0" err="1"/>
            <a:t>imkânı</a:t>
          </a:r>
          <a:r>
            <a:rPr lang="en-US" sz="1600" dirty="0"/>
            <a:t> </a:t>
          </a:r>
          <a:r>
            <a:rPr lang="en-US" sz="1600" dirty="0" err="1"/>
            <a:t>sunuyor</a:t>
          </a:r>
          <a:r>
            <a:rPr lang="en-US" sz="1600" dirty="0"/>
            <a:t>.</a:t>
          </a:r>
        </a:p>
      </dgm:t>
    </dgm:pt>
    <dgm:pt modelId="{FDA07753-2288-4E9A-BD23-7B71D4EB648B}" type="parTrans" cxnId="{24BA48D9-3332-4F53-89CE-8ECB200DDE3E}">
      <dgm:prSet/>
      <dgm:spPr/>
      <dgm:t>
        <a:bodyPr/>
        <a:lstStyle/>
        <a:p>
          <a:endParaRPr lang="en-US"/>
        </a:p>
      </dgm:t>
    </dgm:pt>
    <dgm:pt modelId="{CFBB1DB3-092A-4FC9-ACA4-56609EF6FBA6}" type="sibTrans" cxnId="{24BA48D9-3332-4F53-89CE-8ECB200DDE3E}">
      <dgm:prSet/>
      <dgm:spPr/>
      <dgm:t>
        <a:bodyPr/>
        <a:lstStyle/>
        <a:p>
          <a:endParaRPr lang="en-US"/>
        </a:p>
      </dgm:t>
    </dgm:pt>
    <dgm:pt modelId="{7392AEB9-D72A-4A24-AD12-7348BABE8391}">
      <dgm:prSet custT="1"/>
      <dgm:spPr/>
      <dgm:t>
        <a:bodyPr/>
        <a:lstStyle/>
        <a:p>
          <a:r>
            <a:rPr lang="en-US" sz="1600"/>
            <a:t>Türkiye’de üretilen genom verisi, HPC altyapılarında saklanabiliyor.Bu bir ulusal veri tabanı değil, altyapı sistemi; kendi verinizi burada saklayabilirsiniz</a:t>
          </a:r>
        </a:p>
      </dgm:t>
    </dgm:pt>
    <dgm:pt modelId="{F15596F5-F09B-4EBF-AB7B-BF045C801788}" type="parTrans" cxnId="{2901CFCA-D853-4215-BBEE-D07C4F222DDD}">
      <dgm:prSet/>
      <dgm:spPr/>
      <dgm:t>
        <a:bodyPr/>
        <a:lstStyle/>
        <a:p>
          <a:endParaRPr lang="en-US"/>
        </a:p>
      </dgm:t>
    </dgm:pt>
    <dgm:pt modelId="{BE833074-6709-476B-8B66-D737F43491AB}" type="sibTrans" cxnId="{2901CFCA-D853-4215-BBEE-D07C4F222DDD}">
      <dgm:prSet/>
      <dgm:spPr/>
      <dgm:t>
        <a:bodyPr/>
        <a:lstStyle/>
        <a:p>
          <a:endParaRPr lang="en-US"/>
        </a:p>
      </dgm:t>
    </dgm:pt>
    <dgm:pt modelId="{8E6A8C41-68D9-474F-BBBA-432C4E475C03}">
      <dgm:prSet custT="1"/>
      <dgm:spPr/>
      <dgm:t>
        <a:bodyPr/>
        <a:lstStyle/>
        <a:p>
          <a:r>
            <a:rPr lang="en-US" sz="1600" b="1" dirty="0" err="1"/>
            <a:t>Biyobankalar</a:t>
          </a:r>
          <a:r>
            <a:rPr lang="en-US" sz="1600" b="1" dirty="0"/>
            <a:t> (</a:t>
          </a:r>
          <a:r>
            <a:rPr lang="en-US" sz="1600" b="1" dirty="0" err="1"/>
            <a:t>Genom</a:t>
          </a:r>
          <a:r>
            <a:rPr lang="en-US" sz="1600" b="1" dirty="0"/>
            <a:t> </a:t>
          </a:r>
          <a:r>
            <a:rPr lang="en-US" sz="1600" b="1" dirty="0" err="1"/>
            <a:t>veri</a:t>
          </a:r>
          <a:r>
            <a:rPr lang="en-US" sz="1600" b="1" dirty="0"/>
            <a:t> </a:t>
          </a:r>
          <a:r>
            <a:rPr lang="en-US" sz="1600" b="1" dirty="0" err="1"/>
            <a:t>altyapısı</a:t>
          </a:r>
          <a:r>
            <a:rPr lang="en-US" sz="1600" b="1" dirty="0"/>
            <a:t> </a:t>
          </a:r>
          <a:r>
            <a:rPr lang="en-US" sz="1600" b="1" dirty="0" err="1"/>
            <a:t>içerir</a:t>
          </a:r>
          <a:r>
            <a:rPr lang="en-US" sz="1600" b="1" dirty="0"/>
            <a:t>)</a:t>
          </a:r>
        </a:p>
      </dgm:t>
    </dgm:pt>
    <dgm:pt modelId="{61AB0A3F-90EA-4709-8F0A-6437F6C3C2DE}" type="parTrans" cxnId="{9B5A5843-BFFF-4384-88AD-DEFF50ED03C4}">
      <dgm:prSet/>
      <dgm:spPr/>
      <dgm:t>
        <a:bodyPr/>
        <a:lstStyle/>
        <a:p>
          <a:endParaRPr lang="en-US"/>
        </a:p>
      </dgm:t>
    </dgm:pt>
    <dgm:pt modelId="{23C64C3B-7D5E-4F31-8F07-73B0057D2025}" type="sibTrans" cxnId="{9B5A5843-BFFF-4384-88AD-DEFF50ED03C4}">
      <dgm:prSet/>
      <dgm:spPr/>
      <dgm:t>
        <a:bodyPr/>
        <a:lstStyle/>
        <a:p>
          <a:endParaRPr lang="en-US"/>
        </a:p>
      </dgm:t>
    </dgm:pt>
    <dgm:pt modelId="{82B6CB37-4543-4DBE-A05F-B3D0E55118CF}">
      <dgm:prSet custT="1"/>
      <dgm:spPr/>
      <dgm:t>
        <a:bodyPr/>
        <a:lstStyle/>
        <a:p>
          <a:r>
            <a:rPr lang="en-US" sz="1600" dirty="0" err="1"/>
            <a:t>Genom</a:t>
          </a:r>
          <a:r>
            <a:rPr lang="en-US" sz="1600" dirty="0"/>
            <a:t> </a:t>
          </a:r>
          <a:r>
            <a:rPr lang="en-US" sz="1600" dirty="0" err="1"/>
            <a:t>verileri</a:t>
          </a:r>
          <a:r>
            <a:rPr lang="en-US" sz="1600" dirty="0"/>
            <a:t> </a:t>
          </a:r>
          <a:r>
            <a:rPr lang="en-US" sz="1600" dirty="0" err="1"/>
            <a:t>bu</a:t>
          </a:r>
          <a:r>
            <a:rPr lang="en-US" sz="1600" dirty="0"/>
            <a:t> </a:t>
          </a:r>
          <a:r>
            <a:rPr lang="en-US" sz="1600" dirty="0" err="1"/>
            <a:t>biyobankalarda</a:t>
          </a:r>
          <a:r>
            <a:rPr lang="en-US" sz="1600" dirty="0"/>
            <a:t> </a:t>
          </a:r>
          <a:r>
            <a:rPr lang="en-US" sz="1600" dirty="0" err="1"/>
            <a:t>tutulan</a:t>
          </a:r>
          <a:r>
            <a:rPr lang="en-US" sz="1600" dirty="0"/>
            <a:t> </a:t>
          </a:r>
          <a:r>
            <a:rPr lang="en-US" sz="1600" dirty="0" err="1"/>
            <a:t>biyolojik</a:t>
          </a:r>
          <a:r>
            <a:rPr lang="en-US" sz="1600" dirty="0"/>
            <a:t> </a:t>
          </a:r>
          <a:r>
            <a:rPr lang="en-US" sz="1600" dirty="0" err="1"/>
            <a:t>örneklerle</a:t>
          </a:r>
          <a:r>
            <a:rPr lang="en-US" sz="1600" dirty="0"/>
            <a:t> </a:t>
          </a:r>
          <a:r>
            <a:rPr lang="en-US" sz="1600" dirty="0" err="1"/>
            <a:t>bağlantılıdır</a:t>
          </a:r>
          <a:r>
            <a:rPr lang="en-US" sz="1600" dirty="0"/>
            <a:t>:</a:t>
          </a:r>
        </a:p>
      </dgm:t>
    </dgm:pt>
    <dgm:pt modelId="{ED9FD63B-A2A0-4C22-BFD4-52F148A38DB2}" type="parTrans" cxnId="{B3188F1D-4A3D-4FA0-9503-B93150AD893A}">
      <dgm:prSet/>
      <dgm:spPr/>
      <dgm:t>
        <a:bodyPr/>
        <a:lstStyle/>
        <a:p>
          <a:endParaRPr lang="en-US"/>
        </a:p>
      </dgm:t>
    </dgm:pt>
    <dgm:pt modelId="{066E9E7D-3BAB-4476-80B3-3345A1473C98}" type="sibTrans" cxnId="{B3188F1D-4A3D-4FA0-9503-B93150AD893A}">
      <dgm:prSet/>
      <dgm:spPr/>
      <dgm:t>
        <a:bodyPr/>
        <a:lstStyle/>
        <a:p>
          <a:endParaRPr lang="en-US"/>
        </a:p>
      </dgm:t>
    </dgm:pt>
    <dgm:pt modelId="{9B1C85D7-E971-45E6-938B-F1D2E3F12770}">
      <dgm:prSet custT="1"/>
      <dgm:spPr/>
      <dgm:t>
        <a:bodyPr/>
        <a:lstStyle/>
        <a:p>
          <a:r>
            <a:rPr lang="en-US" sz="1600" dirty="0"/>
            <a:t>TÜBİTAK MAM </a:t>
          </a:r>
          <a:r>
            <a:rPr lang="en-US" sz="1600" dirty="0" err="1"/>
            <a:t>Biyobankası</a:t>
          </a:r>
          <a:r>
            <a:rPr lang="en-US" sz="1600" dirty="0"/>
            <a:t>– </a:t>
          </a:r>
          <a:r>
            <a:rPr lang="en-US" sz="1600" dirty="0" err="1"/>
            <a:t>Hacettepe</a:t>
          </a:r>
          <a:r>
            <a:rPr lang="en-US" sz="1600" dirty="0"/>
            <a:t> </a:t>
          </a:r>
          <a:r>
            <a:rPr lang="en-US" sz="1600" dirty="0" err="1"/>
            <a:t>Biyobankası</a:t>
          </a:r>
          <a:r>
            <a:rPr lang="en-US" sz="1600" dirty="0"/>
            <a:t>– İstanbul </a:t>
          </a:r>
          <a:r>
            <a:rPr lang="en-US" sz="1600" dirty="0" err="1"/>
            <a:t>Üniversitesi</a:t>
          </a:r>
          <a:r>
            <a:rPr lang="en-US" sz="1600" dirty="0"/>
            <a:t> Aziz Sancar </a:t>
          </a:r>
          <a:r>
            <a:rPr lang="en-US" sz="1600" dirty="0" err="1"/>
            <a:t>Biyobanki</a:t>
          </a:r>
          <a:r>
            <a:rPr lang="en-US" sz="1600" dirty="0"/>
            <a:t>– </a:t>
          </a:r>
          <a:r>
            <a:rPr lang="en-US" sz="1600" dirty="0" err="1"/>
            <a:t>Acıbadem</a:t>
          </a:r>
          <a:r>
            <a:rPr lang="en-US" sz="1600" dirty="0"/>
            <a:t> </a:t>
          </a:r>
          <a:r>
            <a:rPr lang="en-US" sz="1600" dirty="0" err="1"/>
            <a:t>Üniversitesi</a:t>
          </a:r>
          <a:r>
            <a:rPr lang="en-US" sz="1600" dirty="0"/>
            <a:t> </a:t>
          </a:r>
          <a:r>
            <a:rPr lang="en-US" sz="1600" dirty="0" err="1"/>
            <a:t>Biyobankası</a:t>
          </a:r>
          <a:r>
            <a:rPr lang="en-US" sz="1600" dirty="0"/>
            <a:t>– Koç </a:t>
          </a:r>
          <a:r>
            <a:rPr lang="en-US" sz="1600" dirty="0" err="1"/>
            <a:t>Üniversitesi</a:t>
          </a:r>
          <a:r>
            <a:rPr lang="en-US" sz="1600" dirty="0"/>
            <a:t> </a:t>
          </a:r>
          <a:r>
            <a:rPr lang="en-US" sz="1600" dirty="0" err="1"/>
            <a:t>Biyobankası</a:t>
          </a:r>
          <a:endParaRPr lang="en-US" sz="1600" dirty="0"/>
        </a:p>
      </dgm:t>
    </dgm:pt>
    <dgm:pt modelId="{584A8F7A-2D0E-4EEC-A388-1318EB1F9BC6}" type="parTrans" cxnId="{D55F7C90-BD98-4C6E-8CDA-0D38A89AAB18}">
      <dgm:prSet/>
      <dgm:spPr/>
      <dgm:t>
        <a:bodyPr/>
        <a:lstStyle/>
        <a:p>
          <a:endParaRPr lang="en-US"/>
        </a:p>
      </dgm:t>
    </dgm:pt>
    <dgm:pt modelId="{68E601D0-07A3-4B37-B63E-6E400BF44BF6}" type="sibTrans" cxnId="{D55F7C90-BD98-4C6E-8CDA-0D38A89AAB18}">
      <dgm:prSet/>
      <dgm:spPr/>
      <dgm:t>
        <a:bodyPr/>
        <a:lstStyle/>
        <a:p>
          <a:endParaRPr lang="en-US"/>
        </a:p>
      </dgm:t>
    </dgm:pt>
    <dgm:pt modelId="{3C469C35-75E5-43C0-BE3E-A583265BFCA6}" type="pres">
      <dgm:prSet presAssocID="{6641CE62-90C6-4EEB-A106-7815F6845689}" presName="linear" presStyleCnt="0">
        <dgm:presLayoutVars>
          <dgm:animLvl val="lvl"/>
          <dgm:resizeHandles val="exact"/>
        </dgm:presLayoutVars>
      </dgm:prSet>
      <dgm:spPr/>
    </dgm:pt>
    <dgm:pt modelId="{95D3AD2B-1914-412C-903F-23C209C2FAD6}" type="pres">
      <dgm:prSet presAssocID="{D5C43D63-DEBD-4F77-858A-3333E6057562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7284B3F3-9500-4511-9626-70F89A80722C}" type="pres">
      <dgm:prSet presAssocID="{91151C7E-D9BF-4A6F-B95C-EE429452022F}" presName="spacer" presStyleCnt="0"/>
      <dgm:spPr/>
    </dgm:pt>
    <dgm:pt modelId="{FA854AF8-D5CF-49D4-BF40-7091FE48DCA5}" type="pres">
      <dgm:prSet presAssocID="{A6E48170-A97B-4278-8062-B906E2E23EDC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9296889E-00CE-4002-886C-679D99B53959}" type="pres">
      <dgm:prSet presAssocID="{A15EB0A4-2621-44C2-85F2-8721424D5C1C}" presName="spacer" presStyleCnt="0"/>
      <dgm:spPr/>
    </dgm:pt>
    <dgm:pt modelId="{C7443470-2162-424D-9362-2926BF7A6BFE}" type="pres">
      <dgm:prSet presAssocID="{028FA0CB-1FBF-4941-B7ED-63DA96A59781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22E6AF3F-40F6-4260-8B6C-C18AC7FB30FC}" type="pres">
      <dgm:prSet presAssocID="{7EDE7DB7-88FF-4BC0-95FB-911CD9562C4C}" presName="spacer" presStyleCnt="0"/>
      <dgm:spPr/>
    </dgm:pt>
    <dgm:pt modelId="{288E98C1-EE7C-4716-B590-D698B2E164C8}" type="pres">
      <dgm:prSet presAssocID="{E69695AD-06B0-4376-BE4D-AEE35168153D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B694602E-B386-46E9-ADD5-505C76F7E3D1}" type="pres">
      <dgm:prSet presAssocID="{04B49BF8-E653-4B58-99FC-30003ECA8FB7}" presName="spacer" presStyleCnt="0"/>
      <dgm:spPr/>
    </dgm:pt>
    <dgm:pt modelId="{BE2F195A-217E-474A-A591-F7BC7E59C51E}" type="pres">
      <dgm:prSet presAssocID="{D798DC77-8C7D-4491-B114-34BBB31D3675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D7AD6894-F014-4EFD-A7A4-2EE1E82A6129}" type="pres">
      <dgm:prSet presAssocID="{CFBB1DB3-092A-4FC9-ACA4-56609EF6FBA6}" presName="spacer" presStyleCnt="0"/>
      <dgm:spPr/>
    </dgm:pt>
    <dgm:pt modelId="{EB6E6FB9-BB03-4840-A850-012DFF1D2CED}" type="pres">
      <dgm:prSet presAssocID="{7392AEB9-D72A-4A24-AD12-7348BABE8391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21A1423A-A504-4FE0-ADF3-499E075F3A39}" type="pres">
      <dgm:prSet presAssocID="{BE833074-6709-476B-8B66-D737F43491AB}" presName="spacer" presStyleCnt="0"/>
      <dgm:spPr/>
    </dgm:pt>
    <dgm:pt modelId="{7626C9DB-8BE4-4DF5-8D75-717FC69922F3}" type="pres">
      <dgm:prSet presAssocID="{8E6A8C41-68D9-474F-BBBA-432C4E475C03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AF22BA1E-ACFB-4615-BE97-A3813335C24D}" type="pres">
      <dgm:prSet presAssocID="{23C64C3B-7D5E-4F31-8F07-73B0057D2025}" presName="spacer" presStyleCnt="0"/>
      <dgm:spPr/>
    </dgm:pt>
    <dgm:pt modelId="{68C2F9DC-3B81-413F-B17C-D62712A6C524}" type="pres">
      <dgm:prSet presAssocID="{82B6CB37-4543-4DBE-A05F-B3D0E55118CF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CD34A9B-5E12-4B3F-B835-49A3F6769759}" type="pres">
      <dgm:prSet presAssocID="{066E9E7D-3BAB-4476-80B3-3345A1473C98}" presName="spacer" presStyleCnt="0"/>
      <dgm:spPr/>
    </dgm:pt>
    <dgm:pt modelId="{DD03DCA5-0559-4AE8-83E1-72CFBA648D4F}" type="pres">
      <dgm:prSet presAssocID="{9B1C85D7-E971-45E6-938B-F1D2E3F12770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9464430F-A16D-41CC-A0AC-EA676F049F76}" type="presOf" srcId="{E69695AD-06B0-4376-BE4D-AEE35168153D}" destId="{288E98C1-EE7C-4716-B590-D698B2E164C8}" srcOrd="0" destOrd="0" presId="urn:microsoft.com/office/officeart/2005/8/layout/vList2"/>
    <dgm:cxn modelId="{B3188F1D-4A3D-4FA0-9503-B93150AD893A}" srcId="{6641CE62-90C6-4EEB-A106-7815F6845689}" destId="{82B6CB37-4543-4DBE-A05F-B3D0E55118CF}" srcOrd="7" destOrd="0" parTransId="{ED9FD63B-A2A0-4C22-BFD4-52F148A38DB2}" sibTransId="{066E9E7D-3BAB-4476-80B3-3345A1473C98}"/>
    <dgm:cxn modelId="{6737EC3B-E6F0-467A-A321-82931C37ABCB}" type="presOf" srcId="{D798DC77-8C7D-4491-B114-34BBB31D3675}" destId="{BE2F195A-217E-474A-A591-F7BC7E59C51E}" srcOrd="0" destOrd="0" presId="urn:microsoft.com/office/officeart/2005/8/layout/vList2"/>
    <dgm:cxn modelId="{64AFF362-343E-4222-9318-7E0D47370B3A}" type="presOf" srcId="{D5C43D63-DEBD-4F77-858A-3333E6057562}" destId="{95D3AD2B-1914-412C-903F-23C209C2FAD6}" srcOrd="0" destOrd="0" presId="urn:microsoft.com/office/officeart/2005/8/layout/vList2"/>
    <dgm:cxn modelId="{9B5A5843-BFFF-4384-88AD-DEFF50ED03C4}" srcId="{6641CE62-90C6-4EEB-A106-7815F6845689}" destId="{8E6A8C41-68D9-474F-BBBA-432C4E475C03}" srcOrd="6" destOrd="0" parTransId="{61AB0A3F-90EA-4709-8F0A-6437F6C3C2DE}" sibTransId="{23C64C3B-7D5E-4F31-8F07-73B0057D2025}"/>
    <dgm:cxn modelId="{65FA5967-7220-4002-845D-9A37986CD150}" type="presOf" srcId="{9B1C85D7-E971-45E6-938B-F1D2E3F12770}" destId="{DD03DCA5-0559-4AE8-83E1-72CFBA648D4F}" srcOrd="0" destOrd="0" presId="urn:microsoft.com/office/officeart/2005/8/layout/vList2"/>
    <dgm:cxn modelId="{58F3C353-EEEC-4B72-AF2B-CA4CB905BDEC}" type="presOf" srcId="{7392AEB9-D72A-4A24-AD12-7348BABE8391}" destId="{EB6E6FB9-BB03-4840-A850-012DFF1D2CED}" srcOrd="0" destOrd="0" presId="urn:microsoft.com/office/officeart/2005/8/layout/vList2"/>
    <dgm:cxn modelId="{02436754-2A37-4BC1-8ACC-87D477520749}" srcId="{6641CE62-90C6-4EEB-A106-7815F6845689}" destId="{E69695AD-06B0-4376-BE4D-AEE35168153D}" srcOrd="3" destOrd="0" parTransId="{ACF7229B-807D-41A3-9F81-29C2F3852825}" sibTransId="{04B49BF8-E653-4B58-99FC-30003ECA8FB7}"/>
    <dgm:cxn modelId="{2D916E78-BC75-45C3-BE9E-546FAA1BB37C}" srcId="{6641CE62-90C6-4EEB-A106-7815F6845689}" destId="{028FA0CB-1FBF-4941-B7ED-63DA96A59781}" srcOrd="2" destOrd="0" parTransId="{F219E745-915F-4DD8-9D14-CD35CD99A035}" sibTransId="{7EDE7DB7-88FF-4BC0-95FB-911CD9562C4C}"/>
    <dgm:cxn modelId="{2A92677A-DF6A-4C1A-8A91-994E16945BEA}" type="presOf" srcId="{A6E48170-A97B-4278-8062-B906E2E23EDC}" destId="{FA854AF8-D5CF-49D4-BF40-7091FE48DCA5}" srcOrd="0" destOrd="0" presId="urn:microsoft.com/office/officeart/2005/8/layout/vList2"/>
    <dgm:cxn modelId="{F972CA5A-3227-4D3F-9D48-FF2AADE1E874}" type="presOf" srcId="{8E6A8C41-68D9-474F-BBBA-432C4E475C03}" destId="{7626C9DB-8BE4-4DF5-8D75-717FC69922F3}" srcOrd="0" destOrd="0" presId="urn:microsoft.com/office/officeart/2005/8/layout/vList2"/>
    <dgm:cxn modelId="{94905987-2C73-4FC4-BD3D-A89403013CB0}" type="presOf" srcId="{028FA0CB-1FBF-4941-B7ED-63DA96A59781}" destId="{C7443470-2162-424D-9362-2926BF7A6BFE}" srcOrd="0" destOrd="0" presId="urn:microsoft.com/office/officeart/2005/8/layout/vList2"/>
    <dgm:cxn modelId="{D55F7C90-BD98-4C6E-8CDA-0D38A89AAB18}" srcId="{6641CE62-90C6-4EEB-A106-7815F6845689}" destId="{9B1C85D7-E971-45E6-938B-F1D2E3F12770}" srcOrd="8" destOrd="0" parTransId="{584A8F7A-2D0E-4EEC-A388-1318EB1F9BC6}" sibTransId="{68E601D0-07A3-4B37-B63E-6E400BF44BF6}"/>
    <dgm:cxn modelId="{565689A9-A56A-44D0-B98D-EF3F35797111}" type="presOf" srcId="{82B6CB37-4543-4DBE-A05F-B3D0E55118CF}" destId="{68C2F9DC-3B81-413F-B17C-D62712A6C524}" srcOrd="0" destOrd="0" presId="urn:microsoft.com/office/officeart/2005/8/layout/vList2"/>
    <dgm:cxn modelId="{2A3A4CB4-1DDE-4235-B936-3ADDC31B76DD}" srcId="{6641CE62-90C6-4EEB-A106-7815F6845689}" destId="{D5C43D63-DEBD-4F77-858A-3333E6057562}" srcOrd="0" destOrd="0" parTransId="{6933F3C7-EDD5-45C0-A1C4-0290D6C91FF5}" sibTransId="{91151C7E-D9BF-4A6F-B95C-EE429452022F}"/>
    <dgm:cxn modelId="{2901CFCA-D853-4215-BBEE-D07C4F222DDD}" srcId="{6641CE62-90C6-4EEB-A106-7815F6845689}" destId="{7392AEB9-D72A-4A24-AD12-7348BABE8391}" srcOrd="5" destOrd="0" parTransId="{F15596F5-F09B-4EBF-AB7B-BF045C801788}" sibTransId="{BE833074-6709-476B-8B66-D737F43491AB}"/>
    <dgm:cxn modelId="{36210ACC-9DA1-48E9-9E83-EC5C71B7C3FB}" srcId="{6641CE62-90C6-4EEB-A106-7815F6845689}" destId="{A6E48170-A97B-4278-8062-B906E2E23EDC}" srcOrd="1" destOrd="0" parTransId="{BAADC4A9-4FBC-433F-A9E4-4FC464AFC82C}" sibTransId="{A15EB0A4-2621-44C2-85F2-8721424D5C1C}"/>
    <dgm:cxn modelId="{24BA48D9-3332-4F53-89CE-8ECB200DDE3E}" srcId="{6641CE62-90C6-4EEB-A106-7815F6845689}" destId="{D798DC77-8C7D-4491-B114-34BBB31D3675}" srcOrd="4" destOrd="0" parTransId="{FDA07753-2288-4E9A-BD23-7B71D4EB648B}" sibTransId="{CFBB1DB3-092A-4FC9-ACA4-56609EF6FBA6}"/>
    <dgm:cxn modelId="{E2FE58E9-C57B-4D92-97B6-B1E3D93CD04E}" type="presOf" srcId="{6641CE62-90C6-4EEB-A106-7815F6845689}" destId="{3C469C35-75E5-43C0-BE3E-A583265BFCA6}" srcOrd="0" destOrd="0" presId="urn:microsoft.com/office/officeart/2005/8/layout/vList2"/>
    <dgm:cxn modelId="{4CA0CF2E-0FA5-47AD-86D5-A2917B1CF73F}" type="presParOf" srcId="{3C469C35-75E5-43C0-BE3E-A583265BFCA6}" destId="{95D3AD2B-1914-412C-903F-23C209C2FAD6}" srcOrd="0" destOrd="0" presId="urn:microsoft.com/office/officeart/2005/8/layout/vList2"/>
    <dgm:cxn modelId="{9D52BCB7-CF42-4BF6-9140-58789D972691}" type="presParOf" srcId="{3C469C35-75E5-43C0-BE3E-A583265BFCA6}" destId="{7284B3F3-9500-4511-9626-70F89A80722C}" srcOrd="1" destOrd="0" presId="urn:microsoft.com/office/officeart/2005/8/layout/vList2"/>
    <dgm:cxn modelId="{D25DCEBA-8402-4B2B-9C06-3AF22AFD4B7E}" type="presParOf" srcId="{3C469C35-75E5-43C0-BE3E-A583265BFCA6}" destId="{FA854AF8-D5CF-49D4-BF40-7091FE48DCA5}" srcOrd="2" destOrd="0" presId="urn:microsoft.com/office/officeart/2005/8/layout/vList2"/>
    <dgm:cxn modelId="{C7522B87-0975-4813-B3D2-51DDC63217D8}" type="presParOf" srcId="{3C469C35-75E5-43C0-BE3E-A583265BFCA6}" destId="{9296889E-00CE-4002-886C-679D99B53959}" srcOrd="3" destOrd="0" presId="urn:microsoft.com/office/officeart/2005/8/layout/vList2"/>
    <dgm:cxn modelId="{15E29511-277D-413D-B0C6-468F1EA7B54F}" type="presParOf" srcId="{3C469C35-75E5-43C0-BE3E-A583265BFCA6}" destId="{C7443470-2162-424D-9362-2926BF7A6BFE}" srcOrd="4" destOrd="0" presId="urn:microsoft.com/office/officeart/2005/8/layout/vList2"/>
    <dgm:cxn modelId="{20CF2B4A-CD55-4AEB-AC7D-C62EEE2C118A}" type="presParOf" srcId="{3C469C35-75E5-43C0-BE3E-A583265BFCA6}" destId="{22E6AF3F-40F6-4260-8B6C-C18AC7FB30FC}" srcOrd="5" destOrd="0" presId="urn:microsoft.com/office/officeart/2005/8/layout/vList2"/>
    <dgm:cxn modelId="{D23E28C4-3780-429A-93DE-4C299A9B0B5A}" type="presParOf" srcId="{3C469C35-75E5-43C0-BE3E-A583265BFCA6}" destId="{288E98C1-EE7C-4716-B590-D698B2E164C8}" srcOrd="6" destOrd="0" presId="urn:microsoft.com/office/officeart/2005/8/layout/vList2"/>
    <dgm:cxn modelId="{33CE6000-D071-4447-ADD2-67DE82811829}" type="presParOf" srcId="{3C469C35-75E5-43C0-BE3E-A583265BFCA6}" destId="{B694602E-B386-46E9-ADD5-505C76F7E3D1}" srcOrd="7" destOrd="0" presId="urn:microsoft.com/office/officeart/2005/8/layout/vList2"/>
    <dgm:cxn modelId="{D11B5419-D407-4898-89F6-1376BFDE32AA}" type="presParOf" srcId="{3C469C35-75E5-43C0-BE3E-A583265BFCA6}" destId="{BE2F195A-217E-474A-A591-F7BC7E59C51E}" srcOrd="8" destOrd="0" presId="urn:microsoft.com/office/officeart/2005/8/layout/vList2"/>
    <dgm:cxn modelId="{37137FE5-7F86-4BBC-B342-4CEB560F366F}" type="presParOf" srcId="{3C469C35-75E5-43C0-BE3E-A583265BFCA6}" destId="{D7AD6894-F014-4EFD-A7A4-2EE1E82A6129}" srcOrd="9" destOrd="0" presId="urn:microsoft.com/office/officeart/2005/8/layout/vList2"/>
    <dgm:cxn modelId="{78357093-8896-4E77-8E2B-BF9C7750B05B}" type="presParOf" srcId="{3C469C35-75E5-43C0-BE3E-A583265BFCA6}" destId="{EB6E6FB9-BB03-4840-A850-012DFF1D2CED}" srcOrd="10" destOrd="0" presId="urn:microsoft.com/office/officeart/2005/8/layout/vList2"/>
    <dgm:cxn modelId="{9BC3D8F3-3A04-4EE6-83A3-4667585496AF}" type="presParOf" srcId="{3C469C35-75E5-43C0-BE3E-A583265BFCA6}" destId="{21A1423A-A504-4FE0-ADF3-499E075F3A39}" srcOrd="11" destOrd="0" presId="urn:microsoft.com/office/officeart/2005/8/layout/vList2"/>
    <dgm:cxn modelId="{EA595E14-D934-4253-BCC0-21820F6016A9}" type="presParOf" srcId="{3C469C35-75E5-43C0-BE3E-A583265BFCA6}" destId="{7626C9DB-8BE4-4DF5-8D75-717FC69922F3}" srcOrd="12" destOrd="0" presId="urn:microsoft.com/office/officeart/2005/8/layout/vList2"/>
    <dgm:cxn modelId="{6CB839B2-0ECC-40F0-A646-5758B3D0395D}" type="presParOf" srcId="{3C469C35-75E5-43C0-BE3E-A583265BFCA6}" destId="{AF22BA1E-ACFB-4615-BE97-A3813335C24D}" srcOrd="13" destOrd="0" presId="urn:microsoft.com/office/officeart/2005/8/layout/vList2"/>
    <dgm:cxn modelId="{3C5492C4-184D-4D3F-9F5A-D43324FBB3D3}" type="presParOf" srcId="{3C469C35-75E5-43C0-BE3E-A583265BFCA6}" destId="{68C2F9DC-3B81-413F-B17C-D62712A6C524}" srcOrd="14" destOrd="0" presId="urn:microsoft.com/office/officeart/2005/8/layout/vList2"/>
    <dgm:cxn modelId="{46078FAC-CA66-401E-B3CD-5F9209222FD3}" type="presParOf" srcId="{3C469C35-75E5-43C0-BE3E-A583265BFCA6}" destId="{CCD34A9B-5E12-4B3F-B835-49A3F6769759}" srcOrd="15" destOrd="0" presId="urn:microsoft.com/office/officeart/2005/8/layout/vList2"/>
    <dgm:cxn modelId="{3E8F9791-FA18-47A8-9650-BB1FAA096E0C}" type="presParOf" srcId="{3C469C35-75E5-43C0-BE3E-A583265BFCA6}" destId="{DD03DCA5-0559-4AE8-83E1-72CFBA648D4F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68C590-4C79-4B35-BC08-B8BBF97E79D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B45636-67AE-431E-91CB-EDCAEA26E747}">
      <dgm:prSet/>
      <dgm:spPr/>
      <dgm:t>
        <a:bodyPr/>
        <a:lstStyle/>
        <a:p>
          <a:r>
            <a:rPr lang="en-US" dirty="0"/>
            <a:t>Bir </a:t>
          </a:r>
          <a:r>
            <a:rPr lang="en-US" dirty="0" err="1"/>
            <a:t>proteinin</a:t>
          </a:r>
          <a:r>
            <a:rPr lang="en-US" dirty="0"/>
            <a:t>;</a:t>
          </a:r>
          <a:r>
            <a:rPr lang="tr-TR" dirty="0"/>
            <a:t> </a:t>
          </a:r>
          <a:r>
            <a:rPr lang="en-US" dirty="0" err="1"/>
            <a:t>görevi,bağlandığı</a:t>
          </a:r>
          <a:r>
            <a:rPr lang="en-US" dirty="0"/>
            <a:t> </a:t>
          </a:r>
          <a:r>
            <a:rPr lang="en-US" dirty="0" err="1"/>
            <a:t>moleküller,hücredeki</a:t>
          </a:r>
          <a:r>
            <a:rPr lang="en-US" dirty="0"/>
            <a:t> </a:t>
          </a:r>
          <a:r>
            <a:rPr lang="en-US" dirty="0" err="1"/>
            <a:t>rolü,hangi</a:t>
          </a:r>
          <a:r>
            <a:rPr lang="en-US" dirty="0"/>
            <a:t> </a:t>
          </a:r>
          <a:r>
            <a:rPr lang="en-US" dirty="0" err="1"/>
            <a:t>hastalıkla</a:t>
          </a:r>
          <a:r>
            <a:rPr lang="en-US" dirty="0"/>
            <a:t> </a:t>
          </a:r>
          <a:r>
            <a:rPr lang="en-US" dirty="0" err="1"/>
            <a:t>ilişkili</a:t>
          </a:r>
          <a:r>
            <a:rPr lang="en-US" dirty="0"/>
            <a:t> </a:t>
          </a:r>
          <a:r>
            <a:rPr lang="en-US" dirty="0" err="1"/>
            <a:t>olduğuprotein</a:t>
          </a:r>
          <a:r>
            <a:rPr lang="en-US" dirty="0"/>
            <a:t> </a:t>
          </a:r>
          <a:r>
            <a:rPr lang="en-US" dirty="0" err="1"/>
            <a:t>veritabanlarında</a:t>
          </a:r>
          <a:r>
            <a:rPr lang="en-US" dirty="0"/>
            <a:t> </a:t>
          </a:r>
          <a:r>
            <a:rPr lang="en-US" dirty="0" err="1"/>
            <a:t>kayıtlıdır</a:t>
          </a:r>
          <a:r>
            <a:rPr lang="en-US" dirty="0"/>
            <a:t>.</a:t>
          </a:r>
        </a:p>
      </dgm:t>
    </dgm:pt>
    <dgm:pt modelId="{A9E9B44F-4B0A-4362-9961-8424B222EA9D}" type="parTrans" cxnId="{568A5BE8-9478-4514-B86B-07F5D6B658D9}">
      <dgm:prSet/>
      <dgm:spPr/>
      <dgm:t>
        <a:bodyPr/>
        <a:lstStyle/>
        <a:p>
          <a:endParaRPr lang="en-US"/>
        </a:p>
      </dgm:t>
    </dgm:pt>
    <dgm:pt modelId="{288FB3D7-C891-41F6-B4DF-158E9E998B53}" type="sibTrans" cxnId="{568A5BE8-9478-4514-B86B-07F5D6B658D9}">
      <dgm:prSet/>
      <dgm:spPr/>
      <dgm:t>
        <a:bodyPr/>
        <a:lstStyle/>
        <a:p>
          <a:endParaRPr lang="en-US"/>
        </a:p>
      </dgm:t>
    </dgm:pt>
    <dgm:pt modelId="{21D97051-1B0A-4741-8451-6FB75AB708D1}" type="pres">
      <dgm:prSet presAssocID="{4D68C590-4C79-4B35-BC08-B8BBF97E79D8}" presName="compositeShape" presStyleCnt="0">
        <dgm:presLayoutVars>
          <dgm:chMax val="7"/>
          <dgm:dir/>
          <dgm:resizeHandles val="exact"/>
        </dgm:presLayoutVars>
      </dgm:prSet>
      <dgm:spPr/>
    </dgm:pt>
    <dgm:pt modelId="{19894928-6223-4BEE-AF41-72FE408F1E9F}" type="pres">
      <dgm:prSet presAssocID="{A3B45636-67AE-431E-91CB-EDCAEA26E747}" presName="circ1TxSh" presStyleLbl="vennNode1" presStyleIdx="0" presStyleCnt="1"/>
      <dgm:spPr/>
    </dgm:pt>
  </dgm:ptLst>
  <dgm:cxnLst>
    <dgm:cxn modelId="{0181966C-121B-4FB3-9CD2-3111C48F1E1D}" type="presOf" srcId="{4D68C590-4C79-4B35-BC08-B8BBF97E79D8}" destId="{21D97051-1B0A-4741-8451-6FB75AB708D1}" srcOrd="0" destOrd="0" presId="urn:microsoft.com/office/officeart/2005/8/layout/venn1"/>
    <dgm:cxn modelId="{6877BDD8-16B8-46CA-A7F3-DC39030F19E5}" type="presOf" srcId="{A3B45636-67AE-431E-91CB-EDCAEA26E747}" destId="{19894928-6223-4BEE-AF41-72FE408F1E9F}" srcOrd="0" destOrd="0" presId="urn:microsoft.com/office/officeart/2005/8/layout/venn1"/>
    <dgm:cxn modelId="{568A5BE8-9478-4514-B86B-07F5D6B658D9}" srcId="{4D68C590-4C79-4B35-BC08-B8BBF97E79D8}" destId="{A3B45636-67AE-431E-91CB-EDCAEA26E747}" srcOrd="0" destOrd="0" parTransId="{A9E9B44F-4B0A-4362-9961-8424B222EA9D}" sibTransId="{288FB3D7-C891-41F6-B4DF-158E9E998B53}"/>
    <dgm:cxn modelId="{98BC5187-04AC-4E1F-B2A5-C630E1912B43}" type="presParOf" srcId="{21D97051-1B0A-4741-8451-6FB75AB708D1}" destId="{19894928-6223-4BEE-AF41-72FE408F1E9F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CF399E-2FF0-4C72-AAB0-BDE90690880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8C8D447-32A3-417E-8B3A-9497B1CE063B}">
      <dgm:prSet/>
      <dgm:spPr/>
      <dgm:t>
        <a:bodyPr/>
        <a:lstStyle/>
        <a:p>
          <a:r>
            <a:rPr lang="en-US" dirty="0"/>
            <a:t>Her </a:t>
          </a:r>
          <a:r>
            <a:rPr lang="en-US" dirty="0" err="1"/>
            <a:t>proteinin</a:t>
          </a:r>
          <a:r>
            <a:rPr lang="en-US" dirty="0"/>
            <a:t> </a:t>
          </a:r>
          <a:r>
            <a:rPr lang="en-US" dirty="0" err="1"/>
            <a:t>bir</a:t>
          </a:r>
          <a:r>
            <a:rPr lang="en-US" dirty="0"/>
            <a:t> DNA </a:t>
          </a:r>
          <a:r>
            <a:rPr lang="en-US" dirty="0" err="1"/>
            <a:t>karşılığı</a:t>
          </a:r>
          <a:r>
            <a:rPr lang="en-US" dirty="0"/>
            <a:t> </a:t>
          </a:r>
          <a:r>
            <a:rPr lang="en-US" dirty="0" err="1"/>
            <a:t>ve</a:t>
          </a:r>
          <a:r>
            <a:rPr lang="en-US" dirty="0"/>
            <a:t> amino </a:t>
          </a:r>
          <a:r>
            <a:rPr lang="en-US" dirty="0" err="1"/>
            <a:t>asit</a:t>
          </a:r>
          <a:r>
            <a:rPr lang="en-US" dirty="0"/>
            <a:t> </a:t>
          </a:r>
          <a:r>
            <a:rPr lang="en-US" dirty="0" err="1"/>
            <a:t>dizisi</a:t>
          </a:r>
          <a:r>
            <a:rPr lang="en-US" dirty="0"/>
            <a:t> </a:t>
          </a:r>
          <a:r>
            <a:rPr lang="en-US" dirty="0" err="1"/>
            <a:t>vardır</a:t>
          </a:r>
          <a:r>
            <a:rPr lang="en-US" dirty="0"/>
            <a:t>.</a:t>
          </a:r>
          <a:endParaRPr lang="tr-TR" dirty="0"/>
        </a:p>
        <a:p>
          <a:r>
            <a:rPr lang="en-US" dirty="0"/>
            <a:t>Bu </a:t>
          </a:r>
          <a:r>
            <a:rPr lang="en-US" dirty="0" err="1"/>
            <a:t>dizi:mutasyon</a:t>
          </a:r>
          <a:r>
            <a:rPr lang="en-US" dirty="0"/>
            <a:t> </a:t>
          </a:r>
          <a:r>
            <a:rPr lang="en-US" dirty="0" err="1"/>
            <a:t>analizinde</a:t>
          </a:r>
          <a:endParaRPr lang="tr-TR" dirty="0"/>
        </a:p>
        <a:p>
          <a:r>
            <a:rPr lang="en-US" dirty="0"/>
            <a:t>CRISPR </a:t>
          </a:r>
          <a:r>
            <a:rPr lang="en-US" dirty="0" err="1"/>
            <a:t>hedef</a:t>
          </a:r>
          <a:r>
            <a:rPr lang="en-US" dirty="0"/>
            <a:t> </a:t>
          </a:r>
          <a:r>
            <a:rPr lang="en-US" dirty="0" err="1"/>
            <a:t>tasarımında</a:t>
          </a:r>
          <a:endParaRPr lang="tr-TR" dirty="0"/>
        </a:p>
        <a:p>
          <a:r>
            <a:rPr lang="en-US" dirty="0"/>
            <a:t>primer/prob </a:t>
          </a:r>
          <a:r>
            <a:rPr lang="en-US" dirty="0" err="1"/>
            <a:t>oluştururken</a:t>
          </a:r>
          <a:endParaRPr lang="en-US" dirty="0"/>
        </a:p>
      </dgm:t>
    </dgm:pt>
    <dgm:pt modelId="{703C6527-9684-4132-8FC3-CC49A407A006}" type="parTrans" cxnId="{5EEAF511-7CC8-4880-AF17-7F066A639544}">
      <dgm:prSet/>
      <dgm:spPr/>
      <dgm:t>
        <a:bodyPr/>
        <a:lstStyle/>
        <a:p>
          <a:endParaRPr lang="en-US"/>
        </a:p>
      </dgm:t>
    </dgm:pt>
    <dgm:pt modelId="{CE2F6076-9AC1-4C65-8909-0DB65D3D55F6}" type="sibTrans" cxnId="{5EEAF511-7CC8-4880-AF17-7F066A639544}">
      <dgm:prSet/>
      <dgm:spPr/>
      <dgm:t>
        <a:bodyPr/>
        <a:lstStyle/>
        <a:p>
          <a:endParaRPr lang="en-US"/>
        </a:p>
      </dgm:t>
    </dgm:pt>
    <dgm:pt modelId="{D35175F2-FC77-4F9E-A966-C983B6E4FC2A}" type="pres">
      <dgm:prSet presAssocID="{3ACF399E-2FF0-4C72-AAB0-BDE90690880D}" presName="linear" presStyleCnt="0">
        <dgm:presLayoutVars>
          <dgm:animLvl val="lvl"/>
          <dgm:resizeHandles val="exact"/>
        </dgm:presLayoutVars>
      </dgm:prSet>
      <dgm:spPr/>
    </dgm:pt>
    <dgm:pt modelId="{D2A286A7-D7B1-4DD7-9AA7-7181569B4D36}" type="pres">
      <dgm:prSet presAssocID="{78C8D447-32A3-417E-8B3A-9497B1CE063B}" presName="parentText" presStyleLbl="node1" presStyleIdx="0" presStyleCnt="1" custLinFactY="-100000" custLinFactNeighborX="29710" custLinFactNeighborY="-101159">
        <dgm:presLayoutVars>
          <dgm:chMax val="0"/>
          <dgm:bulletEnabled val="1"/>
        </dgm:presLayoutVars>
      </dgm:prSet>
      <dgm:spPr/>
    </dgm:pt>
  </dgm:ptLst>
  <dgm:cxnLst>
    <dgm:cxn modelId="{5EEAF511-7CC8-4880-AF17-7F066A639544}" srcId="{3ACF399E-2FF0-4C72-AAB0-BDE90690880D}" destId="{78C8D447-32A3-417E-8B3A-9497B1CE063B}" srcOrd="0" destOrd="0" parTransId="{703C6527-9684-4132-8FC3-CC49A407A006}" sibTransId="{CE2F6076-9AC1-4C65-8909-0DB65D3D55F6}"/>
    <dgm:cxn modelId="{17CAB386-2DAD-4C4E-A162-2E5245B8FA16}" type="presOf" srcId="{3ACF399E-2FF0-4C72-AAB0-BDE90690880D}" destId="{D35175F2-FC77-4F9E-A966-C983B6E4FC2A}" srcOrd="0" destOrd="0" presId="urn:microsoft.com/office/officeart/2005/8/layout/vList2"/>
    <dgm:cxn modelId="{2E17D4A6-745D-4AD7-8AB8-14D329DD19C5}" type="presOf" srcId="{78C8D447-32A3-417E-8B3A-9497B1CE063B}" destId="{D2A286A7-D7B1-4DD7-9AA7-7181569B4D36}" srcOrd="0" destOrd="0" presId="urn:microsoft.com/office/officeart/2005/8/layout/vList2"/>
    <dgm:cxn modelId="{18526DBA-4461-4B53-9AD1-A5D9A4B5016C}" type="presParOf" srcId="{D35175F2-FC77-4F9E-A966-C983B6E4FC2A}" destId="{D2A286A7-D7B1-4DD7-9AA7-7181569B4D3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9D4DF1-A1D0-45AD-AA48-AA945B4C08AB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F52EF7-ADA1-431D-98E5-854944CEF4C8}">
      <dgm:prSet/>
      <dgm:spPr/>
      <dgm:t>
        <a:bodyPr/>
        <a:lstStyle/>
        <a:p>
          <a:r>
            <a:rPr lang="en-US" dirty="0"/>
            <a:t>3D </a:t>
          </a:r>
          <a:r>
            <a:rPr lang="en-US" dirty="0" err="1"/>
            <a:t>yapıyı</a:t>
          </a:r>
          <a:r>
            <a:rPr lang="en-US" dirty="0"/>
            <a:t> </a:t>
          </a:r>
          <a:r>
            <a:rPr lang="en-US" dirty="0" err="1"/>
            <a:t>görmek</a:t>
          </a:r>
          <a:r>
            <a:rPr lang="en-US" dirty="0"/>
            <a:t> </a:t>
          </a:r>
          <a:r>
            <a:rPr lang="en-US" dirty="0" err="1"/>
            <a:t>için</a:t>
          </a:r>
          <a:r>
            <a:rPr lang="en-US" dirty="0"/>
            <a:t> (</a:t>
          </a:r>
          <a:r>
            <a:rPr lang="en-US" dirty="0" err="1"/>
            <a:t>ilaç</a:t>
          </a:r>
          <a:r>
            <a:rPr lang="en-US" dirty="0"/>
            <a:t> </a:t>
          </a:r>
          <a:r>
            <a:rPr lang="en-US" dirty="0" err="1"/>
            <a:t>tasarımı</a:t>
          </a:r>
          <a:r>
            <a:rPr lang="en-US" dirty="0"/>
            <a:t>, </a:t>
          </a:r>
          <a:r>
            <a:rPr lang="en-US" dirty="0" err="1"/>
            <a:t>etkileşim</a:t>
          </a:r>
          <a:r>
            <a:rPr lang="en-US" dirty="0"/>
            <a:t> </a:t>
          </a:r>
          <a:r>
            <a:rPr lang="en-US" dirty="0" err="1"/>
            <a:t>analizi</a:t>
          </a:r>
          <a:r>
            <a:rPr lang="en-US" dirty="0"/>
            <a:t>)</a:t>
          </a:r>
          <a:endParaRPr lang="tr-TR" dirty="0"/>
        </a:p>
        <a:p>
          <a:r>
            <a:rPr lang="en-US" dirty="0"/>
            <a:t>ligand </a:t>
          </a:r>
          <a:r>
            <a:rPr lang="en-US" dirty="0" err="1"/>
            <a:t>bağlanma</a:t>
          </a:r>
          <a:r>
            <a:rPr lang="en-US" dirty="0"/>
            <a:t> </a:t>
          </a:r>
          <a:r>
            <a:rPr lang="en-US" dirty="0" err="1"/>
            <a:t>cepleri,aktif</a:t>
          </a:r>
          <a:r>
            <a:rPr lang="en-US" dirty="0"/>
            <a:t> </a:t>
          </a:r>
          <a:r>
            <a:rPr lang="en-US" dirty="0" err="1"/>
            <a:t>bölgeler</a:t>
          </a:r>
          <a:r>
            <a:rPr lang="en-US" dirty="0"/>
            <a:t>,</a:t>
          </a:r>
          <a:endParaRPr lang="tr-TR" dirty="0"/>
        </a:p>
        <a:p>
          <a:r>
            <a:rPr lang="en-US" dirty="0"/>
            <a:t>metal </a:t>
          </a:r>
          <a:r>
            <a:rPr lang="en-US" dirty="0" err="1"/>
            <a:t>iyonu</a:t>
          </a:r>
          <a:r>
            <a:rPr lang="en-US" dirty="0"/>
            <a:t> </a:t>
          </a:r>
          <a:r>
            <a:rPr lang="en-US" dirty="0" err="1"/>
            <a:t>bağlanmaları,hidrofobik</a:t>
          </a:r>
          <a:r>
            <a:rPr lang="en-US" dirty="0"/>
            <a:t>/</a:t>
          </a:r>
          <a:r>
            <a:rPr lang="en-US" dirty="0" err="1"/>
            <a:t>hidrofilik</a:t>
          </a:r>
          <a:r>
            <a:rPr lang="en-US" dirty="0"/>
            <a:t> </a:t>
          </a:r>
          <a:r>
            <a:rPr lang="en-US" dirty="0" err="1"/>
            <a:t>yüzeylergibi</a:t>
          </a:r>
          <a:r>
            <a:rPr lang="en-US" dirty="0"/>
            <a:t> </a:t>
          </a:r>
          <a:r>
            <a:rPr lang="en-US" dirty="0" err="1"/>
            <a:t>kritik</a:t>
          </a:r>
          <a:r>
            <a:rPr lang="en-US" dirty="0"/>
            <a:t> </a:t>
          </a:r>
          <a:r>
            <a:rPr lang="en-US" dirty="0" err="1"/>
            <a:t>bilgileri</a:t>
          </a:r>
          <a:r>
            <a:rPr lang="en-US" dirty="0"/>
            <a:t> </a:t>
          </a:r>
          <a:r>
            <a:rPr lang="en-US" dirty="0" err="1"/>
            <a:t>içerir</a:t>
          </a:r>
          <a:r>
            <a:rPr lang="en-US" dirty="0"/>
            <a:t>.</a:t>
          </a:r>
        </a:p>
      </dgm:t>
    </dgm:pt>
    <dgm:pt modelId="{FB74C352-C9A0-4EF8-92DF-A688394B0B16}" type="parTrans" cxnId="{305E8DB6-C5DC-45F4-B671-4BE0BC3AB0D9}">
      <dgm:prSet/>
      <dgm:spPr/>
      <dgm:t>
        <a:bodyPr/>
        <a:lstStyle/>
        <a:p>
          <a:endParaRPr lang="en-US"/>
        </a:p>
      </dgm:t>
    </dgm:pt>
    <dgm:pt modelId="{80328D85-08D5-4A03-BBCD-8E1D35AEF4DD}" type="sibTrans" cxnId="{305E8DB6-C5DC-45F4-B671-4BE0BC3AB0D9}">
      <dgm:prSet/>
      <dgm:spPr/>
      <dgm:t>
        <a:bodyPr/>
        <a:lstStyle/>
        <a:p>
          <a:endParaRPr lang="en-US"/>
        </a:p>
      </dgm:t>
    </dgm:pt>
    <dgm:pt modelId="{A6A03139-910F-4032-880D-6CE9D43114E8}" type="pres">
      <dgm:prSet presAssocID="{609D4DF1-A1D0-45AD-AA48-AA945B4C08AB}" presName="compositeShape" presStyleCnt="0">
        <dgm:presLayoutVars>
          <dgm:chMax val="7"/>
          <dgm:dir/>
          <dgm:resizeHandles val="exact"/>
        </dgm:presLayoutVars>
      </dgm:prSet>
      <dgm:spPr/>
    </dgm:pt>
    <dgm:pt modelId="{C8BBFAA3-D8F2-4A5B-BCCE-06BF505AD542}" type="pres">
      <dgm:prSet presAssocID="{77F52EF7-ADA1-431D-98E5-854944CEF4C8}" presName="circ1TxSh" presStyleLbl="vennNode1" presStyleIdx="0" presStyleCnt="1" custScaleX="125682"/>
      <dgm:spPr/>
    </dgm:pt>
  </dgm:ptLst>
  <dgm:cxnLst>
    <dgm:cxn modelId="{ACD2064D-69B0-466F-88AD-12E0D23B8DE0}" type="presOf" srcId="{609D4DF1-A1D0-45AD-AA48-AA945B4C08AB}" destId="{A6A03139-910F-4032-880D-6CE9D43114E8}" srcOrd="0" destOrd="0" presId="urn:microsoft.com/office/officeart/2005/8/layout/venn1"/>
    <dgm:cxn modelId="{715422B6-F088-45E0-BD64-E47335F361E2}" type="presOf" srcId="{77F52EF7-ADA1-431D-98E5-854944CEF4C8}" destId="{C8BBFAA3-D8F2-4A5B-BCCE-06BF505AD542}" srcOrd="0" destOrd="0" presId="urn:microsoft.com/office/officeart/2005/8/layout/venn1"/>
    <dgm:cxn modelId="{305E8DB6-C5DC-45F4-B671-4BE0BC3AB0D9}" srcId="{609D4DF1-A1D0-45AD-AA48-AA945B4C08AB}" destId="{77F52EF7-ADA1-431D-98E5-854944CEF4C8}" srcOrd="0" destOrd="0" parTransId="{FB74C352-C9A0-4EF8-92DF-A688394B0B16}" sibTransId="{80328D85-08D5-4A03-BBCD-8E1D35AEF4DD}"/>
    <dgm:cxn modelId="{4DA74438-6197-4A6F-AB20-76BDCEA8B504}" type="presParOf" srcId="{A6A03139-910F-4032-880D-6CE9D43114E8}" destId="{C8BBFAA3-D8F2-4A5B-BCCE-06BF505AD542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F3E1D1-4E9B-4BD0-B914-6A43E1DA6A1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97C3BC7-9CB2-4B8A-A948-7F9EBCCA5806}">
      <dgm:prSet/>
      <dgm:spPr/>
      <dgm:t>
        <a:bodyPr/>
        <a:lstStyle/>
        <a:p>
          <a:r>
            <a:rPr lang="en-US"/>
            <a:t>kanser</a:t>
          </a:r>
        </a:p>
      </dgm:t>
    </dgm:pt>
    <dgm:pt modelId="{99FA3DDE-8620-4744-ABE8-F240D5C11491}" type="parTrans" cxnId="{A170DA16-A4A6-43DB-9CB2-D2A7C0E53481}">
      <dgm:prSet/>
      <dgm:spPr/>
      <dgm:t>
        <a:bodyPr/>
        <a:lstStyle/>
        <a:p>
          <a:endParaRPr lang="en-US"/>
        </a:p>
      </dgm:t>
    </dgm:pt>
    <dgm:pt modelId="{BF869E1F-FFBB-4EE0-A182-54BA8FFAAAC5}" type="sibTrans" cxnId="{A170DA16-A4A6-43DB-9CB2-D2A7C0E53481}">
      <dgm:prSet/>
      <dgm:spPr/>
      <dgm:t>
        <a:bodyPr/>
        <a:lstStyle/>
        <a:p>
          <a:endParaRPr lang="en-US"/>
        </a:p>
      </dgm:t>
    </dgm:pt>
    <dgm:pt modelId="{1E87C872-AD43-458C-9B0A-75DA2BC43F8D}">
      <dgm:prSet/>
      <dgm:spPr/>
      <dgm:t>
        <a:bodyPr/>
        <a:lstStyle/>
        <a:p>
          <a:r>
            <a:rPr lang="en-US"/>
            <a:t>nörodejeneratif hastalıklar</a:t>
          </a:r>
        </a:p>
      </dgm:t>
    </dgm:pt>
    <dgm:pt modelId="{5019A17D-741C-42BE-A2E8-1F83A2DF6CB4}" type="parTrans" cxnId="{4D63FD19-D18E-4C4E-93A9-D5F78DFE6BEA}">
      <dgm:prSet/>
      <dgm:spPr/>
      <dgm:t>
        <a:bodyPr/>
        <a:lstStyle/>
        <a:p>
          <a:endParaRPr lang="en-US"/>
        </a:p>
      </dgm:t>
    </dgm:pt>
    <dgm:pt modelId="{34F010B2-BE23-4B93-A617-7AD1659AFD9C}" type="sibTrans" cxnId="{4D63FD19-D18E-4C4E-93A9-D5F78DFE6BEA}">
      <dgm:prSet/>
      <dgm:spPr/>
      <dgm:t>
        <a:bodyPr/>
        <a:lstStyle/>
        <a:p>
          <a:endParaRPr lang="en-US"/>
        </a:p>
      </dgm:t>
    </dgm:pt>
    <dgm:pt modelId="{59CFEB5B-ECEE-4E88-BFEC-C84F9E7E5CB2}">
      <dgm:prSet/>
      <dgm:spPr/>
      <dgm:t>
        <a:bodyPr/>
        <a:lstStyle/>
        <a:p>
          <a:r>
            <a:rPr lang="en-US"/>
            <a:t>enfeksiyonlar</a:t>
          </a:r>
        </a:p>
      </dgm:t>
    </dgm:pt>
    <dgm:pt modelId="{90DEA1D3-2FD4-48EA-A078-3A6AD85951C4}" type="parTrans" cxnId="{06730E18-206F-47C0-B0D6-4D400B6C7B75}">
      <dgm:prSet/>
      <dgm:spPr/>
      <dgm:t>
        <a:bodyPr/>
        <a:lstStyle/>
        <a:p>
          <a:endParaRPr lang="en-US"/>
        </a:p>
      </dgm:t>
    </dgm:pt>
    <dgm:pt modelId="{F4C0DC04-638D-4045-932D-9298C1EBCCC0}" type="sibTrans" cxnId="{06730E18-206F-47C0-B0D6-4D400B6C7B75}">
      <dgm:prSet/>
      <dgm:spPr/>
      <dgm:t>
        <a:bodyPr/>
        <a:lstStyle/>
        <a:p>
          <a:endParaRPr lang="en-US"/>
        </a:p>
      </dgm:t>
    </dgm:pt>
    <dgm:pt modelId="{487582F4-9BB4-4098-ABB4-EE854B0BCB9A}">
      <dgm:prSet/>
      <dgm:spPr/>
      <dgm:t>
        <a:bodyPr/>
        <a:lstStyle/>
        <a:p>
          <a:r>
            <a:rPr lang="en-US"/>
            <a:t>metabolik bozukluklar</a:t>
          </a:r>
        </a:p>
      </dgm:t>
    </dgm:pt>
    <dgm:pt modelId="{1F095BC0-A7AD-4243-8552-C995BDC1EC23}" type="parTrans" cxnId="{9A6F7FE5-D06B-42FE-919D-4C21DD3DE26C}">
      <dgm:prSet/>
      <dgm:spPr/>
      <dgm:t>
        <a:bodyPr/>
        <a:lstStyle/>
        <a:p>
          <a:endParaRPr lang="en-US"/>
        </a:p>
      </dgm:t>
    </dgm:pt>
    <dgm:pt modelId="{E721FC5B-D2F2-45B8-B4C7-3C6E7E9B641B}" type="sibTrans" cxnId="{9A6F7FE5-D06B-42FE-919D-4C21DD3DE26C}">
      <dgm:prSet/>
      <dgm:spPr/>
      <dgm:t>
        <a:bodyPr/>
        <a:lstStyle/>
        <a:p>
          <a:endParaRPr lang="en-US"/>
        </a:p>
      </dgm:t>
    </dgm:pt>
    <dgm:pt modelId="{5E826091-E648-4B10-98D9-CB850A9A3E3F}">
      <dgm:prSet/>
      <dgm:spPr/>
      <dgm:t>
        <a:bodyPr/>
        <a:lstStyle/>
        <a:p>
          <a:r>
            <a:rPr lang="en-US"/>
            <a:t>Protein ekspresyonundaki artış/azalış birçok hastalıkla ilişkilidir:</a:t>
          </a:r>
        </a:p>
      </dgm:t>
    </dgm:pt>
    <dgm:pt modelId="{DA35AC42-1030-469A-8E20-C2419495EE8E}" type="sibTrans" cxnId="{94E0DF1A-91EB-4D6A-B1F4-3E7C840266FC}">
      <dgm:prSet/>
      <dgm:spPr/>
      <dgm:t>
        <a:bodyPr/>
        <a:lstStyle/>
        <a:p>
          <a:endParaRPr lang="en-US"/>
        </a:p>
      </dgm:t>
    </dgm:pt>
    <dgm:pt modelId="{0C76F3E0-9723-46F1-8ED7-B2A94C289641}" type="parTrans" cxnId="{94E0DF1A-91EB-4D6A-B1F4-3E7C840266FC}">
      <dgm:prSet/>
      <dgm:spPr/>
      <dgm:t>
        <a:bodyPr/>
        <a:lstStyle/>
        <a:p>
          <a:endParaRPr lang="en-US"/>
        </a:p>
      </dgm:t>
    </dgm:pt>
    <dgm:pt modelId="{D723AB31-C208-4498-A6D9-9B138D09199F}" type="pres">
      <dgm:prSet presAssocID="{AAF3E1D1-4E9B-4BD0-B914-6A43E1DA6A1D}" presName="linear" presStyleCnt="0">
        <dgm:presLayoutVars>
          <dgm:animLvl val="lvl"/>
          <dgm:resizeHandles val="exact"/>
        </dgm:presLayoutVars>
      </dgm:prSet>
      <dgm:spPr/>
    </dgm:pt>
    <dgm:pt modelId="{1C92704E-7219-420C-AFFE-4B81B984AE44}" type="pres">
      <dgm:prSet presAssocID="{5E826091-E648-4B10-98D9-CB850A9A3E3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518B7EB-F484-4606-8C3C-71278C3592C7}" type="pres">
      <dgm:prSet presAssocID="{DA35AC42-1030-469A-8E20-C2419495EE8E}" presName="spacer" presStyleCnt="0"/>
      <dgm:spPr/>
    </dgm:pt>
    <dgm:pt modelId="{1D6FC087-976B-4442-B2D2-BACBBF783B7C}" type="pres">
      <dgm:prSet presAssocID="{797C3BC7-9CB2-4B8A-A948-7F9EBCCA580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2EBBDBB-ED90-49F5-82DA-41C96850C2D4}" type="pres">
      <dgm:prSet presAssocID="{BF869E1F-FFBB-4EE0-A182-54BA8FFAAAC5}" presName="spacer" presStyleCnt="0"/>
      <dgm:spPr/>
    </dgm:pt>
    <dgm:pt modelId="{C549BE43-9DCB-4DE7-A280-F841C7EC3C44}" type="pres">
      <dgm:prSet presAssocID="{1E87C872-AD43-458C-9B0A-75DA2BC43F8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1E0E644-CAB0-41E8-BEFA-7FEAFF4A4352}" type="pres">
      <dgm:prSet presAssocID="{34F010B2-BE23-4B93-A617-7AD1659AFD9C}" presName="spacer" presStyleCnt="0"/>
      <dgm:spPr/>
    </dgm:pt>
    <dgm:pt modelId="{8E87A42A-E649-4FB9-B1BB-1E0A0FB046BF}" type="pres">
      <dgm:prSet presAssocID="{59CFEB5B-ECEE-4E88-BFEC-C84F9E7E5CB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7055848-C4BD-4095-A654-F048798B4245}" type="pres">
      <dgm:prSet presAssocID="{F4C0DC04-638D-4045-932D-9298C1EBCCC0}" presName="spacer" presStyleCnt="0"/>
      <dgm:spPr/>
    </dgm:pt>
    <dgm:pt modelId="{E3A40AEA-D686-4C6E-8414-1C08746CE8E6}" type="pres">
      <dgm:prSet presAssocID="{487582F4-9BB4-4098-ABB4-EE854B0BCB9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40F0016-C564-4B30-994F-63A128398562}" type="presOf" srcId="{1E87C872-AD43-458C-9B0A-75DA2BC43F8D}" destId="{C549BE43-9DCB-4DE7-A280-F841C7EC3C44}" srcOrd="0" destOrd="0" presId="urn:microsoft.com/office/officeart/2005/8/layout/vList2"/>
    <dgm:cxn modelId="{A170DA16-A4A6-43DB-9CB2-D2A7C0E53481}" srcId="{AAF3E1D1-4E9B-4BD0-B914-6A43E1DA6A1D}" destId="{797C3BC7-9CB2-4B8A-A948-7F9EBCCA5806}" srcOrd="1" destOrd="0" parTransId="{99FA3DDE-8620-4744-ABE8-F240D5C11491}" sibTransId="{BF869E1F-FFBB-4EE0-A182-54BA8FFAAAC5}"/>
    <dgm:cxn modelId="{06730E18-206F-47C0-B0D6-4D400B6C7B75}" srcId="{AAF3E1D1-4E9B-4BD0-B914-6A43E1DA6A1D}" destId="{59CFEB5B-ECEE-4E88-BFEC-C84F9E7E5CB2}" srcOrd="3" destOrd="0" parTransId="{90DEA1D3-2FD4-48EA-A078-3A6AD85951C4}" sibTransId="{F4C0DC04-638D-4045-932D-9298C1EBCCC0}"/>
    <dgm:cxn modelId="{4D63FD19-D18E-4C4E-93A9-D5F78DFE6BEA}" srcId="{AAF3E1D1-4E9B-4BD0-B914-6A43E1DA6A1D}" destId="{1E87C872-AD43-458C-9B0A-75DA2BC43F8D}" srcOrd="2" destOrd="0" parTransId="{5019A17D-741C-42BE-A2E8-1F83A2DF6CB4}" sibTransId="{34F010B2-BE23-4B93-A617-7AD1659AFD9C}"/>
    <dgm:cxn modelId="{94E0DF1A-91EB-4D6A-B1F4-3E7C840266FC}" srcId="{AAF3E1D1-4E9B-4BD0-B914-6A43E1DA6A1D}" destId="{5E826091-E648-4B10-98D9-CB850A9A3E3F}" srcOrd="0" destOrd="0" parTransId="{0C76F3E0-9723-46F1-8ED7-B2A94C289641}" sibTransId="{DA35AC42-1030-469A-8E20-C2419495EE8E}"/>
    <dgm:cxn modelId="{9C42A95C-84CD-45D2-B55D-DB448C836DDB}" type="presOf" srcId="{AAF3E1D1-4E9B-4BD0-B914-6A43E1DA6A1D}" destId="{D723AB31-C208-4498-A6D9-9B138D09199F}" srcOrd="0" destOrd="0" presId="urn:microsoft.com/office/officeart/2005/8/layout/vList2"/>
    <dgm:cxn modelId="{19F10C62-A529-450E-B2CC-A8EF3E3FA654}" type="presOf" srcId="{5E826091-E648-4B10-98D9-CB850A9A3E3F}" destId="{1C92704E-7219-420C-AFFE-4B81B984AE44}" srcOrd="0" destOrd="0" presId="urn:microsoft.com/office/officeart/2005/8/layout/vList2"/>
    <dgm:cxn modelId="{B12AA6AE-AC80-40D1-94C5-B9FF68A6B56C}" type="presOf" srcId="{797C3BC7-9CB2-4B8A-A948-7F9EBCCA5806}" destId="{1D6FC087-976B-4442-B2D2-BACBBF783B7C}" srcOrd="0" destOrd="0" presId="urn:microsoft.com/office/officeart/2005/8/layout/vList2"/>
    <dgm:cxn modelId="{1AAEBDE3-A2D3-4CAB-903C-EE650BCA2257}" type="presOf" srcId="{59CFEB5B-ECEE-4E88-BFEC-C84F9E7E5CB2}" destId="{8E87A42A-E649-4FB9-B1BB-1E0A0FB046BF}" srcOrd="0" destOrd="0" presId="urn:microsoft.com/office/officeart/2005/8/layout/vList2"/>
    <dgm:cxn modelId="{9A6F7FE5-D06B-42FE-919D-4C21DD3DE26C}" srcId="{AAF3E1D1-4E9B-4BD0-B914-6A43E1DA6A1D}" destId="{487582F4-9BB4-4098-ABB4-EE854B0BCB9A}" srcOrd="4" destOrd="0" parTransId="{1F095BC0-A7AD-4243-8552-C995BDC1EC23}" sibTransId="{E721FC5B-D2F2-45B8-B4C7-3C6E7E9B641B}"/>
    <dgm:cxn modelId="{792BB2F4-7279-43B8-B05C-0F2E701448A1}" type="presOf" srcId="{487582F4-9BB4-4098-ABB4-EE854B0BCB9A}" destId="{E3A40AEA-D686-4C6E-8414-1C08746CE8E6}" srcOrd="0" destOrd="0" presId="urn:microsoft.com/office/officeart/2005/8/layout/vList2"/>
    <dgm:cxn modelId="{EDB4E8A8-8E4C-456B-98EC-03B0E00CFB9F}" type="presParOf" srcId="{D723AB31-C208-4498-A6D9-9B138D09199F}" destId="{1C92704E-7219-420C-AFFE-4B81B984AE44}" srcOrd="0" destOrd="0" presId="urn:microsoft.com/office/officeart/2005/8/layout/vList2"/>
    <dgm:cxn modelId="{2C7A3B1F-FD28-46C0-A15E-676EEA1B5916}" type="presParOf" srcId="{D723AB31-C208-4498-A6D9-9B138D09199F}" destId="{5518B7EB-F484-4606-8C3C-71278C3592C7}" srcOrd="1" destOrd="0" presId="urn:microsoft.com/office/officeart/2005/8/layout/vList2"/>
    <dgm:cxn modelId="{4E51052B-79A5-41B4-A0E9-024279FCDAE9}" type="presParOf" srcId="{D723AB31-C208-4498-A6D9-9B138D09199F}" destId="{1D6FC087-976B-4442-B2D2-BACBBF783B7C}" srcOrd="2" destOrd="0" presId="urn:microsoft.com/office/officeart/2005/8/layout/vList2"/>
    <dgm:cxn modelId="{F9A03140-A562-4E1A-8187-2C3B4C2BA3EF}" type="presParOf" srcId="{D723AB31-C208-4498-A6D9-9B138D09199F}" destId="{72EBBDBB-ED90-49F5-82DA-41C96850C2D4}" srcOrd="3" destOrd="0" presId="urn:microsoft.com/office/officeart/2005/8/layout/vList2"/>
    <dgm:cxn modelId="{5BBC0626-7FFE-4F76-A079-00AA55FE5E1E}" type="presParOf" srcId="{D723AB31-C208-4498-A6D9-9B138D09199F}" destId="{C549BE43-9DCB-4DE7-A280-F841C7EC3C44}" srcOrd="4" destOrd="0" presId="urn:microsoft.com/office/officeart/2005/8/layout/vList2"/>
    <dgm:cxn modelId="{68595859-DBB7-4EA4-B128-E83FA1D15FA2}" type="presParOf" srcId="{D723AB31-C208-4498-A6D9-9B138D09199F}" destId="{C1E0E644-CAB0-41E8-BEFA-7FEAFF4A4352}" srcOrd="5" destOrd="0" presId="urn:microsoft.com/office/officeart/2005/8/layout/vList2"/>
    <dgm:cxn modelId="{9BF08C23-DC2C-44AB-A5D6-40C9086BBB95}" type="presParOf" srcId="{D723AB31-C208-4498-A6D9-9B138D09199F}" destId="{8E87A42A-E649-4FB9-B1BB-1E0A0FB046BF}" srcOrd="6" destOrd="0" presId="urn:microsoft.com/office/officeart/2005/8/layout/vList2"/>
    <dgm:cxn modelId="{A0D1F88B-6C97-486B-88C5-6A518D8814C8}" type="presParOf" srcId="{D723AB31-C208-4498-A6D9-9B138D09199F}" destId="{87055848-C4BD-4095-A654-F048798B4245}" srcOrd="7" destOrd="0" presId="urn:microsoft.com/office/officeart/2005/8/layout/vList2"/>
    <dgm:cxn modelId="{625AA2B4-FA37-49AE-A2CC-E34A94D9212C}" type="presParOf" srcId="{D723AB31-C208-4498-A6D9-9B138D09199F}" destId="{E3A40AEA-D686-4C6E-8414-1C08746CE8E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3AD2B-1914-412C-903F-23C209C2FAD6}">
      <dsp:nvSpPr>
        <dsp:cNvPr id="0" name=""/>
        <dsp:cNvSpPr/>
      </dsp:nvSpPr>
      <dsp:spPr>
        <a:xfrm>
          <a:off x="0" y="2545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Türkiye </a:t>
          </a:r>
          <a:r>
            <a:rPr lang="en-US" sz="1600" b="1" kern="1200" dirty="0" err="1"/>
            <a:t>İnsan</a:t>
          </a:r>
          <a:r>
            <a:rPr lang="en-US" sz="1600" b="1" kern="1200" dirty="0"/>
            <a:t> </a:t>
          </a:r>
          <a:r>
            <a:rPr lang="en-US" sz="1600" b="1" kern="1200" dirty="0" err="1"/>
            <a:t>Genom</a:t>
          </a:r>
          <a:r>
            <a:rPr lang="en-US" sz="1600" b="1" kern="1200" dirty="0"/>
            <a:t> </a:t>
          </a:r>
          <a:r>
            <a:rPr lang="en-US" sz="1600" b="1" kern="1200" dirty="0" err="1"/>
            <a:t>Projesi</a:t>
          </a:r>
          <a:r>
            <a:rPr lang="en-US" sz="1600" b="1" kern="1200" dirty="0"/>
            <a:t> (TİGP / </a:t>
          </a:r>
          <a:r>
            <a:rPr lang="en-US" sz="1600" b="1" kern="1200" dirty="0" err="1"/>
            <a:t>TurkİGG</a:t>
          </a:r>
          <a:r>
            <a:rPr lang="en-US" sz="1600" b="1" kern="1200" dirty="0"/>
            <a:t>)  </a:t>
          </a:r>
        </a:p>
      </dsp:txBody>
      <dsp:txXfrm>
        <a:off x="33661" y="36206"/>
        <a:ext cx="8467078" cy="622233"/>
      </dsp:txXfrm>
    </dsp:sp>
    <dsp:sp modelId="{FA854AF8-D5CF-49D4-BF40-7091FE48DCA5}">
      <dsp:nvSpPr>
        <dsp:cNvPr id="0" name=""/>
        <dsp:cNvSpPr/>
      </dsp:nvSpPr>
      <dsp:spPr>
        <a:xfrm>
          <a:off x="0" y="706289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TÜSEB (Türkiye </a:t>
          </a:r>
          <a:r>
            <a:rPr lang="en-US" sz="1600" kern="1200" dirty="0" err="1"/>
            <a:t>Sağlık</a:t>
          </a:r>
          <a:r>
            <a:rPr lang="en-US" sz="1600" kern="1200" dirty="0"/>
            <a:t> </a:t>
          </a:r>
          <a:r>
            <a:rPr lang="en-US" sz="1600" kern="1200" dirty="0" err="1"/>
            <a:t>Enstitüleri</a:t>
          </a:r>
          <a:r>
            <a:rPr lang="en-US" sz="1600" kern="1200" dirty="0"/>
            <a:t> </a:t>
          </a:r>
          <a:r>
            <a:rPr lang="en-US" sz="1600" kern="1200" dirty="0" err="1"/>
            <a:t>Başkanlığı</a:t>
          </a:r>
          <a:r>
            <a:rPr lang="en-US" sz="1600" kern="1200" dirty="0"/>
            <a:t>) </a:t>
          </a:r>
          <a:r>
            <a:rPr lang="en-US" sz="1600" kern="1200" dirty="0" err="1"/>
            <a:t>tarafından</a:t>
          </a:r>
          <a:r>
            <a:rPr lang="en-US" sz="1600" kern="1200" dirty="0"/>
            <a:t> </a:t>
          </a:r>
          <a:r>
            <a:rPr lang="en-US" sz="1600" kern="1200" dirty="0" err="1"/>
            <a:t>yürütülen</a:t>
          </a:r>
          <a:r>
            <a:rPr lang="en-US" sz="1600" kern="1200" dirty="0"/>
            <a:t> </a:t>
          </a:r>
          <a:r>
            <a:rPr lang="en-US" sz="1600" kern="1200" dirty="0" err="1"/>
            <a:t>bir</a:t>
          </a:r>
          <a:r>
            <a:rPr lang="en-US" sz="1600" kern="1200" dirty="0"/>
            <a:t> </a:t>
          </a:r>
          <a:r>
            <a:rPr lang="en-US" sz="1600" kern="1200" dirty="0" err="1"/>
            <a:t>ulusal</a:t>
          </a:r>
          <a:r>
            <a:rPr lang="en-US" sz="1600" kern="1200" dirty="0"/>
            <a:t> </a:t>
          </a:r>
          <a:r>
            <a:rPr lang="en-US" sz="1600" kern="1200" dirty="0" err="1"/>
            <a:t>genom</a:t>
          </a:r>
          <a:r>
            <a:rPr lang="en-US" sz="1600" kern="1200" dirty="0"/>
            <a:t> </a:t>
          </a:r>
          <a:r>
            <a:rPr lang="en-US" sz="1600" kern="1200" dirty="0" err="1"/>
            <a:t>projesidir</a:t>
          </a:r>
          <a:r>
            <a:rPr lang="en-US" sz="1600" kern="1200" dirty="0"/>
            <a:t>.</a:t>
          </a:r>
        </a:p>
      </dsp:txBody>
      <dsp:txXfrm>
        <a:off x="33661" y="739950"/>
        <a:ext cx="8467078" cy="622233"/>
      </dsp:txXfrm>
    </dsp:sp>
    <dsp:sp modelId="{C7443470-2162-424D-9362-2926BF7A6BFE}">
      <dsp:nvSpPr>
        <dsp:cNvPr id="0" name=""/>
        <dsp:cNvSpPr/>
      </dsp:nvSpPr>
      <dsp:spPr>
        <a:xfrm>
          <a:off x="0" y="1410033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Türkiye’nin</a:t>
          </a:r>
          <a:r>
            <a:rPr lang="en-US" sz="1600" kern="1200" dirty="0"/>
            <a:t> </a:t>
          </a:r>
          <a:r>
            <a:rPr lang="en-US" sz="1600" kern="1200" dirty="0" err="1"/>
            <a:t>genetik</a:t>
          </a:r>
          <a:r>
            <a:rPr lang="en-US" sz="1600" kern="1200" dirty="0"/>
            <a:t> </a:t>
          </a:r>
          <a:r>
            <a:rPr lang="en-US" sz="1600" kern="1200" dirty="0" err="1"/>
            <a:t>çeşitliliğini</a:t>
          </a:r>
          <a:r>
            <a:rPr lang="en-US" sz="1600" kern="1200" dirty="0"/>
            <a:t> </a:t>
          </a:r>
          <a:r>
            <a:rPr lang="en-US" sz="1600" kern="1200" dirty="0" err="1"/>
            <a:t>haritalamak</a:t>
          </a:r>
          <a:r>
            <a:rPr lang="en-US" sz="1600" kern="1200" dirty="0"/>
            <a:t>, </a:t>
          </a:r>
          <a:r>
            <a:rPr lang="en-US" sz="1600" kern="1200" dirty="0" err="1"/>
            <a:t>hastalıklarla</a:t>
          </a:r>
          <a:r>
            <a:rPr lang="en-US" sz="1600" kern="1200" dirty="0"/>
            <a:t> </a:t>
          </a:r>
          <a:r>
            <a:rPr lang="en-US" sz="1600" kern="1200" dirty="0" err="1"/>
            <a:t>ilişkili</a:t>
          </a:r>
          <a:r>
            <a:rPr lang="en-US" sz="1600" kern="1200" dirty="0"/>
            <a:t> </a:t>
          </a:r>
          <a:r>
            <a:rPr lang="en-US" sz="1600" kern="1200" dirty="0" err="1"/>
            <a:t>genetik</a:t>
          </a:r>
          <a:r>
            <a:rPr lang="en-US" sz="1600" kern="1200" dirty="0"/>
            <a:t> </a:t>
          </a:r>
          <a:r>
            <a:rPr lang="en-US" sz="1600" kern="1200" dirty="0" err="1"/>
            <a:t>varyasyonları</a:t>
          </a:r>
          <a:r>
            <a:rPr lang="en-US" sz="1600" kern="1200" dirty="0"/>
            <a:t> </a:t>
          </a:r>
          <a:r>
            <a:rPr lang="en-US" sz="1600" kern="1200" dirty="0" err="1"/>
            <a:t>belirlemek.Çeşitli</a:t>
          </a:r>
          <a:r>
            <a:rPr lang="en-US" sz="1600" kern="1200" dirty="0"/>
            <a:t> </a:t>
          </a:r>
          <a:r>
            <a:rPr lang="en-US" sz="1600" kern="1200" dirty="0" err="1"/>
            <a:t>hastalık</a:t>
          </a:r>
          <a:r>
            <a:rPr lang="en-US" sz="1600" kern="1200" dirty="0"/>
            <a:t> </a:t>
          </a:r>
          <a:r>
            <a:rPr lang="en-US" sz="1600" kern="1200" dirty="0" err="1"/>
            <a:t>gruplarından</a:t>
          </a:r>
          <a:r>
            <a:rPr lang="en-US" sz="1600" kern="1200" dirty="0"/>
            <a:t> </a:t>
          </a:r>
          <a:r>
            <a:rPr lang="en-US" sz="1600" kern="1200" dirty="0" err="1"/>
            <a:t>ve</a:t>
          </a:r>
          <a:r>
            <a:rPr lang="en-US" sz="1600" kern="1200" dirty="0"/>
            <a:t> </a:t>
          </a:r>
          <a:r>
            <a:rPr lang="en-US" sz="1600" kern="1200" dirty="0" err="1"/>
            <a:t>sağlıklı</a:t>
          </a:r>
          <a:r>
            <a:rPr lang="en-US" sz="1600" kern="1200" dirty="0"/>
            <a:t> </a:t>
          </a:r>
          <a:r>
            <a:rPr lang="en-US" sz="1600" kern="1200" dirty="0" err="1"/>
            <a:t>bireylerden</a:t>
          </a:r>
          <a:r>
            <a:rPr lang="en-US" sz="1600" kern="1200" dirty="0"/>
            <a:t> </a:t>
          </a:r>
          <a:r>
            <a:rPr lang="en-US" sz="1600" kern="1200" dirty="0" err="1"/>
            <a:t>genomik</a:t>
          </a:r>
          <a:r>
            <a:rPr lang="en-US" sz="1600" kern="1200" dirty="0"/>
            <a:t> </a:t>
          </a:r>
          <a:r>
            <a:rPr lang="en-US" sz="1600" kern="1200" dirty="0" err="1"/>
            <a:t>veriler</a:t>
          </a:r>
          <a:r>
            <a:rPr lang="en-US" sz="1600" kern="1200" dirty="0"/>
            <a:t> </a:t>
          </a:r>
          <a:r>
            <a:rPr lang="en-US" sz="1600" kern="1200" dirty="0" err="1"/>
            <a:t>toplanıyor.Veritabanı</a:t>
          </a:r>
          <a:r>
            <a:rPr lang="en-US" sz="1600" kern="1200" dirty="0"/>
            <a:t> </a:t>
          </a:r>
          <a:r>
            <a:rPr lang="en-US" sz="1600" kern="1200" dirty="0" err="1"/>
            <a:t>araştırmacılara</a:t>
          </a:r>
          <a:r>
            <a:rPr lang="en-US" sz="1600" kern="1200" dirty="0"/>
            <a:t> </a:t>
          </a:r>
          <a:r>
            <a:rPr lang="en-US" sz="1600" kern="1200" dirty="0" err="1"/>
            <a:t>açık</a:t>
          </a:r>
          <a:r>
            <a:rPr lang="en-US" sz="1600" kern="1200" dirty="0"/>
            <a:t> </a:t>
          </a:r>
          <a:r>
            <a:rPr lang="en-US" sz="1600" kern="1200" dirty="0" err="1"/>
            <a:t>ancak</a:t>
          </a:r>
          <a:r>
            <a:rPr lang="en-US" sz="1600" kern="1200" dirty="0"/>
            <a:t> </a:t>
          </a:r>
          <a:r>
            <a:rPr lang="en-US" sz="1600" kern="1200" dirty="0" err="1"/>
            <a:t>etik</a:t>
          </a:r>
          <a:r>
            <a:rPr lang="en-US" sz="1600" kern="1200" dirty="0"/>
            <a:t> </a:t>
          </a:r>
          <a:r>
            <a:rPr lang="en-US" sz="1600" kern="1200" dirty="0" err="1"/>
            <a:t>kurul</a:t>
          </a:r>
          <a:r>
            <a:rPr lang="en-US" sz="1600" kern="1200" dirty="0"/>
            <a:t> + TÜSEB </a:t>
          </a:r>
          <a:r>
            <a:rPr lang="en-US" sz="1600" kern="1200" dirty="0" err="1"/>
            <a:t>izni</a:t>
          </a:r>
          <a:r>
            <a:rPr lang="en-US" sz="1600" kern="1200" dirty="0"/>
            <a:t> </a:t>
          </a:r>
          <a:r>
            <a:rPr lang="en-US" sz="1600" kern="1200" dirty="0" err="1"/>
            <a:t>gerekiyor</a:t>
          </a:r>
          <a:r>
            <a:rPr lang="en-US" sz="1600" kern="1200" dirty="0"/>
            <a:t>.</a:t>
          </a:r>
        </a:p>
      </dsp:txBody>
      <dsp:txXfrm>
        <a:off x="33661" y="1443694"/>
        <a:ext cx="8467078" cy="622233"/>
      </dsp:txXfrm>
    </dsp:sp>
    <dsp:sp modelId="{288E98C1-EE7C-4716-B590-D698B2E164C8}">
      <dsp:nvSpPr>
        <dsp:cNvPr id="0" name=""/>
        <dsp:cNvSpPr/>
      </dsp:nvSpPr>
      <dsp:spPr>
        <a:xfrm>
          <a:off x="0" y="2113778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TİGP </a:t>
          </a:r>
          <a:r>
            <a:rPr lang="en-US" sz="1600" kern="1200" dirty="0" err="1"/>
            <a:t>kapsamında</a:t>
          </a:r>
          <a:r>
            <a:rPr lang="en-US" sz="1600" kern="1200" dirty="0"/>
            <a:t> 1000’den </a:t>
          </a:r>
          <a:r>
            <a:rPr lang="en-US" sz="1600" kern="1200" dirty="0" err="1"/>
            <a:t>fazla</a:t>
          </a:r>
          <a:r>
            <a:rPr lang="en-US" sz="1600" kern="1200" dirty="0"/>
            <a:t> </a:t>
          </a:r>
          <a:r>
            <a:rPr lang="en-US" sz="1600" kern="1200" dirty="0" err="1"/>
            <a:t>bireyin</a:t>
          </a:r>
          <a:r>
            <a:rPr lang="en-US" sz="1600" kern="1200" dirty="0"/>
            <a:t> </a:t>
          </a:r>
          <a:r>
            <a:rPr lang="en-US" sz="1600" kern="1200" dirty="0" err="1"/>
            <a:t>genomunun</a:t>
          </a:r>
          <a:r>
            <a:rPr lang="en-US" sz="1600" kern="1200" dirty="0"/>
            <a:t> </a:t>
          </a:r>
          <a:r>
            <a:rPr lang="en-US" sz="1600" kern="1200" dirty="0" err="1"/>
            <a:t>dizilendiği</a:t>
          </a:r>
          <a:r>
            <a:rPr lang="en-US" sz="1600" kern="1200" dirty="0"/>
            <a:t> </a:t>
          </a:r>
          <a:r>
            <a:rPr lang="en-US" sz="1600" kern="1200" dirty="0" err="1"/>
            <a:t>açıklanmıştı</a:t>
          </a:r>
          <a:r>
            <a:rPr lang="en-US" sz="1600" kern="1200" dirty="0"/>
            <a:t> </a:t>
          </a:r>
        </a:p>
      </dsp:txBody>
      <dsp:txXfrm>
        <a:off x="33661" y="2147439"/>
        <a:ext cx="8467078" cy="622233"/>
      </dsp:txXfrm>
    </dsp:sp>
    <dsp:sp modelId="{BE2F195A-217E-474A-A591-F7BC7E59C51E}">
      <dsp:nvSpPr>
        <dsp:cNvPr id="0" name=""/>
        <dsp:cNvSpPr/>
      </dsp:nvSpPr>
      <dsp:spPr>
        <a:xfrm>
          <a:off x="0" y="2817522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TÜBİTAK – BİLGEM / ULAKBİM </a:t>
          </a:r>
          <a:r>
            <a:rPr lang="en-US" sz="1600" b="1" kern="1200" dirty="0" err="1"/>
            <a:t>Genom</a:t>
          </a:r>
          <a:r>
            <a:rPr lang="en-US" sz="1600" b="1" kern="1200" dirty="0"/>
            <a:t> Veri </a:t>
          </a:r>
          <a:r>
            <a:rPr lang="en-US" sz="1600" b="1" kern="1200" dirty="0" err="1"/>
            <a:t>Depolama</a:t>
          </a:r>
          <a:r>
            <a:rPr lang="en-US" sz="1600" b="1" kern="1200" dirty="0"/>
            <a:t> </a:t>
          </a:r>
          <a:r>
            <a:rPr lang="en-US" sz="1600" b="1" kern="1200" dirty="0" err="1"/>
            <a:t>Sistemleri</a:t>
          </a:r>
          <a:r>
            <a:rPr lang="en-US" sz="1600" kern="1200" dirty="0" err="1"/>
            <a:t>Araştırma</a:t>
          </a:r>
          <a:r>
            <a:rPr lang="en-US" sz="1600" kern="1200" dirty="0"/>
            <a:t> </a:t>
          </a:r>
          <a:r>
            <a:rPr lang="en-US" sz="1600" kern="1200" dirty="0" err="1"/>
            <a:t>gruplarına</a:t>
          </a:r>
          <a:r>
            <a:rPr lang="en-US" sz="1600" kern="1200" dirty="0"/>
            <a:t> </a:t>
          </a:r>
          <a:r>
            <a:rPr lang="en-US" sz="1600" kern="1200" dirty="0" err="1"/>
            <a:t>genomik</a:t>
          </a:r>
          <a:r>
            <a:rPr lang="en-US" sz="1600" kern="1200" dirty="0"/>
            <a:t> </a:t>
          </a:r>
          <a:r>
            <a:rPr lang="en-US" sz="1600" kern="1200" dirty="0" err="1"/>
            <a:t>veri</a:t>
          </a:r>
          <a:r>
            <a:rPr lang="en-US" sz="1600" kern="1200" dirty="0"/>
            <a:t> </a:t>
          </a:r>
          <a:r>
            <a:rPr lang="en-US" sz="1600" kern="1200" dirty="0" err="1"/>
            <a:t>depolama</a:t>
          </a:r>
          <a:r>
            <a:rPr lang="en-US" sz="1600" kern="1200" dirty="0"/>
            <a:t>, </a:t>
          </a:r>
          <a:r>
            <a:rPr lang="en-US" sz="1600" kern="1200" dirty="0" err="1"/>
            <a:t>hesaplama</a:t>
          </a:r>
          <a:r>
            <a:rPr lang="en-US" sz="1600" kern="1200" dirty="0"/>
            <a:t> </a:t>
          </a:r>
          <a:r>
            <a:rPr lang="en-US" sz="1600" kern="1200" dirty="0" err="1"/>
            <a:t>altyapısı</a:t>
          </a:r>
          <a:r>
            <a:rPr lang="en-US" sz="1600" kern="1200" dirty="0"/>
            <a:t> </a:t>
          </a:r>
          <a:r>
            <a:rPr lang="en-US" sz="1600" kern="1200" dirty="0" err="1"/>
            <a:t>ve</a:t>
          </a:r>
          <a:r>
            <a:rPr lang="en-US" sz="1600" kern="1200" dirty="0"/>
            <a:t> </a:t>
          </a:r>
          <a:r>
            <a:rPr lang="en-US" sz="1600" kern="1200" dirty="0" err="1"/>
            <a:t>biyoinformatik</a:t>
          </a:r>
          <a:r>
            <a:rPr lang="en-US" sz="1600" kern="1200" dirty="0"/>
            <a:t> </a:t>
          </a:r>
          <a:r>
            <a:rPr lang="en-US" sz="1600" kern="1200" dirty="0" err="1"/>
            <a:t>analiz</a:t>
          </a:r>
          <a:r>
            <a:rPr lang="en-US" sz="1600" kern="1200" dirty="0"/>
            <a:t> </a:t>
          </a:r>
          <a:r>
            <a:rPr lang="en-US" sz="1600" kern="1200" dirty="0" err="1"/>
            <a:t>imkânı</a:t>
          </a:r>
          <a:r>
            <a:rPr lang="en-US" sz="1600" kern="1200" dirty="0"/>
            <a:t> </a:t>
          </a:r>
          <a:r>
            <a:rPr lang="en-US" sz="1600" kern="1200" dirty="0" err="1"/>
            <a:t>sunuyor</a:t>
          </a:r>
          <a:r>
            <a:rPr lang="en-US" sz="1600" kern="1200" dirty="0"/>
            <a:t>.</a:t>
          </a:r>
        </a:p>
      </dsp:txBody>
      <dsp:txXfrm>
        <a:off x="33661" y="2851183"/>
        <a:ext cx="8467078" cy="622233"/>
      </dsp:txXfrm>
    </dsp:sp>
    <dsp:sp modelId="{EB6E6FB9-BB03-4840-A850-012DFF1D2CED}">
      <dsp:nvSpPr>
        <dsp:cNvPr id="0" name=""/>
        <dsp:cNvSpPr/>
      </dsp:nvSpPr>
      <dsp:spPr>
        <a:xfrm>
          <a:off x="0" y="3521266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Türkiye’de üretilen genom verisi, HPC altyapılarında saklanabiliyor.Bu bir ulusal veri tabanı değil, altyapı sistemi; kendi verinizi burada saklayabilirsiniz</a:t>
          </a:r>
        </a:p>
      </dsp:txBody>
      <dsp:txXfrm>
        <a:off x="33661" y="3554927"/>
        <a:ext cx="8467078" cy="622233"/>
      </dsp:txXfrm>
    </dsp:sp>
    <dsp:sp modelId="{7626C9DB-8BE4-4DF5-8D75-717FC69922F3}">
      <dsp:nvSpPr>
        <dsp:cNvPr id="0" name=""/>
        <dsp:cNvSpPr/>
      </dsp:nvSpPr>
      <dsp:spPr>
        <a:xfrm>
          <a:off x="0" y="4225010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Biyobankalar</a:t>
          </a:r>
          <a:r>
            <a:rPr lang="en-US" sz="1600" b="1" kern="1200" dirty="0"/>
            <a:t> (</a:t>
          </a:r>
          <a:r>
            <a:rPr lang="en-US" sz="1600" b="1" kern="1200" dirty="0" err="1"/>
            <a:t>Genom</a:t>
          </a:r>
          <a:r>
            <a:rPr lang="en-US" sz="1600" b="1" kern="1200" dirty="0"/>
            <a:t> </a:t>
          </a:r>
          <a:r>
            <a:rPr lang="en-US" sz="1600" b="1" kern="1200" dirty="0" err="1"/>
            <a:t>veri</a:t>
          </a:r>
          <a:r>
            <a:rPr lang="en-US" sz="1600" b="1" kern="1200" dirty="0"/>
            <a:t> </a:t>
          </a:r>
          <a:r>
            <a:rPr lang="en-US" sz="1600" b="1" kern="1200" dirty="0" err="1"/>
            <a:t>altyapısı</a:t>
          </a:r>
          <a:r>
            <a:rPr lang="en-US" sz="1600" b="1" kern="1200" dirty="0"/>
            <a:t> </a:t>
          </a:r>
          <a:r>
            <a:rPr lang="en-US" sz="1600" b="1" kern="1200" dirty="0" err="1"/>
            <a:t>içerir</a:t>
          </a:r>
          <a:r>
            <a:rPr lang="en-US" sz="1600" b="1" kern="1200" dirty="0"/>
            <a:t>)</a:t>
          </a:r>
        </a:p>
      </dsp:txBody>
      <dsp:txXfrm>
        <a:off x="33661" y="4258671"/>
        <a:ext cx="8467078" cy="622233"/>
      </dsp:txXfrm>
    </dsp:sp>
    <dsp:sp modelId="{68C2F9DC-3B81-413F-B17C-D62712A6C524}">
      <dsp:nvSpPr>
        <dsp:cNvPr id="0" name=""/>
        <dsp:cNvSpPr/>
      </dsp:nvSpPr>
      <dsp:spPr>
        <a:xfrm>
          <a:off x="0" y="4928755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Genom</a:t>
          </a:r>
          <a:r>
            <a:rPr lang="en-US" sz="1600" kern="1200" dirty="0"/>
            <a:t> </a:t>
          </a:r>
          <a:r>
            <a:rPr lang="en-US" sz="1600" kern="1200" dirty="0" err="1"/>
            <a:t>verileri</a:t>
          </a:r>
          <a:r>
            <a:rPr lang="en-US" sz="1600" kern="1200" dirty="0"/>
            <a:t> </a:t>
          </a:r>
          <a:r>
            <a:rPr lang="en-US" sz="1600" kern="1200" dirty="0" err="1"/>
            <a:t>bu</a:t>
          </a:r>
          <a:r>
            <a:rPr lang="en-US" sz="1600" kern="1200" dirty="0"/>
            <a:t> </a:t>
          </a:r>
          <a:r>
            <a:rPr lang="en-US" sz="1600" kern="1200" dirty="0" err="1"/>
            <a:t>biyobankalarda</a:t>
          </a:r>
          <a:r>
            <a:rPr lang="en-US" sz="1600" kern="1200" dirty="0"/>
            <a:t> </a:t>
          </a:r>
          <a:r>
            <a:rPr lang="en-US" sz="1600" kern="1200" dirty="0" err="1"/>
            <a:t>tutulan</a:t>
          </a:r>
          <a:r>
            <a:rPr lang="en-US" sz="1600" kern="1200" dirty="0"/>
            <a:t> </a:t>
          </a:r>
          <a:r>
            <a:rPr lang="en-US" sz="1600" kern="1200" dirty="0" err="1"/>
            <a:t>biyolojik</a:t>
          </a:r>
          <a:r>
            <a:rPr lang="en-US" sz="1600" kern="1200" dirty="0"/>
            <a:t> </a:t>
          </a:r>
          <a:r>
            <a:rPr lang="en-US" sz="1600" kern="1200" dirty="0" err="1"/>
            <a:t>örneklerle</a:t>
          </a:r>
          <a:r>
            <a:rPr lang="en-US" sz="1600" kern="1200" dirty="0"/>
            <a:t> </a:t>
          </a:r>
          <a:r>
            <a:rPr lang="en-US" sz="1600" kern="1200" dirty="0" err="1"/>
            <a:t>bağlantılıdır</a:t>
          </a:r>
          <a:r>
            <a:rPr lang="en-US" sz="1600" kern="1200" dirty="0"/>
            <a:t>:</a:t>
          </a:r>
        </a:p>
      </dsp:txBody>
      <dsp:txXfrm>
        <a:off x="33661" y="4962416"/>
        <a:ext cx="8467078" cy="622233"/>
      </dsp:txXfrm>
    </dsp:sp>
    <dsp:sp modelId="{DD03DCA5-0559-4AE8-83E1-72CFBA648D4F}">
      <dsp:nvSpPr>
        <dsp:cNvPr id="0" name=""/>
        <dsp:cNvSpPr/>
      </dsp:nvSpPr>
      <dsp:spPr>
        <a:xfrm>
          <a:off x="0" y="5632499"/>
          <a:ext cx="8534400" cy="689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TÜBİTAK MAM </a:t>
          </a:r>
          <a:r>
            <a:rPr lang="en-US" sz="1600" kern="1200" dirty="0" err="1"/>
            <a:t>Biyobankası</a:t>
          </a:r>
          <a:r>
            <a:rPr lang="en-US" sz="1600" kern="1200" dirty="0"/>
            <a:t>– </a:t>
          </a:r>
          <a:r>
            <a:rPr lang="en-US" sz="1600" kern="1200" dirty="0" err="1"/>
            <a:t>Hacettepe</a:t>
          </a:r>
          <a:r>
            <a:rPr lang="en-US" sz="1600" kern="1200" dirty="0"/>
            <a:t> </a:t>
          </a:r>
          <a:r>
            <a:rPr lang="en-US" sz="1600" kern="1200" dirty="0" err="1"/>
            <a:t>Biyobankası</a:t>
          </a:r>
          <a:r>
            <a:rPr lang="en-US" sz="1600" kern="1200" dirty="0"/>
            <a:t>– İstanbul </a:t>
          </a:r>
          <a:r>
            <a:rPr lang="en-US" sz="1600" kern="1200" dirty="0" err="1"/>
            <a:t>Üniversitesi</a:t>
          </a:r>
          <a:r>
            <a:rPr lang="en-US" sz="1600" kern="1200" dirty="0"/>
            <a:t> Aziz Sancar </a:t>
          </a:r>
          <a:r>
            <a:rPr lang="en-US" sz="1600" kern="1200" dirty="0" err="1"/>
            <a:t>Biyobanki</a:t>
          </a:r>
          <a:r>
            <a:rPr lang="en-US" sz="1600" kern="1200" dirty="0"/>
            <a:t>– </a:t>
          </a:r>
          <a:r>
            <a:rPr lang="en-US" sz="1600" kern="1200" dirty="0" err="1"/>
            <a:t>Acıbadem</a:t>
          </a:r>
          <a:r>
            <a:rPr lang="en-US" sz="1600" kern="1200" dirty="0"/>
            <a:t> </a:t>
          </a:r>
          <a:r>
            <a:rPr lang="en-US" sz="1600" kern="1200" dirty="0" err="1"/>
            <a:t>Üniversitesi</a:t>
          </a:r>
          <a:r>
            <a:rPr lang="en-US" sz="1600" kern="1200" dirty="0"/>
            <a:t> </a:t>
          </a:r>
          <a:r>
            <a:rPr lang="en-US" sz="1600" kern="1200" dirty="0" err="1"/>
            <a:t>Biyobankası</a:t>
          </a:r>
          <a:r>
            <a:rPr lang="en-US" sz="1600" kern="1200" dirty="0"/>
            <a:t>– Koç </a:t>
          </a:r>
          <a:r>
            <a:rPr lang="en-US" sz="1600" kern="1200" dirty="0" err="1"/>
            <a:t>Üniversitesi</a:t>
          </a:r>
          <a:r>
            <a:rPr lang="en-US" sz="1600" kern="1200" dirty="0"/>
            <a:t> </a:t>
          </a:r>
          <a:r>
            <a:rPr lang="en-US" sz="1600" kern="1200" dirty="0" err="1"/>
            <a:t>Biyobankası</a:t>
          </a:r>
          <a:endParaRPr lang="en-US" sz="1600" kern="1200" dirty="0"/>
        </a:p>
      </dsp:txBody>
      <dsp:txXfrm>
        <a:off x="33661" y="5666160"/>
        <a:ext cx="8467078" cy="622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94928-6223-4BEE-AF41-72FE408F1E9F}">
      <dsp:nvSpPr>
        <dsp:cNvPr id="0" name=""/>
        <dsp:cNvSpPr/>
      </dsp:nvSpPr>
      <dsp:spPr>
        <a:xfrm>
          <a:off x="1828800" y="0"/>
          <a:ext cx="2209800" cy="22098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Bir </a:t>
          </a:r>
          <a:r>
            <a:rPr lang="en-US" sz="1400" kern="1200" dirty="0" err="1"/>
            <a:t>proteinin</a:t>
          </a:r>
          <a:r>
            <a:rPr lang="en-US" sz="1400" kern="1200" dirty="0"/>
            <a:t>;</a:t>
          </a:r>
          <a:r>
            <a:rPr lang="tr-TR" sz="1400" kern="1200" dirty="0"/>
            <a:t> </a:t>
          </a:r>
          <a:r>
            <a:rPr lang="en-US" sz="1400" kern="1200" dirty="0" err="1"/>
            <a:t>görevi,bağlandığı</a:t>
          </a:r>
          <a:r>
            <a:rPr lang="en-US" sz="1400" kern="1200" dirty="0"/>
            <a:t> </a:t>
          </a:r>
          <a:r>
            <a:rPr lang="en-US" sz="1400" kern="1200" dirty="0" err="1"/>
            <a:t>moleküller,hücredeki</a:t>
          </a:r>
          <a:r>
            <a:rPr lang="en-US" sz="1400" kern="1200" dirty="0"/>
            <a:t> </a:t>
          </a:r>
          <a:r>
            <a:rPr lang="en-US" sz="1400" kern="1200" dirty="0" err="1"/>
            <a:t>rolü,hangi</a:t>
          </a:r>
          <a:r>
            <a:rPr lang="en-US" sz="1400" kern="1200" dirty="0"/>
            <a:t> </a:t>
          </a:r>
          <a:r>
            <a:rPr lang="en-US" sz="1400" kern="1200" dirty="0" err="1"/>
            <a:t>hastalıkla</a:t>
          </a:r>
          <a:r>
            <a:rPr lang="en-US" sz="1400" kern="1200" dirty="0"/>
            <a:t> </a:t>
          </a:r>
          <a:r>
            <a:rPr lang="en-US" sz="1400" kern="1200" dirty="0" err="1"/>
            <a:t>ilişkili</a:t>
          </a:r>
          <a:r>
            <a:rPr lang="en-US" sz="1400" kern="1200" dirty="0"/>
            <a:t> </a:t>
          </a:r>
          <a:r>
            <a:rPr lang="en-US" sz="1400" kern="1200" dirty="0" err="1"/>
            <a:t>olduğuprotein</a:t>
          </a:r>
          <a:r>
            <a:rPr lang="en-US" sz="1400" kern="1200" dirty="0"/>
            <a:t> </a:t>
          </a:r>
          <a:r>
            <a:rPr lang="en-US" sz="1400" kern="1200" dirty="0" err="1"/>
            <a:t>veritabanlarında</a:t>
          </a:r>
          <a:r>
            <a:rPr lang="en-US" sz="1400" kern="1200" dirty="0"/>
            <a:t> </a:t>
          </a:r>
          <a:r>
            <a:rPr lang="en-US" sz="1400" kern="1200" dirty="0" err="1"/>
            <a:t>kayıtlıdır</a:t>
          </a:r>
          <a:r>
            <a:rPr lang="en-US" sz="1400" kern="1200" dirty="0"/>
            <a:t>.</a:t>
          </a:r>
        </a:p>
      </dsp:txBody>
      <dsp:txXfrm>
        <a:off x="2152418" y="323618"/>
        <a:ext cx="1562564" cy="15625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286A7-D7B1-4DD7-9AA7-7181569B4D36}">
      <dsp:nvSpPr>
        <dsp:cNvPr id="0" name=""/>
        <dsp:cNvSpPr/>
      </dsp:nvSpPr>
      <dsp:spPr>
        <a:xfrm>
          <a:off x="0" y="0"/>
          <a:ext cx="4114800" cy="1579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Her </a:t>
          </a:r>
          <a:r>
            <a:rPr lang="en-US" sz="1500" kern="1200" dirty="0" err="1"/>
            <a:t>proteinin</a:t>
          </a:r>
          <a:r>
            <a:rPr lang="en-US" sz="1500" kern="1200" dirty="0"/>
            <a:t> </a:t>
          </a:r>
          <a:r>
            <a:rPr lang="en-US" sz="1500" kern="1200" dirty="0" err="1"/>
            <a:t>bir</a:t>
          </a:r>
          <a:r>
            <a:rPr lang="en-US" sz="1500" kern="1200" dirty="0"/>
            <a:t> DNA </a:t>
          </a:r>
          <a:r>
            <a:rPr lang="en-US" sz="1500" kern="1200" dirty="0" err="1"/>
            <a:t>karşılığı</a:t>
          </a:r>
          <a:r>
            <a:rPr lang="en-US" sz="1500" kern="1200" dirty="0"/>
            <a:t> </a:t>
          </a:r>
          <a:r>
            <a:rPr lang="en-US" sz="1500" kern="1200" dirty="0" err="1"/>
            <a:t>ve</a:t>
          </a:r>
          <a:r>
            <a:rPr lang="en-US" sz="1500" kern="1200" dirty="0"/>
            <a:t> amino </a:t>
          </a:r>
          <a:r>
            <a:rPr lang="en-US" sz="1500" kern="1200" dirty="0" err="1"/>
            <a:t>asit</a:t>
          </a:r>
          <a:r>
            <a:rPr lang="en-US" sz="1500" kern="1200" dirty="0"/>
            <a:t> </a:t>
          </a:r>
          <a:r>
            <a:rPr lang="en-US" sz="1500" kern="1200" dirty="0" err="1"/>
            <a:t>dizisi</a:t>
          </a:r>
          <a:r>
            <a:rPr lang="en-US" sz="1500" kern="1200" dirty="0"/>
            <a:t> </a:t>
          </a:r>
          <a:r>
            <a:rPr lang="en-US" sz="1500" kern="1200" dirty="0" err="1"/>
            <a:t>vardır</a:t>
          </a:r>
          <a:r>
            <a:rPr lang="en-US" sz="1500" kern="1200" dirty="0"/>
            <a:t>.</a:t>
          </a:r>
          <a:endParaRPr lang="tr-TR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 </a:t>
          </a:r>
          <a:r>
            <a:rPr lang="en-US" sz="1500" kern="1200" dirty="0" err="1"/>
            <a:t>dizi:mutasyon</a:t>
          </a:r>
          <a:r>
            <a:rPr lang="en-US" sz="1500" kern="1200" dirty="0"/>
            <a:t> </a:t>
          </a:r>
          <a:r>
            <a:rPr lang="en-US" sz="1500" kern="1200" dirty="0" err="1"/>
            <a:t>analizinde</a:t>
          </a:r>
          <a:endParaRPr lang="tr-TR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CRISPR </a:t>
          </a:r>
          <a:r>
            <a:rPr lang="en-US" sz="1500" kern="1200" dirty="0" err="1"/>
            <a:t>hedef</a:t>
          </a:r>
          <a:r>
            <a:rPr lang="en-US" sz="1500" kern="1200" dirty="0"/>
            <a:t> </a:t>
          </a:r>
          <a:r>
            <a:rPr lang="en-US" sz="1500" kern="1200" dirty="0" err="1"/>
            <a:t>tasarımında</a:t>
          </a:r>
          <a:endParaRPr lang="tr-TR" sz="1500" kern="1200" dirty="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primer/prob </a:t>
          </a:r>
          <a:r>
            <a:rPr lang="en-US" sz="1500" kern="1200" dirty="0" err="1"/>
            <a:t>oluştururken</a:t>
          </a:r>
          <a:endParaRPr lang="en-US" sz="1500" kern="1200" dirty="0"/>
        </a:p>
      </dsp:txBody>
      <dsp:txXfrm>
        <a:off x="77105" y="77105"/>
        <a:ext cx="3960590" cy="14252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BFAA3-D8F2-4A5B-BCCE-06BF505AD542}">
      <dsp:nvSpPr>
        <dsp:cNvPr id="0" name=""/>
        <dsp:cNvSpPr/>
      </dsp:nvSpPr>
      <dsp:spPr>
        <a:xfrm>
          <a:off x="876300" y="0"/>
          <a:ext cx="3505199" cy="278894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3D </a:t>
          </a:r>
          <a:r>
            <a:rPr lang="en-US" sz="1400" kern="1200" dirty="0" err="1"/>
            <a:t>yapıyı</a:t>
          </a:r>
          <a:r>
            <a:rPr lang="en-US" sz="1400" kern="1200" dirty="0"/>
            <a:t> </a:t>
          </a:r>
          <a:r>
            <a:rPr lang="en-US" sz="1400" kern="1200" dirty="0" err="1"/>
            <a:t>görmek</a:t>
          </a:r>
          <a:r>
            <a:rPr lang="en-US" sz="1400" kern="1200" dirty="0"/>
            <a:t> </a:t>
          </a:r>
          <a:r>
            <a:rPr lang="en-US" sz="1400" kern="1200" dirty="0" err="1"/>
            <a:t>için</a:t>
          </a:r>
          <a:r>
            <a:rPr lang="en-US" sz="1400" kern="1200" dirty="0"/>
            <a:t> (</a:t>
          </a:r>
          <a:r>
            <a:rPr lang="en-US" sz="1400" kern="1200" dirty="0" err="1"/>
            <a:t>ilaç</a:t>
          </a:r>
          <a:r>
            <a:rPr lang="en-US" sz="1400" kern="1200" dirty="0"/>
            <a:t> </a:t>
          </a:r>
          <a:r>
            <a:rPr lang="en-US" sz="1400" kern="1200" dirty="0" err="1"/>
            <a:t>tasarımı</a:t>
          </a:r>
          <a:r>
            <a:rPr lang="en-US" sz="1400" kern="1200" dirty="0"/>
            <a:t>, </a:t>
          </a:r>
          <a:r>
            <a:rPr lang="en-US" sz="1400" kern="1200" dirty="0" err="1"/>
            <a:t>etkileşim</a:t>
          </a:r>
          <a:r>
            <a:rPr lang="en-US" sz="1400" kern="1200" dirty="0"/>
            <a:t> </a:t>
          </a:r>
          <a:r>
            <a:rPr lang="en-US" sz="1400" kern="1200" dirty="0" err="1"/>
            <a:t>analizi</a:t>
          </a:r>
          <a:r>
            <a:rPr lang="en-US" sz="1400" kern="1200" dirty="0"/>
            <a:t>)</a:t>
          </a:r>
          <a:endParaRPr lang="tr-TR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ligand </a:t>
          </a:r>
          <a:r>
            <a:rPr lang="en-US" sz="1400" kern="1200" dirty="0" err="1"/>
            <a:t>bağlanma</a:t>
          </a:r>
          <a:r>
            <a:rPr lang="en-US" sz="1400" kern="1200" dirty="0"/>
            <a:t> </a:t>
          </a:r>
          <a:r>
            <a:rPr lang="en-US" sz="1400" kern="1200" dirty="0" err="1"/>
            <a:t>cepleri,aktif</a:t>
          </a:r>
          <a:r>
            <a:rPr lang="en-US" sz="1400" kern="1200" dirty="0"/>
            <a:t> </a:t>
          </a:r>
          <a:r>
            <a:rPr lang="en-US" sz="1400" kern="1200" dirty="0" err="1"/>
            <a:t>bölgeler</a:t>
          </a:r>
          <a:r>
            <a:rPr lang="en-US" sz="1400" kern="1200" dirty="0"/>
            <a:t>,</a:t>
          </a:r>
          <a:endParaRPr lang="tr-TR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metal </a:t>
          </a:r>
          <a:r>
            <a:rPr lang="en-US" sz="1400" kern="1200" dirty="0" err="1"/>
            <a:t>iyonu</a:t>
          </a:r>
          <a:r>
            <a:rPr lang="en-US" sz="1400" kern="1200" dirty="0"/>
            <a:t> </a:t>
          </a:r>
          <a:r>
            <a:rPr lang="en-US" sz="1400" kern="1200" dirty="0" err="1"/>
            <a:t>bağlanmaları,hidrofobik</a:t>
          </a:r>
          <a:r>
            <a:rPr lang="en-US" sz="1400" kern="1200" dirty="0"/>
            <a:t>/</a:t>
          </a:r>
          <a:r>
            <a:rPr lang="en-US" sz="1400" kern="1200" dirty="0" err="1"/>
            <a:t>hidrofilik</a:t>
          </a:r>
          <a:r>
            <a:rPr lang="en-US" sz="1400" kern="1200" dirty="0"/>
            <a:t> </a:t>
          </a:r>
          <a:r>
            <a:rPr lang="en-US" sz="1400" kern="1200" dirty="0" err="1"/>
            <a:t>yüzeylergibi</a:t>
          </a:r>
          <a:r>
            <a:rPr lang="en-US" sz="1400" kern="1200" dirty="0"/>
            <a:t> </a:t>
          </a:r>
          <a:r>
            <a:rPr lang="en-US" sz="1400" kern="1200" dirty="0" err="1"/>
            <a:t>kritik</a:t>
          </a:r>
          <a:r>
            <a:rPr lang="en-US" sz="1400" kern="1200" dirty="0"/>
            <a:t> </a:t>
          </a:r>
          <a:r>
            <a:rPr lang="en-US" sz="1400" kern="1200" dirty="0" err="1"/>
            <a:t>bilgileri</a:t>
          </a:r>
          <a:r>
            <a:rPr lang="en-US" sz="1400" kern="1200" dirty="0"/>
            <a:t> </a:t>
          </a:r>
          <a:r>
            <a:rPr lang="en-US" sz="1400" kern="1200" dirty="0" err="1"/>
            <a:t>içerir</a:t>
          </a:r>
          <a:r>
            <a:rPr lang="en-US" sz="1400" kern="1200" dirty="0"/>
            <a:t>.</a:t>
          </a:r>
        </a:p>
      </dsp:txBody>
      <dsp:txXfrm>
        <a:off x="1389625" y="408431"/>
        <a:ext cx="2478549" cy="19720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2704E-7219-420C-AFFE-4B81B984AE44}">
      <dsp:nvSpPr>
        <dsp:cNvPr id="0" name=""/>
        <dsp:cNvSpPr/>
      </dsp:nvSpPr>
      <dsp:spPr>
        <a:xfrm>
          <a:off x="0" y="88493"/>
          <a:ext cx="4191000" cy="28781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Protein ekspresyonundaki artış/azalış birçok hastalıkla ilişkilidir:</a:t>
          </a:r>
        </a:p>
      </dsp:txBody>
      <dsp:txXfrm>
        <a:off x="14050" y="102543"/>
        <a:ext cx="4162900" cy="259719"/>
      </dsp:txXfrm>
    </dsp:sp>
    <dsp:sp modelId="{1D6FC087-976B-4442-B2D2-BACBBF783B7C}">
      <dsp:nvSpPr>
        <dsp:cNvPr id="0" name=""/>
        <dsp:cNvSpPr/>
      </dsp:nvSpPr>
      <dsp:spPr>
        <a:xfrm>
          <a:off x="0" y="410873"/>
          <a:ext cx="4191000" cy="28781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kanser</a:t>
          </a:r>
        </a:p>
      </dsp:txBody>
      <dsp:txXfrm>
        <a:off x="14050" y="424923"/>
        <a:ext cx="4162900" cy="259719"/>
      </dsp:txXfrm>
    </dsp:sp>
    <dsp:sp modelId="{C549BE43-9DCB-4DE7-A280-F841C7EC3C44}">
      <dsp:nvSpPr>
        <dsp:cNvPr id="0" name=""/>
        <dsp:cNvSpPr/>
      </dsp:nvSpPr>
      <dsp:spPr>
        <a:xfrm>
          <a:off x="0" y="733253"/>
          <a:ext cx="4191000" cy="28781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nörodejeneratif hastalıklar</a:t>
          </a:r>
        </a:p>
      </dsp:txBody>
      <dsp:txXfrm>
        <a:off x="14050" y="747303"/>
        <a:ext cx="4162900" cy="259719"/>
      </dsp:txXfrm>
    </dsp:sp>
    <dsp:sp modelId="{8E87A42A-E649-4FB9-B1BB-1E0A0FB046BF}">
      <dsp:nvSpPr>
        <dsp:cNvPr id="0" name=""/>
        <dsp:cNvSpPr/>
      </dsp:nvSpPr>
      <dsp:spPr>
        <a:xfrm>
          <a:off x="0" y="1055633"/>
          <a:ext cx="4191000" cy="28781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enfeksiyonlar</a:t>
          </a:r>
        </a:p>
      </dsp:txBody>
      <dsp:txXfrm>
        <a:off x="14050" y="1069683"/>
        <a:ext cx="4162900" cy="259719"/>
      </dsp:txXfrm>
    </dsp:sp>
    <dsp:sp modelId="{E3A40AEA-D686-4C6E-8414-1C08746CE8E6}">
      <dsp:nvSpPr>
        <dsp:cNvPr id="0" name=""/>
        <dsp:cNvSpPr/>
      </dsp:nvSpPr>
      <dsp:spPr>
        <a:xfrm>
          <a:off x="0" y="1378013"/>
          <a:ext cx="4191000" cy="28781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metabolik bozukluklar</a:t>
          </a:r>
        </a:p>
      </dsp:txBody>
      <dsp:txXfrm>
        <a:off x="14050" y="1392063"/>
        <a:ext cx="4162900" cy="2597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7A76E-7CD6-4D7C-9D92-D796DF324844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203FB-517D-488D-8F1F-E687F8C6E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75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203FB-517D-488D-8F1F-E687F8C6E1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6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92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92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92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8465" y="20523"/>
            <a:ext cx="8307069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92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5809" y="1078340"/>
            <a:ext cx="7412380" cy="2663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4777" y="6549803"/>
            <a:ext cx="1640839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EXWd3_fM94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IWZN_G_pC8U" TargetMode="External"/><Relationship Id="rId4" Type="http://schemas.openxmlformats.org/officeDocument/2006/relationships/hyperlink" Target="https://www.youtube.com/watch?v=XUjLO-ek2C8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IoVzpL_heFo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4878323" y="457200"/>
              <a:ext cx="0" cy="5943600"/>
            </a:xfrm>
            <a:custGeom>
              <a:avLst/>
              <a:gdLst/>
              <a:ahLst/>
              <a:cxnLst/>
              <a:rect l="l" t="t" r="r" b="b"/>
              <a:pathLst>
                <a:path h="5943600">
                  <a:moveTo>
                    <a:pt x="0" y="0"/>
                  </a:moveTo>
                  <a:lnTo>
                    <a:pt x="0" y="5943600"/>
                  </a:lnTo>
                </a:path>
              </a:pathLst>
            </a:custGeom>
            <a:ln w="39624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6400800"/>
                  </a:moveTo>
                  <a:lnTo>
                    <a:pt x="0" y="6400800"/>
                  </a:lnTo>
                  <a:lnTo>
                    <a:pt x="0" y="6858000"/>
                  </a:lnTo>
                  <a:lnTo>
                    <a:pt x="9144000" y="6858000"/>
                  </a:lnTo>
                  <a:lnTo>
                    <a:pt x="9144000" y="6400800"/>
                  </a:lnTo>
                  <a:close/>
                </a:path>
                <a:path w="9144000" h="6858000">
                  <a:moveTo>
                    <a:pt x="9144000" y="0"/>
                  </a:moveTo>
                  <a:lnTo>
                    <a:pt x="0" y="0"/>
                  </a:lnTo>
                  <a:lnTo>
                    <a:pt x="0" y="457200"/>
                  </a:lnTo>
                  <a:lnTo>
                    <a:pt x="9144000" y="457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92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397752"/>
              <a:ext cx="9139555" cy="0"/>
            </a:xfrm>
            <a:custGeom>
              <a:avLst/>
              <a:gdLst/>
              <a:ahLst/>
              <a:cxnLst/>
              <a:rect l="l" t="t" r="r" b="b"/>
              <a:pathLst>
                <a:path w="9139555">
                  <a:moveTo>
                    <a:pt x="0" y="0"/>
                  </a:moveTo>
                  <a:lnTo>
                    <a:pt x="9139428" y="0"/>
                  </a:lnTo>
                </a:path>
              </a:pathLst>
            </a:custGeom>
            <a:ln w="6096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91064" y="6503137"/>
              <a:ext cx="1169035" cy="199390"/>
            </a:xfrm>
            <a:custGeom>
              <a:avLst/>
              <a:gdLst/>
              <a:ahLst/>
              <a:cxnLst/>
              <a:rect l="l" t="t" r="r" b="b"/>
              <a:pathLst>
                <a:path w="1169034" h="199390">
                  <a:moveTo>
                    <a:pt x="255956" y="0"/>
                  </a:moveTo>
                  <a:lnTo>
                    <a:pt x="161784" y="0"/>
                  </a:lnTo>
                  <a:lnTo>
                    <a:pt x="163993" y="93216"/>
                  </a:lnTo>
                  <a:lnTo>
                    <a:pt x="164113" y="105660"/>
                  </a:lnTo>
                  <a:lnTo>
                    <a:pt x="161784" y="198890"/>
                  </a:lnTo>
                  <a:lnTo>
                    <a:pt x="212484" y="196273"/>
                  </a:lnTo>
                  <a:lnTo>
                    <a:pt x="255956" y="196273"/>
                  </a:lnTo>
                  <a:lnTo>
                    <a:pt x="255956" y="172724"/>
                  </a:lnTo>
                  <a:lnTo>
                    <a:pt x="193166" y="172724"/>
                  </a:lnTo>
                  <a:lnTo>
                    <a:pt x="193166" y="107300"/>
                  </a:lnTo>
                  <a:lnTo>
                    <a:pt x="253538" y="107300"/>
                  </a:lnTo>
                  <a:lnTo>
                    <a:pt x="253538" y="83750"/>
                  </a:lnTo>
                  <a:lnTo>
                    <a:pt x="193166" y="83750"/>
                  </a:lnTo>
                  <a:lnTo>
                    <a:pt x="193166" y="26169"/>
                  </a:lnTo>
                  <a:lnTo>
                    <a:pt x="255956" y="26169"/>
                  </a:lnTo>
                  <a:lnTo>
                    <a:pt x="255956" y="0"/>
                  </a:lnTo>
                  <a:close/>
                </a:path>
                <a:path w="1169034" h="199390">
                  <a:moveTo>
                    <a:pt x="255956" y="196273"/>
                  </a:moveTo>
                  <a:lnTo>
                    <a:pt x="212484" y="196273"/>
                  </a:lnTo>
                  <a:lnTo>
                    <a:pt x="255956" y="198890"/>
                  </a:lnTo>
                  <a:lnTo>
                    <a:pt x="255956" y="196273"/>
                  </a:lnTo>
                  <a:close/>
                </a:path>
                <a:path w="1169034" h="199390">
                  <a:moveTo>
                    <a:pt x="666444" y="149171"/>
                  </a:moveTo>
                  <a:lnTo>
                    <a:pt x="654380" y="177958"/>
                  </a:lnTo>
                  <a:lnTo>
                    <a:pt x="678507" y="191040"/>
                  </a:lnTo>
                  <a:lnTo>
                    <a:pt x="709916" y="198890"/>
                  </a:lnTo>
                  <a:lnTo>
                    <a:pt x="729234" y="196273"/>
                  </a:lnTo>
                  <a:lnTo>
                    <a:pt x="748552" y="185809"/>
                  </a:lnTo>
                  <a:lnTo>
                    <a:pt x="757169" y="172724"/>
                  </a:lnTo>
                  <a:lnTo>
                    <a:pt x="707498" y="172724"/>
                  </a:lnTo>
                  <a:lnTo>
                    <a:pt x="688180" y="164873"/>
                  </a:lnTo>
                  <a:lnTo>
                    <a:pt x="666444" y="149171"/>
                  </a:lnTo>
                  <a:close/>
                </a:path>
                <a:path w="1169034" h="199390">
                  <a:moveTo>
                    <a:pt x="891005" y="0"/>
                  </a:moveTo>
                  <a:lnTo>
                    <a:pt x="827002" y="34689"/>
                  </a:lnTo>
                  <a:lnTo>
                    <a:pt x="811315" y="60198"/>
                  </a:lnTo>
                  <a:lnTo>
                    <a:pt x="806506" y="78517"/>
                  </a:lnTo>
                  <a:lnTo>
                    <a:pt x="804088" y="96832"/>
                  </a:lnTo>
                  <a:lnTo>
                    <a:pt x="808897" y="138704"/>
                  </a:lnTo>
                  <a:lnTo>
                    <a:pt x="840306" y="183192"/>
                  </a:lnTo>
                  <a:lnTo>
                    <a:pt x="891005" y="198890"/>
                  </a:lnTo>
                  <a:lnTo>
                    <a:pt x="910323" y="196273"/>
                  </a:lnTo>
                  <a:lnTo>
                    <a:pt x="927223" y="191040"/>
                  </a:lnTo>
                  <a:lnTo>
                    <a:pt x="947152" y="175341"/>
                  </a:lnTo>
                  <a:lnTo>
                    <a:pt x="891005" y="175341"/>
                  </a:lnTo>
                  <a:lnTo>
                    <a:pt x="878942" y="172724"/>
                  </a:lnTo>
                  <a:lnTo>
                    <a:pt x="866851" y="167490"/>
                  </a:lnTo>
                  <a:lnTo>
                    <a:pt x="849951" y="149171"/>
                  </a:lnTo>
                  <a:lnTo>
                    <a:pt x="840306" y="123002"/>
                  </a:lnTo>
                  <a:lnTo>
                    <a:pt x="835470" y="96832"/>
                  </a:lnTo>
                  <a:lnTo>
                    <a:pt x="840306" y="73283"/>
                  </a:lnTo>
                  <a:lnTo>
                    <a:pt x="847533" y="49724"/>
                  </a:lnTo>
                  <a:lnTo>
                    <a:pt x="866851" y="31426"/>
                  </a:lnTo>
                  <a:lnTo>
                    <a:pt x="876524" y="26169"/>
                  </a:lnTo>
                  <a:lnTo>
                    <a:pt x="891005" y="26169"/>
                  </a:lnTo>
                  <a:lnTo>
                    <a:pt x="891005" y="0"/>
                  </a:lnTo>
                  <a:close/>
                </a:path>
                <a:path w="1169034" h="199390">
                  <a:moveTo>
                    <a:pt x="0" y="0"/>
                  </a:moveTo>
                  <a:lnTo>
                    <a:pt x="4701" y="96832"/>
                  </a:lnTo>
                  <a:lnTo>
                    <a:pt x="4762" y="102066"/>
                  </a:lnTo>
                  <a:lnTo>
                    <a:pt x="2415" y="196273"/>
                  </a:lnTo>
                  <a:lnTo>
                    <a:pt x="36220" y="196273"/>
                  </a:lnTo>
                  <a:lnTo>
                    <a:pt x="33805" y="23555"/>
                  </a:lnTo>
                  <a:lnTo>
                    <a:pt x="109675" y="23555"/>
                  </a:lnTo>
                  <a:lnTo>
                    <a:pt x="101412" y="13099"/>
                  </a:lnTo>
                  <a:lnTo>
                    <a:pt x="79684" y="2614"/>
                  </a:lnTo>
                  <a:lnTo>
                    <a:pt x="28976" y="2614"/>
                  </a:lnTo>
                  <a:lnTo>
                    <a:pt x="0" y="0"/>
                  </a:lnTo>
                  <a:close/>
                </a:path>
                <a:path w="1169034" h="199390">
                  <a:moveTo>
                    <a:pt x="423641" y="115678"/>
                  </a:moveTo>
                  <a:lnTo>
                    <a:pt x="308753" y="144115"/>
                  </a:lnTo>
                  <a:lnTo>
                    <a:pt x="289756" y="196273"/>
                  </a:lnTo>
                  <a:lnTo>
                    <a:pt x="321138" y="196273"/>
                  </a:lnTo>
                  <a:lnTo>
                    <a:pt x="335646" y="141320"/>
                  </a:lnTo>
                  <a:lnTo>
                    <a:pt x="432513" y="141320"/>
                  </a:lnTo>
                  <a:lnTo>
                    <a:pt x="423641" y="115678"/>
                  </a:lnTo>
                  <a:close/>
                </a:path>
                <a:path w="1169034" h="199390">
                  <a:moveTo>
                    <a:pt x="432513" y="141320"/>
                  </a:moveTo>
                  <a:lnTo>
                    <a:pt x="398410" y="141320"/>
                  </a:lnTo>
                  <a:lnTo>
                    <a:pt x="415310" y="196273"/>
                  </a:lnTo>
                  <a:lnTo>
                    <a:pt x="451528" y="196273"/>
                  </a:lnTo>
                  <a:lnTo>
                    <a:pt x="432513" y="141320"/>
                  </a:lnTo>
                  <a:close/>
                </a:path>
                <a:path w="1169034" h="199390">
                  <a:moveTo>
                    <a:pt x="522497" y="91210"/>
                  </a:moveTo>
                  <a:lnTo>
                    <a:pt x="492538" y="98625"/>
                  </a:lnTo>
                  <a:lnTo>
                    <a:pt x="490164" y="196273"/>
                  </a:lnTo>
                  <a:lnTo>
                    <a:pt x="523990" y="196273"/>
                  </a:lnTo>
                  <a:lnTo>
                    <a:pt x="522497" y="91210"/>
                  </a:lnTo>
                  <a:close/>
                </a:path>
                <a:path w="1169034" h="199390">
                  <a:moveTo>
                    <a:pt x="601446" y="71669"/>
                  </a:moveTo>
                  <a:lnTo>
                    <a:pt x="565200" y="80641"/>
                  </a:lnTo>
                  <a:lnTo>
                    <a:pt x="565018" y="81134"/>
                  </a:lnTo>
                  <a:lnTo>
                    <a:pt x="552954" y="91601"/>
                  </a:lnTo>
                  <a:lnTo>
                    <a:pt x="536054" y="94215"/>
                  </a:lnTo>
                  <a:lnTo>
                    <a:pt x="536054" y="115151"/>
                  </a:lnTo>
                  <a:lnTo>
                    <a:pt x="589172" y="196273"/>
                  </a:lnTo>
                  <a:lnTo>
                    <a:pt x="627808" y="196273"/>
                  </a:lnTo>
                  <a:lnTo>
                    <a:pt x="565018" y="107300"/>
                  </a:lnTo>
                  <a:lnTo>
                    <a:pt x="579526" y="102066"/>
                  </a:lnTo>
                  <a:lnTo>
                    <a:pt x="591590" y="91601"/>
                  </a:lnTo>
                  <a:lnTo>
                    <a:pt x="601262" y="73283"/>
                  </a:lnTo>
                  <a:lnTo>
                    <a:pt x="601446" y="71669"/>
                  </a:lnTo>
                  <a:close/>
                </a:path>
                <a:path w="1169034" h="199390">
                  <a:moveTo>
                    <a:pt x="1023502" y="93216"/>
                  </a:moveTo>
                  <a:lnTo>
                    <a:pt x="1023813" y="99449"/>
                  </a:lnTo>
                  <a:lnTo>
                    <a:pt x="1018977" y="196273"/>
                  </a:lnTo>
                  <a:lnTo>
                    <a:pt x="1047967" y="196273"/>
                  </a:lnTo>
                  <a:lnTo>
                    <a:pt x="1047967" y="110428"/>
                  </a:lnTo>
                  <a:lnTo>
                    <a:pt x="1023502" y="93216"/>
                  </a:lnTo>
                  <a:close/>
                </a:path>
                <a:path w="1169034" h="199390">
                  <a:moveTo>
                    <a:pt x="1112406" y="155763"/>
                  </a:moveTo>
                  <a:lnTo>
                    <a:pt x="1139721" y="196273"/>
                  </a:lnTo>
                  <a:lnTo>
                    <a:pt x="1168685" y="196273"/>
                  </a:lnTo>
                  <a:lnTo>
                    <a:pt x="1166267" y="193657"/>
                  </a:lnTo>
                  <a:lnTo>
                    <a:pt x="1112406" y="155763"/>
                  </a:lnTo>
                  <a:close/>
                </a:path>
                <a:path w="1169034" h="199390">
                  <a:moveTo>
                    <a:pt x="1087553" y="60198"/>
                  </a:moveTo>
                  <a:lnTo>
                    <a:pt x="1047967" y="60198"/>
                  </a:lnTo>
                  <a:lnTo>
                    <a:pt x="1112406" y="155763"/>
                  </a:lnTo>
                  <a:lnTo>
                    <a:pt x="1166267" y="193657"/>
                  </a:lnTo>
                  <a:lnTo>
                    <a:pt x="1164764" y="136087"/>
                  </a:lnTo>
                  <a:lnTo>
                    <a:pt x="1139721" y="136087"/>
                  </a:lnTo>
                  <a:lnTo>
                    <a:pt x="1087553" y="60198"/>
                  </a:lnTo>
                  <a:close/>
                </a:path>
                <a:path w="1169034" h="199390">
                  <a:moveTo>
                    <a:pt x="891005" y="0"/>
                  </a:moveTo>
                  <a:lnTo>
                    <a:pt x="891005" y="26169"/>
                  </a:lnTo>
                  <a:lnTo>
                    <a:pt x="905487" y="26169"/>
                  </a:lnTo>
                  <a:lnTo>
                    <a:pt x="915160" y="31426"/>
                  </a:lnTo>
                  <a:lnTo>
                    <a:pt x="934478" y="49724"/>
                  </a:lnTo>
                  <a:lnTo>
                    <a:pt x="944123" y="73283"/>
                  </a:lnTo>
                  <a:lnTo>
                    <a:pt x="946541" y="96832"/>
                  </a:lnTo>
                  <a:lnTo>
                    <a:pt x="944123" y="125619"/>
                  </a:lnTo>
                  <a:lnTo>
                    <a:pt x="932059" y="151788"/>
                  </a:lnTo>
                  <a:lnTo>
                    <a:pt x="915160" y="167490"/>
                  </a:lnTo>
                  <a:lnTo>
                    <a:pt x="891005" y="175341"/>
                  </a:lnTo>
                  <a:lnTo>
                    <a:pt x="947152" y="175341"/>
                  </a:lnTo>
                  <a:lnTo>
                    <a:pt x="953796" y="170107"/>
                  </a:lnTo>
                  <a:lnTo>
                    <a:pt x="973114" y="136087"/>
                  </a:lnTo>
                  <a:lnTo>
                    <a:pt x="980341" y="96832"/>
                  </a:lnTo>
                  <a:lnTo>
                    <a:pt x="977950" y="78517"/>
                  </a:lnTo>
                  <a:lnTo>
                    <a:pt x="973114" y="60198"/>
                  </a:lnTo>
                  <a:lnTo>
                    <a:pt x="970477" y="55911"/>
                  </a:lnTo>
                  <a:lnTo>
                    <a:pt x="891005" y="0"/>
                  </a:lnTo>
                  <a:close/>
                </a:path>
                <a:path w="1169034" h="199390">
                  <a:moveTo>
                    <a:pt x="255956" y="170107"/>
                  </a:moveTo>
                  <a:lnTo>
                    <a:pt x="193166" y="172724"/>
                  </a:lnTo>
                  <a:lnTo>
                    <a:pt x="255956" y="172724"/>
                  </a:lnTo>
                  <a:lnTo>
                    <a:pt x="255956" y="170107"/>
                  </a:lnTo>
                  <a:close/>
                </a:path>
                <a:path w="1169034" h="199390">
                  <a:moveTo>
                    <a:pt x="693898" y="48786"/>
                  </a:moveTo>
                  <a:lnTo>
                    <a:pt x="664026" y="56180"/>
                  </a:lnTo>
                  <a:lnTo>
                    <a:pt x="664026" y="62815"/>
                  </a:lnTo>
                  <a:lnTo>
                    <a:pt x="668862" y="73283"/>
                  </a:lnTo>
                  <a:lnTo>
                    <a:pt x="685762" y="94215"/>
                  </a:lnTo>
                  <a:lnTo>
                    <a:pt x="717143" y="117768"/>
                  </a:lnTo>
                  <a:lnTo>
                    <a:pt x="729234" y="130853"/>
                  </a:lnTo>
                  <a:lnTo>
                    <a:pt x="734043" y="146554"/>
                  </a:lnTo>
                  <a:lnTo>
                    <a:pt x="734043" y="157022"/>
                  </a:lnTo>
                  <a:lnTo>
                    <a:pt x="726816" y="164873"/>
                  </a:lnTo>
                  <a:lnTo>
                    <a:pt x="719562" y="170107"/>
                  </a:lnTo>
                  <a:lnTo>
                    <a:pt x="707498" y="172724"/>
                  </a:lnTo>
                  <a:lnTo>
                    <a:pt x="757169" y="172724"/>
                  </a:lnTo>
                  <a:lnTo>
                    <a:pt x="760616" y="167490"/>
                  </a:lnTo>
                  <a:lnTo>
                    <a:pt x="765452" y="141320"/>
                  </a:lnTo>
                  <a:lnTo>
                    <a:pt x="763034" y="123002"/>
                  </a:lnTo>
                  <a:lnTo>
                    <a:pt x="755779" y="107300"/>
                  </a:lnTo>
                  <a:lnTo>
                    <a:pt x="731652" y="86367"/>
                  </a:lnTo>
                  <a:lnTo>
                    <a:pt x="702662" y="65432"/>
                  </a:lnTo>
                  <a:lnTo>
                    <a:pt x="693898" y="48786"/>
                  </a:lnTo>
                  <a:close/>
                </a:path>
                <a:path w="1169034" h="199390">
                  <a:moveTo>
                    <a:pt x="386346" y="2614"/>
                  </a:moveTo>
                  <a:lnTo>
                    <a:pt x="354964" y="2614"/>
                  </a:lnTo>
                  <a:lnTo>
                    <a:pt x="325974" y="96832"/>
                  </a:lnTo>
                  <a:lnTo>
                    <a:pt x="308753" y="144115"/>
                  </a:lnTo>
                  <a:lnTo>
                    <a:pt x="423641" y="115678"/>
                  </a:lnTo>
                  <a:lnTo>
                    <a:pt x="423458" y="115151"/>
                  </a:lnTo>
                  <a:lnTo>
                    <a:pt x="342874" y="115151"/>
                  </a:lnTo>
                  <a:lnTo>
                    <a:pt x="367028" y="41882"/>
                  </a:lnTo>
                  <a:lnTo>
                    <a:pt x="399127" y="41882"/>
                  </a:lnTo>
                  <a:lnTo>
                    <a:pt x="386346" y="2614"/>
                  </a:lnTo>
                  <a:close/>
                </a:path>
                <a:path w="1169034" h="199390">
                  <a:moveTo>
                    <a:pt x="1168685" y="2614"/>
                  </a:moveTo>
                  <a:lnTo>
                    <a:pt x="1137303" y="2614"/>
                  </a:lnTo>
                  <a:lnTo>
                    <a:pt x="1139666" y="71669"/>
                  </a:lnTo>
                  <a:lnTo>
                    <a:pt x="1139721" y="136087"/>
                  </a:lnTo>
                  <a:lnTo>
                    <a:pt x="1164764" y="136087"/>
                  </a:lnTo>
                  <a:lnTo>
                    <a:pt x="1163969" y="105660"/>
                  </a:lnTo>
                  <a:lnTo>
                    <a:pt x="1164042" y="98625"/>
                  </a:lnTo>
                  <a:lnTo>
                    <a:pt x="1168685" y="2614"/>
                  </a:lnTo>
                  <a:close/>
                </a:path>
                <a:path w="1169034" h="199390">
                  <a:moveTo>
                    <a:pt x="109675" y="23555"/>
                  </a:moveTo>
                  <a:lnTo>
                    <a:pt x="50707" y="23555"/>
                  </a:lnTo>
                  <a:lnTo>
                    <a:pt x="67610" y="26169"/>
                  </a:lnTo>
                  <a:lnTo>
                    <a:pt x="79684" y="34040"/>
                  </a:lnTo>
                  <a:lnTo>
                    <a:pt x="86928" y="44496"/>
                  </a:lnTo>
                  <a:lnTo>
                    <a:pt x="91767" y="60198"/>
                  </a:lnTo>
                  <a:lnTo>
                    <a:pt x="86928" y="75900"/>
                  </a:lnTo>
                  <a:lnTo>
                    <a:pt x="79684" y="88984"/>
                  </a:lnTo>
                  <a:lnTo>
                    <a:pt x="65194" y="96832"/>
                  </a:lnTo>
                  <a:lnTo>
                    <a:pt x="45879" y="102066"/>
                  </a:lnTo>
                  <a:lnTo>
                    <a:pt x="45879" y="123002"/>
                  </a:lnTo>
                  <a:lnTo>
                    <a:pt x="74853" y="117768"/>
                  </a:lnTo>
                  <a:lnTo>
                    <a:pt x="98994" y="104683"/>
                  </a:lnTo>
                  <a:lnTo>
                    <a:pt x="115894" y="83750"/>
                  </a:lnTo>
                  <a:lnTo>
                    <a:pt x="120730" y="57567"/>
                  </a:lnTo>
                  <a:lnTo>
                    <a:pt x="115894" y="31426"/>
                  </a:lnTo>
                  <a:lnTo>
                    <a:pt x="109675" y="23555"/>
                  </a:lnTo>
                  <a:close/>
                </a:path>
                <a:path w="1169034" h="199390">
                  <a:moveTo>
                    <a:pt x="417998" y="99369"/>
                  </a:moveTo>
                  <a:lnTo>
                    <a:pt x="388053" y="105660"/>
                  </a:lnTo>
                  <a:lnTo>
                    <a:pt x="391182" y="115151"/>
                  </a:lnTo>
                  <a:lnTo>
                    <a:pt x="423458" y="115151"/>
                  </a:lnTo>
                  <a:lnTo>
                    <a:pt x="417998" y="99369"/>
                  </a:lnTo>
                  <a:close/>
                </a:path>
                <a:path w="1169034" h="199390">
                  <a:moveTo>
                    <a:pt x="1047967" y="2614"/>
                  </a:moveTo>
                  <a:lnTo>
                    <a:pt x="1018977" y="2614"/>
                  </a:lnTo>
                  <a:lnTo>
                    <a:pt x="1023502" y="93216"/>
                  </a:lnTo>
                  <a:lnTo>
                    <a:pt x="1047967" y="110428"/>
                  </a:lnTo>
                  <a:lnTo>
                    <a:pt x="1047967" y="60198"/>
                  </a:lnTo>
                  <a:lnTo>
                    <a:pt x="1087553" y="60198"/>
                  </a:lnTo>
                  <a:lnTo>
                    <a:pt x="1047967" y="2614"/>
                  </a:lnTo>
                  <a:close/>
                </a:path>
                <a:path w="1169034" h="199390">
                  <a:moveTo>
                    <a:pt x="399127" y="41882"/>
                  </a:moveTo>
                  <a:lnTo>
                    <a:pt x="367028" y="41882"/>
                  </a:lnTo>
                  <a:lnTo>
                    <a:pt x="388053" y="105660"/>
                  </a:lnTo>
                  <a:lnTo>
                    <a:pt x="417998" y="99369"/>
                  </a:lnTo>
                  <a:lnTo>
                    <a:pt x="415310" y="91601"/>
                  </a:lnTo>
                  <a:lnTo>
                    <a:pt x="399127" y="41882"/>
                  </a:lnTo>
                  <a:close/>
                </a:path>
                <a:path w="1169034" h="199390">
                  <a:moveTo>
                    <a:pt x="522301" y="77457"/>
                  </a:moveTo>
                  <a:lnTo>
                    <a:pt x="492343" y="83750"/>
                  </a:lnTo>
                  <a:lnTo>
                    <a:pt x="492320" y="86367"/>
                  </a:lnTo>
                  <a:lnTo>
                    <a:pt x="492441" y="91210"/>
                  </a:lnTo>
                  <a:lnTo>
                    <a:pt x="492538" y="98625"/>
                  </a:lnTo>
                  <a:lnTo>
                    <a:pt x="522497" y="91210"/>
                  </a:lnTo>
                  <a:lnTo>
                    <a:pt x="522301" y="77457"/>
                  </a:lnTo>
                  <a:close/>
                </a:path>
                <a:path w="1169034" h="199390">
                  <a:moveTo>
                    <a:pt x="509095" y="1862"/>
                  </a:moveTo>
                  <a:lnTo>
                    <a:pt x="490213" y="1954"/>
                  </a:lnTo>
                  <a:lnTo>
                    <a:pt x="492256" y="83769"/>
                  </a:lnTo>
                  <a:lnTo>
                    <a:pt x="522301" y="77457"/>
                  </a:lnTo>
                  <a:lnTo>
                    <a:pt x="521572" y="26169"/>
                  </a:lnTo>
                  <a:lnTo>
                    <a:pt x="596426" y="26169"/>
                  </a:lnTo>
                  <a:lnTo>
                    <a:pt x="579526" y="10485"/>
                  </a:lnTo>
                  <a:lnTo>
                    <a:pt x="557790" y="2614"/>
                  </a:lnTo>
                  <a:lnTo>
                    <a:pt x="516736" y="2614"/>
                  </a:lnTo>
                  <a:lnTo>
                    <a:pt x="509095" y="1862"/>
                  </a:lnTo>
                  <a:close/>
                </a:path>
                <a:path w="1169034" h="199390">
                  <a:moveTo>
                    <a:pt x="253538" y="81134"/>
                  </a:moveTo>
                  <a:lnTo>
                    <a:pt x="229384" y="83750"/>
                  </a:lnTo>
                  <a:lnTo>
                    <a:pt x="253538" y="83750"/>
                  </a:lnTo>
                  <a:lnTo>
                    <a:pt x="253538" y="81134"/>
                  </a:lnTo>
                  <a:close/>
                </a:path>
                <a:path w="1169034" h="199390">
                  <a:moveTo>
                    <a:pt x="602714" y="60564"/>
                  </a:moveTo>
                  <a:lnTo>
                    <a:pt x="569995" y="67437"/>
                  </a:lnTo>
                  <a:lnTo>
                    <a:pt x="569854" y="68049"/>
                  </a:lnTo>
                  <a:lnTo>
                    <a:pt x="565200" y="80641"/>
                  </a:lnTo>
                  <a:lnTo>
                    <a:pt x="601446" y="71669"/>
                  </a:lnTo>
                  <a:lnTo>
                    <a:pt x="602714" y="60564"/>
                  </a:lnTo>
                  <a:close/>
                </a:path>
                <a:path w="1169034" h="199390">
                  <a:moveTo>
                    <a:pt x="596426" y="26169"/>
                  </a:moveTo>
                  <a:lnTo>
                    <a:pt x="550536" y="26169"/>
                  </a:lnTo>
                  <a:lnTo>
                    <a:pt x="562626" y="34040"/>
                  </a:lnTo>
                  <a:lnTo>
                    <a:pt x="569854" y="41882"/>
                  </a:lnTo>
                  <a:lnTo>
                    <a:pt x="572272" y="57567"/>
                  </a:lnTo>
                  <a:lnTo>
                    <a:pt x="569995" y="67437"/>
                  </a:lnTo>
                  <a:lnTo>
                    <a:pt x="602714" y="60564"/>
                  </a:lnTo>
                  <a:lnTo>
                    <a:pt x="603654" y="52338"/>
                  </a:lnTo>
                  <a:lnTo>
                    <a:pt x="601262" y="36654"/>
                  </a:lnTo>
                  <a:lnTo>
                    <a:pt x="596426" y="26169"/>
                  </a:lnTo>
                  <a:close/>
                </a:path>
                <a:path w="1169034" h="199390">
                  <a:moveTo>
                    <a:pt x="694835" y="41211"/>
                  </a:moveTo>
                  <a:lnTo>
                    <a:pt x="664267" y="47633"/>
                  </a:lnTo>
                  <a:lnTo>
                    <a:pt x="664134" y="48786"/>
                  </a:lnTo>
                  <a:lnTo>
                    <a:pt x="664026" y="56180"/>
                  </a:lnTo>
                  <a:lnTo>
                    <a:pt x="693898" y="48786"/>
                  </a:lnTo>
                  <a:lnTo>
                    <a:pt x="693016" y="47110"/>
                  </a:lnTo>
                  <a:lnTo>
                    <a:pt x="694835" y="41211"/>
                  </a:lnTo>
                  <a:close/>
                </a:path>
                <a:path w="1169034" h="199390">
                  <a:moveTo>
                    <a:pt x="891005" y="0"/>
                  </a:moveTo>
                  <a:lnTo>
                    <a:pt x="970477" y="55911"/>
                  </a:lnTo>
                  <a:lnTo>
                    <a:pt x="953796" y="28783"/>
                  </a:lnTo>
                  <a:lnTo>
                    <a:pt x="924805" y="7870"/>
                  </a:lnTo>
                  <a:lnTo>
                    <a:pt x="907905" y="2614"/>
                  </a:lnTo>
                  <a:lnTo>
                    <a:pt x="891005" y="0"/>
                  </a:lnTo>
                  <a:close/>
                </a:path>
                <a:path w="1169034" h="199390">
                  <a:moveTo>
                    <a:pt x="697952" y="35163"/>
                  </a:moveTo>
                  <a:lnTo>
                    <a:pt x="665014" y="41162"/>
                  </a:lnTo>
                  <a:lnTo>
                    <a:pt x="664267" y="47633"/>
                  </a:lnTo>
                  <a:lnTo>
                    <a:pt x="694835" y="41211"/>
                  </a:lnTo>
                  <a:lnTo>
                    <a:pt x="695434" y="39268"/>
                  </a:lnTo>
                  <a:lnTo>
                    <a:pt x="697952" y="35163"/>
                  </a:lnTo>
                  <a:close/>
                </a:path>
                <a:path w="1169034" h="199390">
                  <a:moveTo>
                    <a:pt x="755363" y="33573"/>
                  </a:moveTo>
                  <a:lnTo>
                    <a:pt x="740880" y="37158"/>
                  </a:lnTo>
                  <a:lnTo>
                    <a:pt x="748552" y="47110"/>
                  </a:lnTo>
                  <a:lnTo>
                    <a:pt x="755363" y="33573"/>
                  </a:lnTo>
                  <a:close/>
                </a:path>
                <a:path w="1169034" h="199390">
                  <a:moveTo>
                    <a:pt x="718589" y="840"/>
                  </a:moveTo>
                  <a:lnTo>
                    <a:pt x="678507" y="13099"/>
                  </a:lnTo>
                  <a:lnTo>
                    <a:pt x="665014" y="41162"/>
                  </a:lnTo>
                  <a:lnTo>
                    <a:pt x="697952" y="35163"/>
                  </a:lnTo>
                  <a:lnTo>
                    <a:pt x="700244" y="31426"/>
                  </a:lnTo>
                  <a:lnTo>
                    <a:pt x="717143" y="26169"/>
                  </a:lnTo>
                  <a:lnTo>
                    <a:pt x="747330" y="26169"/>
                  </a:lnTo>
                  <a:lnTo>
                    <a:pt x="760274" y="23811"/>
                  </a:lnTo>
                  <a:lnTo>
                    <a:pt x="763034" y="18327"/>
                  </a:lnTo>
                  <a:lnTo>
                    <a:pt x="738880" y="5256"/>
                  </a:lnTo>
                  <a:lnTo>
                    <a:pt x="718589" y="840"/>
                  </a:lnTo>
                  <a:close/>
                </a:path>
                <a:path w="1169034" h="199390">
                  <a:moveTo>
                    <a:pt x="758220" y="27895"/>
                  </a:moveTo>
                  <a:lnTo>
                    <a:pt x="737152" y="32321"/>
                  </a:lnTo>
                  <a:lnTo>
                    <a:pt x="740880" y="37158"/>
                  </a:lnTo>
                  <a:lnTo>
                    <a:pt x="755363" y="33573"/>
                  </a:lnTo>
                  <a:lnTo>
                    <a:pt x="758220" y="27895"/>
                  </a:lnTo>
                  <a:close/>
                </a:path>
                <a:path w="1169034" h="199390">
                  <a:moveTo>
                    <a:pt x="891005" y="0"/>
                  </a:moveTo>
                  <a:lnTo>
                    <a:pt x="856288" y="8592"/>
                  </a:lnTo>
                  <a:lnTo>
                    <a:pt x="830633" y="28783"/>
                  </a:lnTo>
                  <a:lnTo>
                    <a:pt x="827002" y="34689"/>
                  </a:lnTo>
                  <a:lnTo>
                    <a:pt x="891005" y="0"/>
                  </a:lnTo>
                  <a:close/>
                </a:path>
                <a:path w="1169034" h="199390">
                  <a:moveTo>
                    <a:pt x="760274" y="23811"/>
                  </a:moveTo>
                  <a:lnTo>
                    <a:pt x="729247" y="29463"/>
                  </a:lnTo>
                  <a:lnTo>
                    <a:pt x="736461" y="31426"/>
                  </a:lnTo>
                  <a:lnTo>
                    <a:pt x="737152" y="32321"/>
                  </a:lnTo>
                  <a:lnTo>
                    <a:pt x="758220" y="27895"/>
                  </a:lnTo>
                  <a:lnTo>
                    <a:pt x="760274" y="23811"/>
                  </a:lnTo>
                  <a:close/>
                </a:path>
                <a:path w="1169034" h="199390">
                  <a:moveTo>
                    <a:pt x="747330" y="26169"/>
                  </a:moveTo>
                  <a:lnTo>
                    <a:pt x="717143" y="26169"/>
                  </a:lnTo>
                  <a:lnTo>
                    <a:pt x="729247" y="29463"/>
                  </a:lnTo>
                  <a:lnTo>
                    <a:pt x="747330" y="26169"/>
                  </a:lnTo>
                  <a:close/>
                </a:path>
                <a:path w="1169034" h="199390">
                  <a:moveTo>
                    <a:pt x="255956" y="26169"/>
                  </a:moveTo>
                  <a:lnTo>
                    <a:pt x="193166" y="26169"/>
                  </a:lnTo>
                  <a:lnTo>
                    <a:pt x="255956" y="28783"/>
                  </a:lnTo>
                  <a:lnTo>
                    <a:pt x="255956" y="26169"/>
                  </a:lnTo>
                  <a:close/>
                </a:path>
                <a:path w="1169034" h="199390">
                  <a:moveTo>
                    <a:pt x="891005" y="0"/>
                  </a:moveTo>
                  <a:lnTo>
                    <a:pt x="864834" y="5498"/>
                  </a:lnTo>
                  <a:lnTo>
                    <a:pt x="857206" y="7870"/>
                  </a:lnTo>
                  <a:lnTo>
                    <a:pt x="856288" y="8592"/>
                  </a:lnTo>
                  <a:lnTo>
                    <a:pt x="891005" y="0"/>
                  </a:lnTo>
                  <a:close/>
                </a:path>
                <a:path w="1169034" h="199390">
                  <a:moveTo>
                    <a:pt x="891005" y="0"/>
                  </a:moveTo>
                  <a:lnTo>
                    <a:pt x="870505" y="3733"/>
                  </a:lnTo>
                  <a:lnTo>
                    <a:pt x="864834" y="5498"/>
                  </a:lnTo>
                  <a:lnTo>
                    <a:pt x="891005" y="0"/>
                  </a:lnTo>
                  <a:close/>
                </a:path>
                <a:path w="1169034" h="199390">
                  <a:moveTo>
                    <a:pt x="891005" y="0"/>
                  </a:moveTo>
                  <a:lnTo>
                    <a:pt x="874106" y="2614"/>
                  </a:lnTo>
                  <a:lnTo>
                    <a:pt x="870505" y="3733"/>
                  </a:lnTo>
                  <a:lnTo>
                    <a:pt x="891005" y="0"/>
                  </a:lnTo>
                  <a:close/>
                </a:path>
                <a:path w="1169034" h="199390">
                  <a:moveTo>
                    <a:pt x="57951" y="0"/>
                  </a:moveTo>
                  <a:lnTo>
                    <a:pt x="28976" y="2614"/>
                  </a:lnTo>
                  <a:lnTo>
                    <a:pt x="79684" y="2614"/>
                  </a:lnTo>
                  <a:lnTo>
                    <a:pt x="57951" y="0"/>
                  </a:lnTo>
                  <a:close/>
                </a:path>
                <a:path w="1169034" h="199390">
                  <a:moveTo>
                    <a:pt x="490164" y="0"/>
                  </a:moveTo>
                  <a:lnTo>
                    <a:pt x="490213" y="1954"/>
                  </a:lnTo>
                  <a:lnTo>
                    <a:pt x="509095" y="1862"/>
                  </a:lnTo>
                  <a:lnTo>
                    <a:pt x="490164" y="0"/>
                  </a:lnTo>
                  <a:close/>
                </a:path>
                <a:path w="1169034" h="199390">
                  <a:moveTo>
                    <a:pt x="714725" y="0"/>
                  </a:moveTo>
                  <a:lnTo>
                    <a:pt x="711513" y="875"/>
                  </a:lnTo>
                  <a:lnTo>
                    <a:pt x="718589" y="840"/>
                  </a:lnTo>
                  <a:lnTo>
                    <a:pt x="714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027" y="6555047"/>
              <a:ext cx="1411870" cy="946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496823"/>
              <a:ext cx="4579620" cy="585978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372479" y="2740736"/>
            <a:ext cx="3587607" cy="2000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286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Son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Ürün </a:t>
            </a:r>
            <a:r>
              <a:rPr sz="3600" b="1" spc="-10" dirty="0">
                <a:latin typeface="Arial"/>
                <a:cs typeface="Arial"/>
              </a:rPr>
              <a:t>Proteinler</a:t>
            </a:r>
            <a:endParaRPr sz="36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110"/>
              </a:spcBef>
            </a:pPr>
            <a:r>
              <a:rPr lang="tr-TR" sz="2400" b="1" dirty="0">
                <a:latin typeface="Arial"/>
                <a:cs typeface="Arial"/>
              </a:rPr>
              <a:t>Prof. </a:t>
            </a:r>
            <a:r>
              <a:rPr sz="2400" b="1" dirty="0">
                <a:latin typeface="Arial"/>
                <a:cs typeface="Arial"/>
              </a:rPr>
              <a:t>Dr.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N.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Oya </a:t>
            </a:r>
            <a:r>
              <a:rPr sz="2400" b="1" dirty="0">
                <a:latin typeface="Arial"/>
                <a:cs typeface="Arial"/>
              </a:rPr>
              <a:t>SAN </a:t>
            </a:r>
            <a:r>
              <a:rPr sz="2400" b="1" spc="-10" dirty="0">
                <a:latin typeface="Arial"/>
                <a:cs typeface="Arial"/>
              </a:rPr>
              <a:t>KESKİN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A098179-6E5B-B6DA-CD36-567C5834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62401"/>
            <a:ext cx="8222615" cy="3618229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Sağlık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alanında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uygulamalar</a:t>
            </a:r>
            <a:endParaRPr sz="3200" dirty="0">
              <a:latin typeface="Arial"/>
              <a:cs typeface="Arial"/>
            </a:endParaRPr>
          </a:p>
          <a:p>
            <a:pPr marL="927100" lvl="1" indent="-457834">
              <a:lnSpc>
                <a:spcPct val="100000"/>
              </a:lnSpc>
              <a:spcBef>
                <a:spcPts val="690"/>
              </a:spcBef>
              <a:buChar char="–"/>
              <a:tabLst>
                <a:tab pos="927100" algn="l"/>
                <a:tab pos="927735" algn="l"/>
              </a:tabLst>
            </a:pPr>
            <a:r>
              <a:rPr sz="2800" dirty="0">
                <a:latin typeface="Arial"/>
                <a:cs typeface="Arial"/>
              </a:rPr>
              <a:t>Hasarlı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kornea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tedavisi</a:t>
            </a:r>
            <a:endParaRPr sz="2800" dirty="0">
              <a:latin typeface="Arial"/>
              <a:cs typeface="Arial"/>
            </a:endParaRPr>
          </a:p>
          <a:p>
            <a:pPr marL="1155700" marR="5080" lvl="2" indent="-228600">
              <a:lnSpc>
                <a:spcPct val="100000"/>
              </a:lnSpc>
              <a:spcBef>
                <a:spcPts val="59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Maya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hücrelerinde üretilen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insan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rekombinant </a:t>
            </a:r>
            <a:r>
              <a:rPr sz="2400" dirty="0">
                <a:latin typeface="Arial"/>
                <a:cs typeface="Arial"/>
              </a:rPr>
              <a:t>kollajeni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üretilen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biosentetik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kornealar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hasarlı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göz </a:t>
            </a:r>
            <a:r>
              <a:rPr sz="2400" dirty="0">
                <a:latin typeface="Arial"/>
                <a:cs typeface="Arial"/>
              </a:rPr>
              <a:t>dokusunu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iyileştirebilir</a:t>
            </a:r>
            <a:endParaRPr sz="2400" dirty="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305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Hastalıklarla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ilişkili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moleküllerin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araştırılması</a:t>
            </a:r>
            <a:endParaRPr sz="28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9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Belirli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hastalıklar için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erken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teşhis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belirteçleri </a:t>
            </a:r>
            <a:r>
              <a:rPr sz="2400" spc="-10" dirty="0">
                <a:latin typeface="Arial"/>
                <a:cs typeface="Arial"/>
              </a:rPr>
              <a:t>bulmak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828040" algn="l"/>
              </a:tabLst>
            </a:pPr>
            <a:r>
              <a:rPr dirty="0"/>
              <a:t>	Biyoteknoloji</a:t>
            </a:r>
            <a:r>
              <a:rPr spc="-95" dirty="0"/>
              <a:t> </a:t>
            </a:r>
            <a:r>
              <a:rPr dirty="0"/>
              <a:t>ürünleri</a:t>
            </a:r>
            <a:r>
              <a:rPr spc="-70" dirty="0"/>
              <a:t> </a:t>
            </a:r>
            <a:r>
              <a:rPr dirty="0"/>
              <a:t>olarak</a:t>
            </a:r>
            <a:r>
              <a:rPr spc="-65" dirty="0"/>
              <a:t> </a:t>
            </a:r>
            <a:r>
              <a:rPr spc="-10" dirty="0"/>
              <a:t>proteinler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8F8C4-F552-FA1E-4661-36E1B1EF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820262"/>
            <a:ext cx="2438400" cy="18444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62401"/>
            <a:ext cx="7560945" cy="309181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Proteinlerin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endüstri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uygulamaları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spc="-20" dirty="0">
                <a:latin typeface="Arial"/>
                <a:cs typeface="Arial"/>
              </a:rPr>
              <a:t>Gıda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Tekstil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deri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0"/>
              </a:spcBef>
              <a:buChar char="–"/>
              <a:tabLst>
                <a:tab pos="756920" algn="l"/>
              </a:tabLst>
            </a:pPr>
            <a:r>
              <a:rPr sz="2800" spc="-10" dirty="0">
                <a:latin typeface="Arial"/>
                <a:cs typeface="Arial"/>
              </a:rPr>
              <a:t>Deterjan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Biyoremediasyon: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Kirlilik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ve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zararlı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atıkların </a:t>
            </a:r>
            <a:r>
              <a:rPr sz="2800" dirty="0">
                <a:latin typeface="Arial"/>
                <a:cs typeface="Arial"/>
              </a:rPr>
              <a:t>proteinler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ile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temizlenmesi.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828040" algn="l"/>
              </a:tabLst>
            </a:pPr>
            <a:r>
              <a:rPr spc="-25" dirty="0"/>
              <a:t>4.1</a:t>
            </a:r>
            <a:r>
              <a:rPr dirty="0"/>
              <a:t>	Biyoteknoloji</a:t>
            </a:r>
            <a:r>
              <a:rPr spc="-95" dirty="0"/>
              <a:t> </a:t>
            </a:r>
            <a:r>
              <a:rPr dirty="0"/>
              <a:t>ürünleri</a:t>
            </a:r>
            <a:r>
              <a:rPr spc="-70" dirty="0"/>
              <a:t> </a:t>
            </a:r>
            <a:r>
              <a:rPr dirty="0"/>
              <a:t>olarak</a:t>
            </a:r>
            <a:r>
              <a:rPr spc="-65" dirty="0"/>
              <a:t> </a:t>
            </a:r>
            <a:r>
              <a:rPr spc="-10" dirty="0"/>
              <a:t>proteinler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6D4FD-2056-3073-2F54-8421626D9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4277932"/>
            <a:ext cx="3444118" cy="25595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9C8C-7577-B79F-1A9B-038D7B9AA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65" y="20523"/>
            <a:ext cx="8307069" cy="492443"/>
          </a:xfrm>
        </p:spPr>
        <p:txBody>
          <a:bodyPr/>
          <a:lstStyle/>
          <a:p>
            <a:r>
              <a:rPr lang="tr-TR" dirty="0"/>
              <a:t>AA yapısı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F3A04-46DB-3BC4-2E88-C5507044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19200"/>
            <a:ext cx="5943600" cy="3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71879" y="545591"/>
            <a:ext cx="3794126" cy="6090285"/>
            <a:chOff x="2671878" y="545591"/>
            <a:chExt cx="3916679" cy="60902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1878" y="545591"/>
              <a:ext cx="3820208" cy="6089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28744" y="678179"/>
              <a:ext cx="2159635" cy="600710"/>
            </a:xfrm>
            <a:custGeom>
              <a:avLst/>
              <a:gdLst/>
              <a:ahLst/>
              <a:cxnLst/>
              <a:rect l="l" t="t" r="r" b="b"/>
              <a:pathLst>
                <a:path w="2159634" h="600710">
                  <a:moveTo>
                    <a:pt x="2159507" y="0"/>
                  </a:moveTo>
                  <a:lnTo>
                    <a:pt x="0" y="0"/>
                  </a:lnTo>
                  <a:lnTo>
                    <a:pt x="0" y="600456"/>
                  </a:lnTo>
                  <a:lnTo>
                    <a:pt x="2159507" y="600456"/>
                  </a:lnTo>
                  <a:lnTo>
                    <a:pt x="2159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941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dirty="0"/>
              <a:t>	Protein</a:t>
            </a:r>
            <a:r>
              <a:rPr spc="-50" dirty="0"/>
              <a:t> </a:t>
            </a:r>
            <a:r>
              <a:rPr spc="-10" dirty="0"/>
              <a:t>Yapıları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08753" y="707263"/>
            <a:ext cx="1774189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Birincil</a:t>
            </a:r>
            <a:r>
              <a:rPr sz="1100" b="1" spc="-6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yapı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Translasyon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sonucu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üretilen </a:t>
            </a:r>
            <a:r>
              <a:rPr sz="1100" dirty="0">
                <a:latin typeface="Arial"/>
                <a:cs typeface="Arial"/>
              </a:rPr>
              <a:t>amino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asit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zinciri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7509" y="2273617"/>
            <a:ext cx="1945005" cy="9391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100" b="1" dirty="0">
                <a:latin typeface="Arial"/>
                <a:cs typeface="Arial"/>
              </a:rPr>
              <a:t>İkincil</a:t>
            </a:r>
            <a:r>
              <a:rPr sz="1100" b="1" spc="-8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yapı</a:t>
            </a:r>
            <a:endParaRPr sz="1100" dirty="0">
              <a:latin typeface="Arial"/>
              <a:cs typeface="Arial"/>
            </a:endParaRPr>
          </a:p>
          <a:p>
            <a:pPr marL="92710" marR="277495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Amino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asit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zinciri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zayıf</a:t>
            </a:r>
            <a:r>
              <a:rPr sz="1100" spc="-25" dirty="0">
                <a:latin typeface="Arial"/>
                <a:cs typeface="Arial"/>
              </a:rPr>
              <a:t> H- </a:t>
            </a:r>
            <a:r>
              <a:rPr sz="1100" dirty="0">
                <a:latin typeface="Arial"/>
                <a:cs typeface="Arial"/>
              </a:rPr>
              <a:t>bağları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ile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bir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veya</a:t>
            </a:r>
            <a:r>
              <a:rPr sz="1100" spc="-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iki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tip </a:t>
            </a:r>
            <a:r>
              <a:rPr sz="1100" dirty="0">
                <a:latin typeface="Arial"/>
                <a:cs typeface="Arial"/>
              </a:rPr>
              <a:t>yapı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oluşturur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67510" y="4114800"/>
            <a:ext cx="1945005" cy="9391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5"/>
              </a:spcBef>
            </a:pPr>
            <a:r>
              <a:rPr sz="1100" b="1" dirty="0">
                <a:latin typeface="Arial"/>
                <a:cs typeface="Arial"/>
              </a:rPr>
              <a:t>Üçüncül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yapı</a:t>
            </a:r>
            <a:endParaRPr sz="1100" dirty="0">
              <a:latin typeface="Arial"/>
              <a:cs typeface="Arial"/>
            </a:endParaRPr>
          </a:p>
          <a:p>
            <a:pPr marL="92710" marR="208279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İkincil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yapılar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arasındaki </a:t>
            </a:r>
            <a:r>
              <a:rPr sz="1100" dirty="0">
                <a:latin typeface="Arial"/>
                <a:cs typeface="Arial"/>
              </a:rPr>
              <a:t>çekim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kuvvetlerinin </a:t>
            </a:r>
            <a:r>
              <a:rPr sz="1100" dirty="0">
                <a:latin typeface="Arial"/>
                <a:cs typeface="Arial"/>
              </a:rPr>
              <a:t>oluşturduğu</a:t>
            </a:r>
            <a:r>
              <a:rPr sz="1100" spc="-7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3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boyutlu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yapı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6195" y="5638800"/>
            <a:ext cx="1945005" cy="9391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100" b="1" dirty="0">
                <a:latin typeface="Arial"/>
                <a:cs typeface="Arial"/>
              </a:rPr>
              <a:t>Dördüncül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yapı</a:t>
            </a:r>
            <a:endParaRPr sz="1100" dirty="0">
              <a:latin typeface="Arial"/>
              <a:cs typeface="Arial"/>
            </a:endParaRPr>
          </a:p>
          <a:p>
            <a:pPr marL="92075" marR="376555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Birden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fazla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amino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asit </a:t>
            </a:r>
            <a:r>
              <a:rPr sz="1100" dirty="0">
                <a:latin typeface="Arial"/>
                <a:cs typeface="Arial"/>
              </a:rPr>
              <a:t>zinciri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içeren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proteinin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3 </a:t>
            </a:r>
            <a:r>
              <a:rPr sz="1100" dirty="0">
                <a:latin typeface="Arial"/>
                <a:cs typeface="Arial"/>
              </a:rPr>
              <a:t>boyutlu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yapısı</a:t>
            </a:r>
            <a:endParaRPr sz="1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78340"/>
            <a:ext cx="8041005" cy="349313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Protein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Katlanması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Bir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işlevi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tamamen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katlanmasıyla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ilişkilidir.</a:t>
            </a:r>
            <a:endParaRPr sz="2400">
              <a:latin typeface="Arial"/>
              <a:cs typeface="Arial"/>
            </a:endParaRPr>
          </a:p>
          <a:p>
            <a:pPr marL="756285" marR="648970" lvl="1" indent="-287020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Eğer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yanlış katlanırsa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işlevi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bozulur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ve </a:t>
            </a:r>
            <a:r>
              <a:rPr sz="2400" dirty="0">
                <a:latin typeface="Arial"/>
                <a:cs typeface="Arial"/>
              </a:rPr>
              <a:t>ölümcül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olabilir.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80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Yapılar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kırılgandır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H-bağları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kolayca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bozulabilir</a:t>
            </a:r>
            <a:endParaRPr sz="2000">
              <a:latin typeface="Arial"/>
              <a:cs typeface="Arial"/>
            </a:endParaRPr>
          </a:p>
          <a:p>
            <a:pPr marL="1155700" marR="5080" lvl="2" indent="-228600">
              <a:lnSpc>
                <a:spcPct val="100000"/>
              </a:lnSpc>
              <a:spcBef>
                <a:spcPts val="484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Yanlış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katlanmış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hastalıklara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yol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açabilir: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deli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dana, </a:t>
            </a:r>
            <a:r>
              <a:rPr sz="2000" dirty="0">
                <a:latin typeface="Arial"/>
                <a:cs typeface="Arial"/>
              </a:rPr>
              <a:t>Alzheimer,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bazı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kalp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krizi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tipleri,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bazı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kanserler.</a:t>
            </a:r>
            <a:endParaRPr sz="20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80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***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Biyoteknolojideki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güçlüklerden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biri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katlanmasını</a:t>
            </a:r>
            <a:endParaRPr sz="2000">
              <a:latin typeface="Arial"/>
              <a:cs typeface="Arial"/>
            </a:endParaRPr>
          </a:p>
          <a:p>
            <a:pPr marL="1155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anlamak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üretim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sırasında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bunu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başarmak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E5AB0-59BF-3B33-BD45-CE0294801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800600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165605"/>
            <a:ext cx="8043545" cy="4502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06426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Glikosilasyon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–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translasyondan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sonra </a:t>
            </a:r>
            <a:r>
              <a:rPr sz="2800" dirty="0">
                <a:latin typeface="Arial"/>
                <a:cs typeface="Arial"/>
              </a:rPr>
              <a:t>proteinlerin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belirli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bölgelerine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karbonhidrat </a:t>
            </a:r>
            <a:r>
              <a:rPr sz="2800" dirty="0">
                <a:latin typeface="Arial"/>
                <a:cs typeface="Arial"/>
              </a:rPr>
              <a:t>gruplarının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takılması</a:t>
            </a:r>
            <a:endParaRPr sz="2800">
              <a:latin typeface="Arial"/>
              <a:cs typeface="Arial"/>
            </a:endParaRPr>
          </a:p>
          <a:p>
            <a:pPr marL="355600" marR="83185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Ökaryot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hücrelerinde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100’den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fazla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bu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çeşit </a:t>
            </a:r>
            <a:r>
              <a:rPr sz="2800" dirty="0">
                <a:latin typeface="Arial"/>
                <a:cs typeface="Arial"/>
              </a:rPr>
              <a:t>modifikasyon</a:t>
            </a:r>
            <a:r>
              <a:rPr sz="2800" spc="-15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olur.</a:t>
            </a:r>
            <a:endParaRPr sz="2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Bu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değişiklikler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proteinlerin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aktivitesini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şu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yollarla etkileyebilir: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Çözünürlüğü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artırarak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Proteinleri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zarlara </a:t>
            </a:r>
            <a:r>
              <a:rPr sz="2400" spc="-10" dirty="0">
                <a:latin typeface="Arial"/>
                <a:cs typeface="Arial"/>
              </a:rPr>
              <a:t>yönlendirerek</a:t>
            </a:r>
            <a:endParaRPr sz="24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Molekülün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aktivite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süresini </a:t>
            </a:r>
            <a:r>
              <a:rPr sz="2400" spc="-10" dirty="0">
                <a:latin typeface="Arial"/>
                <a:cs typeface="Arial"/>
              </a:rPr>
              <a:t>uzatarak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1581" y="731546"/>
            <a:ext cx="8620125" cy="5593080"/>
            <a:chOff x="321581" y="731546"/>
            <a:chExt cx="8620125" cy="5593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581" y="731546"/>
              <a:ext cx="8537426" cy="559305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25512" y="3416808"/>
              <a:ext cx="1416050" cy="585470"/>
            </a:xfrm>
            <a:custGeom>
              <a:avLst/>
              <a:gdLst/>
              <a:ahLst/>
              <a:cxnLst/>
              <a:rect l="l" t="t" r="r" b="b"/>
              <a:pathLst>
                <a:path w="1416050" h="585470">
                  <a:moveTo>
                    <a:pt x="1415796" y="0"/>
                  </a:moveTo>
                  <a:lnTo>
                    <a:pt x="0" y="0"/>
                  </a:lnTo>
                  <a:lnTo>
                    <a:pt x="0" y="585215"/>
                  </a:lnTo>
                  <a:lnTo>
                    <a:pt x="1415796" y="585215"/>
                  </a:lnTo>
                  <a:lnTo>
                    <a:pt x="14157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1503" y="127762"/>
            <a:ext cx="379476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dirty="0"/>
              <a:t>	Protein</a:t>
            </a:r>
            <a:r>
              <a:rPr spc="-40" dirty="0"/>
              <a:t> </a:t>
            </a:r>
            <a:r>
              <a:rPr spc="-10" dirty="0"/>
              <a:t>Yapıları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04886" y="3445509"/>
            <a:ext cx="7931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Glikosil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şekerleri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165605"/>
            <a:ext cx="7975600" cy="3393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384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Yönlendirilmiş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moleküler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evrim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ile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protein mühendisliği</a:t>
            </a:r>
            <a:endParaRPr sz="28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Bu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teknoloji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kullanılarak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amino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asit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dizisinde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önceden </a:t>
            </a:r>
            <a:r>
              <a:rPr sz="2400" dirty="0">
                <a:latin typeface="Arial"/>
                <a:cs typeface="Arial"/>
              </a:rPr>
              <a:t>belirlenmiş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değişiklikler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oluşturmak.</a:t>
            </a:r>
            <a:endParaRPr sz="2400">
              <a:latin typeface="Arial"/>
              <a:cs typeface="Arial"/>
            </a:endParaRPr>
          </a:p>
          <a:p>
            <a:pPr marL="1155700" marR="378460" lvl="2" indent="-228600">
              <a:lnSpc>
                <a:spcPct val="100000"/>
              </a:lnSpc>
              <a:spcBef>
                <a:spcPts val="484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Genlerde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rastgele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mutasyonlar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oluşturulabilir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sonra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en </a:t>
            </a:r>
            <a:r>
              <a:rPr sz="2000" dirty="0">
                <a:latin typeface="Arial"/>
                <a:cs typeface="Arial"/>
              </a:rPr>
              <a:t>yüksek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enzim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aktivitesi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gösteren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bakteri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seçilir.</a:t>
            </a:r>
            <a:endParaRPr sz="20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29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Bu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seçilen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bakteri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yüksek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aktiviteli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enzim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üretimi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için</a:t>
            </a:r>
            <a:endParaRPr sz="2000">
              <a:latin typeface="Arial"/>
              <a:cs typeface="Arial"/>
            </a:endParaRPr>
          </a:p>
          <a:p>
            <a:pPr marL="1155700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kullanılır.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62401"/>
            <a:ext cx="8014970" cy="236220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Mühendisliği</a:t>
            </a:r>
            <a:endParaRPr sz="3200" dirty="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Biyoteknoloji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labda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yeni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proteinlerin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tasarlanıp </a:t>
            </a:r>
            <a:r>
              <a:rPr sz="2800" dirty="0">
                <a:latin typeface="Arial"/>
                <a:cs typeface="Arial"/>
              </a:rPr>
              <a:t>üretilmesine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olanak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sağlar</a:t>
            </a:r>
            <a:endParaRPr sz="2800" dirty="0">
              <a:latin typeface="Arial"/>
              <a:cs typeface="Arial"/>
            </a:endParaRPr>
          </a:p>
          <a:p>
            <a:pPr marL="1155700" marR="324485" lvl="2" indent="-228600">
              <a:lnSpc>
                <a:spcPct val="100000"/>
              </a:lnSpc>
              <a:spcBef>
                <a:spcPts val="59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Bu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sayede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belirli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uygulamalar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yeni</a:t>
            </a:r>
            <a:r>
              <a:rPr sz="2400" spc="-10" dirty="0">
                <a:latin typeface="Arial"/>
                <a:cs typeface="Arial"/>
              </a:rPr>
              <a:t> proteinler </a:t>
            </a:r>
            <a:r>
              <a:rPr sz="2400" dirty="0">
                <a:latin typeface="Arial"/>
                <a:cs typeface="Arial"/>
              </a:rPr>
              <a:t>icat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edilebilir.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0DDA0E-7153-DDDA-4727-3BF10F81E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C61B0-B52B-DB94-17EB-D8E2511A5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268224"/>
            <a:ext cx="5029200" cy="33405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1192" y="819577"/>
            <a:ext cx="7734934" cy="2909771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Proteinler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değerli,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kırılgan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yapılardır</a:t>
            </a:r>
            <a:endParaRPr sz="32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Protein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üretimi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uzun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ve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sancılı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bir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süreçtir</a:t>
            </a:r>
            <a:endParaRPr sz="2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Protein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üretiminde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2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temel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aşama:</a:t>
            </a:r>
            <a:endParaRPr sz="2800" dirty="0">
              <a:latin typeface="Arial"/>
              <a:cs typeface="Arial"/>
            </a:endParaRPr>
          </a:p>
          <a:p>
            <a:pPr marL="1155065" lvl="2" indent="-229235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i="1" dirty="0">
                <a:latin typeface="Arial"/>
                <a:cs typeface="Arial"/>
              </a:rPr>
              <a:t>Yukarı</a:t>
            </a:r>
            <a:r>
              <a:rPr sz="2400" i="1" spc="-2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aşama:</a:t>
            </a:r>
            <a:r>
              <a:rPr sz="2400" i="1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hücrede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ifadesi</a:t>
            </a:r>
            <a:endParaRPr sz="2400" dirty="0">
              <a:latin typeface="Arial"/>
              <a:cs typeface="Arial"/>
            </a:endParaRPr>
          </a:p>
          <a:p>
            <a:pPr marL="1155065" marR="440690" lvl="2" indent="-22860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i="1" dirty="0">
                <a:latin typeface="Arial"/>
                <a:cs typeface="Arial"/>
              </a:rPr>
              <a:t>Aşağı</a:t>
            </a:r>
            <a:r>
              <a:rPr sz="2400" i="1" spc="-3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aşama:</a:t>
            </a:r>
            <a:r>
              <a:rPr sz="2400" i="1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saflaştırılması,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işlevin </a:t>
            </a:r>
            <a:r>
              <a:rPr sz="2400" dirty="0">
                <a:latin typeface="Arial"/>
                <a:cs typeface="Arial"/>
              </a:rPr>
              <a:t>denenmesi,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bozulmadan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0" dirty="0" err="1">
                <a:latin typeface="Arial"/>
                <a:cs typeface="Arial"/>
              </a:rPr>
              <a:t>saklanması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32CAA-1320-EE9C-8D1D-40D79107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3581400"/>
            <a:ext cx="1476375" cy="3105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D7AC25-02A1-9DB4-E62C-657079BC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522"/>
            <a:ext cx="9144000" cy="3600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A5A44D-D7FD-1504-2352-9A5BD7D52372}"/>
              </a:ext>
            </a:extLst>
          </p:cNvPr>
          <p:cNvSpPr txBox="1"/>
          <p:nvPr/>
        </p:nvSpPr>
        <p:spPr>
          <a:xfrm>
            <a:off x="228600" y="5029200"/>
            <a:ext cx="868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tarihin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bilimsel</a:t>
            </a:r>
            <a:r>
              <a:rPr lang="en-US" dirty="0"/>
              <a:t> </a:t>
            </a:r>
            <a:r>
              <a:rPr lang="en-US" dirty="0" err="1"/>
              <a:t>başarılarından</a:t>
            </a:r>
            <a:r>
              <a:rPr lang="en-US" dirty="0"/>
              <a:t> </a:t>
            </a:r>
            <a:r>
              <a:rPr lang="en-US" dirty="0" err="1"/>
              <a:t>biridir</a:t>
            </a:r>
            <a:r>
              <a:rPr lang="en-US" dirty="0"/>
              <a:t>. </a:t>
            </a:r>
            <a:endParaRPr lang="tr-TR" dirty="0"/>
          </a:p>
          <a:p>
            <a:r>
              <a:rPr lang="en-US" dirty="0" err="1"/>
              <a:t>Proje</a:t>
            </a:r>
            <a:r>
              <a:rPr lang="en-US" dirty="0"/>
              <a:t>, </a:t>
            </a:r>
            <a:r>
              <a:rPr lang="en-US" dirty="0" err="1"/>
              <a:t>belirli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organizma</a:t>
            </a:r>
            <a:r>
              <a:rPr lang="en-US" dirty="0"/>
              <a:t> </a:t>
            </a:r>
            <a:r>
              <a:rPr lang="en-US" dirty="0" err="1"/>
              <a:t>grubunun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DNA'sını</a:t>
            </a:r>
            <a:r>
              <a:rPr lang="en-US" dirty="0"/>
              <a:t> (</a:t>
            </a:r>
            <a:r>
              <a:rPr lang="en-US" dirty="0" err="1"/>
              <a:t>genom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bilinir</a:t>
            </a:r>
            <a:r>
              <a:rPr lang="en-US" dirty="0"/>
              <a:t>) </a:t>
            </a:r>
            <a:r>
              <a:rPr lang="en-US" dirty="0" err="1"/>
              <a:t>kapsamlı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şekilde</a:t>
            </a:r>
            <a:r>
              <a:rPr lang="en-US" dirty="0"/>
              <a:t> </a:t>
            </a:r>
            <a:r>
              <a:rPr lang="en-US" dirty="0" err="1"/>
              <a:t>incelemeyi</a:t>
            </a:r>
            <a:r>
              <a:rPr lang="en-US" dirty="0"/>
              <a:t> </a:t>
            </a:r>
            <a:r>
              <a:rPr lang="en-US" dirty="0" err="1"/>
              <a:t>amaçlayan</a:t>
            </a:r>
            <a:r>
              <a:rPr lang="en-US" dirty="0"/>
              <a:t>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araştırmacı</a:t>
            </a:r>
            <a:r>
              <a:rPr lang="en-US" dirty="0"/>
              <a:t> </a:t>
            </a:r>
            <a:r>
              <a:rPr lang="en-US" dirty="0" err="1"/>
              <a:t>grubunu</a:t>
            </a:r>
            <a:endParaRPr lang="tr-TR" dirty="0"/>
          </a:p>
          <a:p>
            <a:r>
              <a:rPr lang="en-US" dirty="0"/>
              <a:t>Ekim 1990'da </a:t>
            </a:r>
            <a:r>
              <a:rPr lang="en-US" dirty="0" err="1"/>
              <a:t>başlatılan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Nisan 2003'te </a:t>
            </a:r>
            <a:r>
              <a:rPr lang="en-US" dirty="0" err="1"/>
              <a:t>tamamlanan</a:t>
            </a:r>
            <a:r>
              <a:rPr lang="en-US" dirty="0"/>
              <a:t> </a:t>
            </a:r>
            <a:r>
              <a:rPr lang="en-US" dirty="0" err="1"/>
              <a:t>İnsan</a:t>
            </a:r>
            <a:r>
              <a:rPr lang="en-US" dirty="0"/>
              <a:t> </a:t>
            </a:r>
            <a:r>
              <a:rPr lang="en-US" dirty="0" err="1"/>
              <a:t>Genomu</a:t>
            </a:r>
            <a:r>
              <a:rPr lang="en-US" dirty="0"/>
              <a:t> </a:t>
            </a:r>
            <a:r>
              <a:rPr lang="en-US" dirty="0" err="1"/>
              <a:t>Projesi'nin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başarısı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insan</a:t>
            </a:r>
            <a:r>
              <a:rPr lang="en-US" dirty="0"/>
              <a:t> </a:t>
            </a:r>
            <a:r>
              <a:rPr lang="en-US" dirty="0" err="1"/>
              <a:t>genomunun</a:t>
            </a:r>
            <a:r>
              <a:rPr lang="en-US" dirty="0"/>
              <a:t> ilk </a:t>
            </a:r>
            <a:r>
              <a:rPr lang="en-US" dirty="0" err="1"/>
              <a:t>dizisini</a:t>
            </a:r>
            <a:r>
              <a:rPr lang="en-US" dirty="0"/>
              <a:t> </a:t>
            </a:r>
            <a:r>
              <a:rPr lang="en-US" dirty="0" err="1"/>
              <a:t>oluşturmako</a:t>
            </a:r>
            <a:r>
              <a:rPr lang="en-US" dirty="0"/>
              <a:t> </a:t>
            </a:r>
            <a:r>
              <a:rPr lang="en-US" dirty="0" err="1"/>
              <a:t>zamandan</a:t>
            </a:r>
            <a:r>
              <a:rPr lang="en-US" dirty="0"/>
              <a:t> </a:t>
            </a:r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insan</a:t>
            </a:r>
            <a:r>
              <a:rPr lang="en-US" dirty="0"/>
              <a:t> </a:t>
            </a:r>
            <a:r>
              <a:rPr lang="en-US" dirty="0" err="1"/>
              <a:t>biyolojisi</a:t>
            </a:r>
            <a:r>
              <a:rPr lang="en-US" dirty="0"/>
              <a:t> </a:t>
            </a:r>
            <a:r>
              <a:rPr lang="en-US" dirty="0" err="1"/>
              <a:t>çalışmalarını</a:t>
            </a:r>
            <a:r>
              <a:rPr lang="en-US" dirty="0"/>
              <a:t> </a:t>
            </a:r>
            <a:r>
              <a:rPr lang="en-US" dirty="0" err="1"/>
              <a:t>hızlandırmış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tıp</a:t>
            </a:r>
            <a:r>
              <a:rPr lang="en-US" dirty="0"/>
              <a:t> </a:t>
            </a:r>
            <a:r>
              <a:rPr lang="en-US" dirty="0" err="1"/>
              <a:t>uygulamalarını</a:t>
            </a:r>
            <a:r>
              <a:rPr lang="en-US" dirty="0"/>
              <a:t> </a:t>
            </a:r>
            <a:r>
              <a:rPr lang="en-US" dirty="0" err="1"/>
              <a:t>geliştirmiştir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080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62401"/>
            <a:ext cx="8231505" cy="510159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ifadesi: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Yukarı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aşama</a:t>
            </a:r>
            <a:endParaRPr sz="3200" dirty="0">
              <a:latin typeface="Arial"/>
              <a:cs typeface="Arial"/>
            </a:endParaRPr>
          </a:p>
          <a:p>
            <a:pPr marL="756285" marR="718820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Protein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kaynağı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olarak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kullanılacak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hücreyi seçmek</a:t>
            </a:r>
            <a:endParaRPr sz="28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95"/>
              </a:spcBef>
              <a:buChar char="•"/>
              <a:tabLst>
                <a:tab pos="1156335" algn="l"/>
              </a:tabLst>
            </a:pPr>
            <a:r>
              <a:rPr sz="2400" spc="-10" dirty="0">
                <a:latin typeface="Arial"/>
                <a:cs typeface="Arial"/>
              </a:rPr>
              <a:t>Bakteri</a:t>
            </a:r>
            <a:endParaRPr sz="2400" dirty="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Fermentasyon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süreçleri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çok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iyi</a:t>
            </a:r>
            <a:r>
              <a:rPr sz="2000" spc="-10" dirty="0">
                <a:latin typeface="Arial"/>
                <a:cs typeface="Arial"/>
              </a:rPr>
              <a:t> bilinmekte</a:t>
            </a:r>
            <a:endParaRPr sz="2000" dirty="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Büyük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miktarlarda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kısa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sürede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kültür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yapılabilir</a:t>
            </a:r>
            <a:endParaRPr sz="2000" dirty="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Genetik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olarak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değiştirmek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daha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kolay</a:t>
            </a:r>
            <a:endParaRPr sz="2000" dirty="0">
              <a:latin typeface="Arial"/>
              <a:cs typeface="Arial"/>
            </a:endParaRPr>
          </a:p>
          <a:p>
            <a:pPr marL="1612900" marR="5080" lvl="3" indent="-228600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Proteinin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miktarı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genin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daha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fazla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kopyasının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eklenmesiyle artırılabilir.</a:t>
            </a:r>
            <a:endParaRPr sz="2000" dirty="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En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fazla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kullanılan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bakteri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türü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E.</a:t>
            </a:r>
            <a:r>
              <a:rPr sz="2000" i="1" spc="-15" dirty="0">
                <a:latin typeface="Arial"/>
                <a:cs typeface="Arial"/>
              </a:rPr>
              <a:t> </a:t>
            </a:r>
            <a:r>
              <a:rPr sz="2000" i="1" spc="-20" dirty="0">
                <a:latin typeface="Arial"/>
                <a:cs typeface="Arial"/>
              </a:rPr>
              <a:t>Coli</a:t>
            </a:r>
            <a:endParaRPr sz="2000" dirty="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E.</a:t>
            </a:r>
            <a:r>
              <a:rPr sz="2000" i="1" spc="-20" dirty="0">
                <a:latin typeface="Arial"/>
                <a:cs typeface="Arial"/>
              </a:rPr>
              <a:t> </a:t>
            </a:r>
            <a:r>
              <a:rPr sz="2000" i="1" dirty="0">
                <a:latin typeface="Arial"/>
                <a:cs typeface="Arial"/>
              </a:rPr>
              <a:t>Coli</a:t>
            </a:r>
            <a:r>
              <a:rPr sz="2000" dirty="0">
                <a:latin typeface="Arial"/>
                <a:cs typeface="Arial"/>
              </a:rPr>
              <a:t>’de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üretilen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çoğu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hücre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içidir</a:t>
            </a:r>
            <a:endParaRPr sz="2000" dirty="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39"/>
              </a:spcBef>
            </a:pPr>
            <a:r>
              <a:rPr sz="1800" dirty="0">
                <a:latin typeface="Arial"/>
                <a:cs typeface="Arial"/>
              </a:rPr>
              <a:t>»</a:t>
            </a:r>
            <a:r>
              <a:rPr sz="1800" spc="2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Üretilen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sitoplazmanın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içinde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birikir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diğer</a:t>
            </a:r>
            <a:endParaRPr sz="1800" dirty="0">
              <a:latin typeface="Arial"/>
              <a:cs typeface="Arial"/>
            </a:endParaRPr>
          </a:p>
          <a:p>
            <a:pPr marL="20701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proteinlerden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ayrıştırılması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gerekir.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076" y="62230"/>
            <a:ext cx="37274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4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111DA-EC69-6149-EA63-0878E7111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5257800"/>
            <a:ext cx="1834066" cy="154214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62401"/>
            <a:ext cx="8035290" cy="385064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ifadesi: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Yukarı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aşama</a:t>
            </a:r>
            <a:endParaRPr sz="32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Proteinleri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bakteride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üretmenin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dezavantajları:</a:t>
            </a:r>
            <a:endParaRPr sz="2800" dirty="0">
              <a:latin typeface="Arial"/>
              <a:cs typeface="Arial"/>
            </a:endParaRPr>
          </a:p>
          <a:p>
            <a:pPr marL="1155700" marR="1650364" lvl="2" indent="-228600">
              <a:lnSpc>
                <a:spcPct val="100000"/>
              </a:lnSpc>
              <a:spcBef>
                <a:spcPts val="59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Prokaryotlar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glikosilasyon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gibi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işlemleri gerçekleştiremezler</a:t>
            </a:r>
            <a:endParaRPr sz="24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7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mRNA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kes-</a:t>
            </a:r>
            <a:r>
              <a:rPr sz="2400" dirty="0">
                <a:latin typeface="Arial"/>
                <a:cs typeface="Arial"/>
              </a:rPr>
              <a:t>yapıştır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işlemi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yapamazlar</a:t>
            </a:r>
            <a:endParaRPr sz="24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i="1" dirty="0">
                <a:latin typeface="Arial"/>
                <a:cs typeface="Arial"/>
              </a:rPr>
              <a:t>E.</a:t>
            </a:r>
            <a:r>
              <a:rPr sz="2400" i="1" spc="-4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Coli</a:t>
            </a:r>
            <a:r>
              <a:rPr sz="2400" dirty="0">
                <a:latin typeface="Arial"/>
                <a:cs typeface="Arial"/>
              </a:rPr>
              <a:t>’de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üretilen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çoğu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içidir</a:t>
            </a:r>
            <a:endParaRPr sz="2400" dirty="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Üretilen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sitoplazmanın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içinde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birikir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diğer</a:t>
            </a:r>
            <a:endParaRPr sz="2000" dirty="0">
              <a:latin typeface="Arial"/>
              <a:cs typeface="Arial"/>
            </a:endParaRPr>
          </a:p>
          <a:p>
            <a:pPr marL="16129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proteinlerden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ayrıştırılması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gerekir.</a:t>
            </a:r>
            <a:endParaRPr sz="2000" dirty="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Ayrıca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yeniden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katlanması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gerekir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6900" y="1729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327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395" y="1144269"/>
            <a:ext cx="7405370" cy="407987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99085" marR="1080135" indent="-287020">
              <a:lnSpc>
                <a:spcPct val="95000"/>
              </a:lnSpc>
              <a:spcBef>
                <a:spcPts val="260"/>
              </a:spcBef>
              <a:buChar char="–"/>
              <a:tabLst>
                <a:tab pos="299720" algn="l"/>
              </a:tabLst>
            </a:pPr>
            <a:r>
              <a:rPr sz="2800" dirty="0">
                <a:latin typeface="Arial"/>
                <a:cs typeface="Arial"/>
              </a:rPr>
              <a:t>Genetiği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değiştirilmiş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bakteriler</a:t>
            </a:r>
            <a:r>
              <a:rPr sz="2800" spc="-12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büyük </a:t>
            </a:r>
            <a:r>
              <a:rPr sz="2800" dirty="0">
                <a:latin typeface="Arial"/>
                <a:cs typeface="Arial"/>
              </a:rPr>
              <a:t>fermentörlerde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(anaerobik)</a:t>
            </a:r>
            <a:r>
              <a:rPr sz="2800" spc="-14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veya </a:t>
            </a:r>
            <a:r>
              <a:rPr sz="2800" dirty="0">
                <a:latin typeface="Arial"/>
                <a:cs typeface="Arial"/>
              </a:rPr>
              <a:t>biyoreaktörlerde</a:t>
            </a:r>
            <a:r>
              <a:rPr sz="2800" spc="-1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(aerobik)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büyütülürler</a:t>
            </a:r>
            <a:endParaRPr sz="2800">
              <a:latin typeface="Arial"/>
              <a:cs typeface="Arial"/>
            </a:endParaRPr>
          </a:p>
          <a:p>
            <a:pPr marL="698500" marR="21590" lvl="1" indent="-228600">
              <a:lnSpc>
                <a:spcPts val="2740"/>
              </a:lnSpc>
              <a:spcBef>
                <a:spcPts val="660"/>
              </a:spcBef>
              <a:buChar char="•"/>
              <a:tabLst>
                <a:tab pos="699135" algn="l"/>
              </a:tabLst>
            </a:pPr>
            <a:r>
              <a:rPr sz="2400" dirty="0">
                <a:latin typeface="Arial"/>
                <a:cs typeface="Arial"/>
              </a:rPr>
              <a:t>Oksijen,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sıcaklık gibi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parametreler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bilgisayarlar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ile </a:t>
            </a:r>
            <a:r>
              <a:rPr sz="2400" dirty="0">
                <a:latin typeface="Arial"/>
                <a:cs typeface="Arial"/>
              </a:rPr>
              <a:t>kontrol </a:t>
            </a:r>
            <a:r>
              <a:rPr sz="2400" spc="-10" dirty="0">
                <a:latin typeface="Arial"/>
                <a:cs typeface="Arial"/>
              </a:rPr>
              <a:t>edilir</a:t>
            </a:r>
            <a:endParaRPr sz="2400">
              <a:latin typeface="Arial"/>
              <a:cs typeface="Arial"/>
            </a:endParaRPr>
          </a:p>
          <a:p>
            <a:pPr marL="698500" marR="5080" lvl="1" indent="-228600">
              <a:lnSpc>
                <a:spcPts val="2740"/>
              </a:lnSpc>
              <a:spcBef>
                <a:spcPts val="570"/>
              </a:spcBef>
              <a:buChar char="•"/>
              <a:tabLst>
                <a:tab pos="699135" algn="l"/>
              </a:tabLst>
            </a:pPr>
            <a:r>
              <a:rPr sz="2400" dirty="0">
                <a:latin typeface="Arial"/>
                <a:cs typeface="Arial"/>
              </a:rPr>
              <a:t>Büyüme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yüksek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noktasına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geldiğinde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bakteri </a:t>
            </a:r>
            <a:r>
              <a:rPr sz="2400" dirty="0">
                <a:latin typeface="Arial"/>
                <a:cs typeface="Arial"/>
              </a:rPr>
              <a:t>promotoru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istenilen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üretimi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aktif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hale </a:t>
            </a:r>
            <a:r>
              <a:rPr sz="2400" spc="-10" dirty="0">
                <a:latin typeface="Arial"/>
                <a:cs typeface="Arial"/>
              </a:rPr>
              <a:t>getirilmelidir.</a:t>
            </a:r>
            <a:endParaRPr sz="2400">
              <a:latin typeface="Arial"/>
              <a:cs typeface="Arial"/>
            </a:endParaRPr>
          </a:p>
          <a:p>
            <a:pPr marL="1155700" marR="752475" indent="-228600">
              <a:lnSpc>
                <a:spcPct val="95100"/>
              </a:lnSpc>
              <a:spcBef>
                <a:spcPts val="405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Rekombinant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üretimi,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bakteri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kendi </a:t>
            </a:r>
            <a:r>
              <a:rPr sz="2000" dirty="0">
                <a:latin typeface="Arial"/>
                <a:cs typeface="Arial"/>
              </a:rPr>
              <a:t>metabolizması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gerekli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yeteri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kadar </a:t>
            </a:r>
            <a:r>
              <a:rPr sz="2000" dirty="0">
                <a:latin typeface="Arial"/>
                <a:cs typeface="Arial"/>
              </a:rPr>
              <a:t>ürettikten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sonra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başlamalıdır.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B990A-A2D8-D24F-D534-28F86259A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12" y="5260283"/>
            <a:ext cx="2222805" cy="1478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5ACFE-BFA5-F29C-4726-FAC241072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33" y="5098260"/>
            <a:ext cx="251460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9C9B4-A967-2924-9761-6558F44B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5155410"/>
            <a:ext cx="1168782" cy="16192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3591" y="1591248"/>
            <a:ext cx="3368982" cy="502595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55591" y="2564892"/>
            <a:ext cx="894715" cy="2794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200" spc="-10" dirty="0">
                <a:latin typeface="Arial"/>
                <a:cs typeface="Arial"/>
              </a:rPr>
              <a:t>Karıştırıcı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5" name="object 5"/>
          <p:cNvSpPr/>
          <p:nvPr/>
        </p:nvSpPr>
        <p:spPr>
          <a:xfrm>
            <a:off x="5038344" y="3287267"/>
            <a:ext cx="1257300" cy="287020"/>
          </a:xfrm>
          <a:custGeom>
            <a:avLst/>
            <a:gdLst/>
            <a:ahLst/>
            <a:cxnLst/>
            <a:rect l="l" t="t" r="r" b="b"/>
            <a:pathLst>
              <a:path w="1257300" h="287020">
                <a:moveTo>
                  <a:pt x="1257300" y="0"/>
                </a:moveTo>
                <a:lnTo>
                  <a:pt x="0" y="0"/>
                </a:lnTo>
                <a:lnTo>
                  <a:pt x="0" y="286512"/>
                </a:lnTo>
                <a:lnTo>
                  <a:pt x="1257300" y="286512"/>
                </a:lnTo>
                <a:lnTo>
                  <a:pt x="125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18353" y="3316985"/>
            <a:ext cx="1005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Köpük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önleyici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02352" y="4005071"/>
            <a:ext cx="1641475" cy="855344"/>
          </a:xfrm>
          <a:custGeom>
            <a:avLst/>
            <a:gdLst/>
            <a:ahLst/>
            <a:cxnLst/>
            <a:rect l="l" t="t" r="r" b="b"/>
            <a:pathLst>
              <a:path w="1641475" h="855345">
                <a:moveTo>
                  <a:pt x="1255776" y="0"/>
                </a:moveTo>
                <a:lnTo>
                  <a:pt x="0" y="0"/>
                </a:lnTo>
                <a:lnTo>
                  <a:pt x="0" y="284988"/>
                </a:lnTo>
                <a:lnTo>
                  <a:pt x="1255776" y="284988"/>
                </a:lnTo>
                <a:lnTo>
                  <a:pt x="1255776" y="0"/>
                </a:lnTo>
                <a:close/>
              </a:path>
              <a:path w="1641475" h="855345">
                <a:moveTo>
                  <a:pt x="1641348" y="569976"/>
                </a:moveTo>
                <a:lnTo>
                  <a:pt x="384048" y="569976"/>
                </a:lnTo>
                <a:lnTo>
                  <a:pt x="384048" y="854964"/>
                </a:lnTo>
                <a:lnTo>
                  <a:pt x="1641348" y="854964"/>
                </a:lnTo>
                <a:lnTo>
                  <a:pt x="1641348" y="569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81980" y="4034790"/>
            <a:ext cx="826135" cy="77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çark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>
              <a:latin typeface="Arial"/>
              <a:cs typeface="Arial"/>
            </a:endParaRPr>
          </a:p>
          <a:p>
            <a:pPr marL="396240">
              <a:lnSpc>
                <a:spcPct val="100000"/>
              </a:lnSpc>
            </a:pPr>
            <a:r>
              <a:rPr sz="1200" spc="-10" dirty="0">
                <a:latin typeface="Arial"/>
                <a:cs typeface="Arial"/>
              </a:rPr>
              <a:t>bölme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65420" y="5896355"/>
            <a:ext cx="1838325" cy="259079"/>
          </a:xfrm>
          <a:custGeom>
            <a:avLst/>
            <a:gdLst/>
            <a:ahLst/>
            <a:cxnLst/>
            <a:rect l="l" t="t" r="r" b="b"/>
            <a:pathLst>
              <a:path w="1838325" h="259079">
                <a:moveTo>
                  <a:pt x="1837944" y="0"/>
                </a:moveTo>
                <a:lnTo>
                  <a:pt x="0" y="0"/>
                </a:lnTo>
                <a:lnTo>
                  <a:pt x="0" y="259080"/>
                </a:lnTo>
                <a:lnTo>
                  <a:pt x="1837944" y="259080"/>
                </a:lnTo>
                <a:lnTo>
                  <a:pt x="18379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45429" y="5926023"/>
            <a:ext cx="1169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Hava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püskürtücü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902127"/>
            <a:ext cx="7844790" cy="448373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ifadesi: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Yukarı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aşama</a:t>
            </a:r>
            <a:endParaRPr sz="3200">
              <a:latin typeface="Arial"/>
              <a:cs typeface="Arial"/>
            </a:endParaRPr>
          </a:p>
          <a:p>
            <a:pPr marL="756285" marR="332105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Protein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kaynağı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olarak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kullanılacak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hücreyi seçmek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75"/>
              </a:spcBef>
              <a:buChar char="–"/>
              <a:tabLst>
                <a:tab pos="756920" algn="l"/>
              </a:tabLst>
            </a:pPr>
            <a:r>
              <a:rPr sz="2800" spc="-20" dirty="0">
                <a:latin typeface="Arial"/>
                <a:cs typeface="Arial"/>
              </a:rPr>
              <a:t>Maya</a:t>
            </a:r>
            <a:endParaRPr sz="28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9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Hayvan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gıdaları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bira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yapımı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gereken</a:t>
            </a:r>
            <a:endParaRPr sz="2400">
              <a:latin typeface="Arial"/>
              <a:cs typeface="Arial"/>
            </a:endParaRPr>
          </a:p>
          <a:p>
            <a:pPr marL="1155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Arial"/>
                <a:cs typeface="Arial"/>
              </a:rPr>
              <a:t>proteinlerin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çoğu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mayada</a:t>
            </a:r>
            <a:r>
              <a:rPr sz="2400" spc="-10" dirty="0">
                <a:latin typeface="Arial"/>
                <a:cs typeface="Arial"/>
              </a:rPr>
              <a:t> üretilir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7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Pek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çok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türü</a:t>
            </a:r>
            <a:r>
              <a:rPr sz="2400" spc="-10" dirty="0">
                <a:latin typeface="Arial"/>
                <a:cs typeface="Arial"/>
              </a:rPr>
              <a:t> kullanımdadır</a:t>
            </a:r>
            <a:endParaRPr sz="2400">
              <a:latin typeface="Arial"/>
              <a:cs typeface="Arial"/>
            </a:endParaRPr>
          </a:p>
          <a:p>
            <a:pPr marL="1155700" marR="5080" lvl="2" indent="-228600">
              <a:lnSpc>
                <a:spcPct val="100000"/>
              </a:lnSpc>
              <a:spcBef>
                <a:spcPts val="57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Ökaryot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olduklarından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doğru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katlanmasını </a:t>
            </a:r>
            <a:r>
              <a:rPr sz="2400" dirty="0">
                <a:latin typeface="Arial"/>
                <a:cs typeface="Arial"/>
              </a:rPr>
              <a:t>sağlayacak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translasyon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sonrası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modifikasyonları yapabilirler.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45EBF-CAA4-80FB-6DEA-DEE9BF29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816" y="5117673"/>
            <a:ext cx="2596294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800" y="838200"/>
            <a:ext cx="8686800" cy="335280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9085" marR="5080" indent="-287020">
              <a:lnSpc>
                <a:spcPts val="2590"/>
              </a:lnSpc>
              <a:spcBef>
                <a:spcPts val="425"/>
              </a:spcBef>
              <a:buChar char="–"/>
              <a:tabLst>
                <a:tab pos="299720" algn="l"/>
              </a:tabLst>
            </a:pPr>
            <a:r>
              <a:rPr sz="2400" dirty="0">
                <a:latin typeface="Arial"/>
                <a:cs typeface="Arial"/>
              </a:rPr>
              <a:t>Bitkiler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doğada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bulunmayan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üretilmesi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için </a:t>
            </a:r>
            <a:r>
              <a:rPr sz="2400" spc="-10" dirty="0">
                <a:latin typeface="Arial"/>
                <a:cs typeface="Arial"/>
              </a:rPr>
              <a:t>kullanılabilirler</a:t>
            </a:r>
            <a:endParaRPr sz="2400" dirty="0">
              <a:latin typeface="Arial"/>
              <a:cs typeface="Arial"/>
            </a:endParaRPr>
          </a:p>
          <a:p>
            <a:pPr marL="299085" marR="1245870" indent="-287020">
              <a:lnSpc>
                <a:spcPts val="2590"/>
              </a:lnSpc>
              <a:spcBef>
                <a:spcPts val="585"/>
              </a:spcBef>
              <a:buChar char="–"/>
              <a:tabLst>
                <a:tab pos="299720" algn="l"/>
              </a:tabLst>
            </a:pPr>
            <a:r>
              <a:rPr sz="2400" dirty="0">
                <a:latin typeface="Arial"/>
                <a:cs typeface="Arial"/>
              </a:rPr>
              <a:t>Tütün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bitkisi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 err="1">
                <a:latin typeface="Arial"/>
                <a:cs typeface="Arial"/>
              </a:rPr>
              <a:t>biyotek</a:t>
            </a:r>
            <a:r>
              <a:rPr lang="tr-TR" sz="2400" dirty="0" err="1">
                <a:latin typeface="Arial"/>
                <a:cs typeface="Arial"/>
              </a:rPr>
              <a:t>nolojik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üretimi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çok </a:t>
            </a:r>
            <a:r>
              <a:rPr sz="2400" spc="-10" dirty="0">
                <a:latin typeface="Arial"/>
                <a:cs typeface="Arial"/>
              </a:rPr>
              <a:t>uygundur</a:t>
            </a:r>
            <a:endParaRPr sz="2400" dirty="0">
              <a:latin typeface="Arial"/>
              <a:cs typeface="Arial"/>
            </a:endParaRPr>
          </a:p>
          <a:p>
            <a:pPr marL="299085" marR="497205" indent="-287020">
              <a:lnSpc>
                <a:spcPts val="2590"/>
              </a:lnSpc>
              <a:spcBef>
                <a:spcPts val="580"/>
              </a:spcBef>
              <a:buChar char="–"/>
              <a:tabLst>
                <a:tab pos="299720" algn="l"/>
              </a:tabLst>
            </a:pPr>
            <a:r>
              <a:rPr sz="2400" dirty="0">
                <a:latin typeface="Arial"/>
                <a:cs typeface="Arial"/>
              </a:rPr>
              <a:t>Genetik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değişiklik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yapıldıktan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sonra</a:t>
            </a:r>
            <a:r>
              <a:rPr sz="2400" spc="-10" dirty="0">
                <a:latin typeface="Arial"/>
                <a:cs typeface="Arial"/>
              </a:rPr>
              <a:t> tarlaları </a:t>
            </a:r>
            <a:r>
              <a:rPr sz="2400" dirty="0">
                <a:latin typeface="Arial"/>
                <a:cs typeface="Arial"/>
              </a:rPr>
              <a:t>dolduracak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milyonlarca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bitki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kısa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sürede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elde</a:t>
            </a:r>
            <a:r>
              <a:rPr sz="2400" spc="-10" dirty="0">
                <a:latin typeface="Arial"/>
                <a:cs typeface="Arial"/>
              </a:rPr>
              <a:t> edilir</a:t>
            </a:r>
            <a:endParaRPr sz="2400" dirty="0">
              <a:latin typeface="Arial"/>
              <a:cs typeface="Arial"/>
            </a:endParaRPr>
          </a:p>
          <a:p>
            <a:pPr marL="299085" marR="387985" indent="-287020">
              <a:lnSpc>
                <a:spcPts val="2590"/>
              </a:lnSpc>
              <a:spcBef>
                <a:spcPts val="580"/>
              </a:spcBef>
              <a:buChar char="–"/>
              <a:tabLst>
                <a:tab pos="299720" algn="l"/>
              </a:tabLst>
            </a:pPr>
            <a:r>
              <a:rPr sz="2400" dirty="0">
                <a:latin typeface="Arial"/>
                <a:cs typeface="Arial"/>
              </a:rPr>
              <a:t>Dezavantaj: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her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bitkilerde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üretilemeyebilir, </a:t>
            </a:r>
            <a:r>
              <a:rPr sz="2400" dirty="0">
                <a:latin typeface="Arial"/>
                <a:cs typeface="Arial"/>
              </a:rPr>
              <a:t>saflaştırmayı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zorlaştıran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duvarı,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glikosilasyon </a:t>
            </a:r>
            <a:r>
              <a:rPr sz="2400" dirty="0">
                <a:latin typeface="Arial"/>
                <a:cs typeface="Arial"/>
              </a:rPr>
              <a:t>hayvan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hücrelerine göre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biraz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farklıdır.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07E7C-DF15-9502-8FA8-6C9A6B7B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191000"/>
            <a:ext cx="3200400" cy="240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927332-19E1-5D5A-03A9-F3D855B4D699}"/>
              </a:ext>
            </a:extLst>
          </p:cNvPr>
          <p:cNvSpPr txBox="1"/>
          <p:nvPr/>
        </p:nvSpPr>
        <p:spPr>
          <a:xfrm>
            <a:off x="381000" y="4494327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Genetik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kolay</a:t>
            </a:r>
            <a:r>
              <a:rPr lang="en-US" dirty="0"/>
              <a:t> </a:t>
            </a:r>
            <a:r>
              <a:rPr lang="en-US" dirty="0" err="1"/>
              <a:t>değiştirilebilir</a:t>
            </a:r>
            <a:br>
              <a:rPr lang="en-US" dirty="0"/>
            </a:br>
            <a:r>
              <a:rPr lang="en-US" dirty="0"/>
              <a:t>➡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hızlı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bol</a:t>
            </a:r>
            <a:r>
              <a:rPr lang="en-US" dirty="0"/>
              <a:t> </a:t>
            </a:r>
            <a:r>
              <a:rPr lang="en-US" dirty="0" err="1"/>
              <a:t>miktarda</a:t>
            </a:r>
            <a:r>
              <a:rPr lang="en-US" dirty="0"/>
              <a:t> protein </a:t>
            </a:r>
            <a:r>
              <a:rPr lang="en-US" dirty="0" err="1"/>
              <a:t>üretir</a:t>
            </a:r>
            <a:br>
              <a:rPr lang="en-US" dirty="0"/>
            </a:br>
            <a:r>
              <a:rPr lang="en-US" dirty="0"/>
              <a:t>➡ </a:t>
            </a:r>
            <a:r>
              <a:rPr lang="en-US" dirty="0" err="1"/>
              <a:t>Ucuzdur</a:t>
            </a:r>
            <a:br>
              <a:rPr lang="en-US" dirty="0"/>
            </a:br>
            <a:r>
              <a:rPr lang="en-US" dirty="0"/>
              <a:t>➡ </a:t>
            </a:r>
            <a:r>
              <a:rPr lang="en-US" dirty="0" err="1"/>
              <a:t>Güvenlidir</a:t>
            </a:r>
            <a:br>
              <a:rPr lang="en-US" dirty="0"/>
            </a:br>
            <a:r>
              <a:rPr lang="en-US" dirty="0"/>
              <a:t>➡ </a:t>
            </a:r>
            <a:r>
              <a:rPr lang="en-US" dirty="0" err="1"/>
              <a:t>Karmaşık</a:t>
            </a:r>
            <a:r>
              <a:rPr lang="en-US" dirty="0"/>
              <a:t> </a:t>
            </a:r>
            <a:r>
              <a:rPr lang="en-US" dirty="0" err="1"/>
              <a:t>proteinleri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katlayabilir</a:t>
            </a:r>
            <a:br>
              <a:rPr lang="en-US" dirty="0"/>
            </a:br>
            <a:r>
              <a:rPr lang="en-US" dirty="0"/>
              <a:t>➡ Model bitki </a:t>
            </a:r>
            <a:r>
              <a:rPr lang="en-US" dirty="0" err="1"/>
              <a:t>olduğu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standart</a:t>
            </a:r>
            <a:r>
              <a:rPr lang="en-US" dirty="0"/>
              <a:t> </a:t>
            </a:r>
            <a:r>
              <a:rPr lang="en-US" dirty="0" err="1"/>
              <a:t>prosedürleri</a:t>
            </a:r>
            <a:r>
              <a:rPr lang="en-US" dirty="0"/>
              <a:t> </a:t>
            </a:r>
            <a:r>
              <a:rPr lang="en-US" dirty="0" err="1"/>
              <a:t>vardır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34645" indent="-287020">
              <a:lnSpc>
                <a:spcPct val="100000"/>
              </a:lnSpc>
              <a:spcBef>
                <a:spcPts val="780"/>
              </a:spcBef>
              <a:buChar char="–"/>
              <a:tabLst>
                <a:tab pos="335280" algn="l"/>
              </a:tabLst>
            </a:pPr>
            <a:r>
              <a:rPr dirty="0"/>
              <a:t>Memeli</a:t>
            </a:r>
            <a:r>
              <a:rPr spc="-45" dirty="0"/>
              <a:t> </a:t>
            </a:r>
            <a:r>
              <a:rPr dirty="0"/>
              <a:t>hücre</a:t>
            </a:r>
            <a:r>
              <a:rPr spc="-70" dirty="0"/>
              <a:t> </a:t>
            </a:r>
            <a:r>
              <a:rPr dirty="0"/>
              <a:t>kültürü</a:t>
            </a:r>
            <a:r>
              <a:rPr spc="-75" dirty="0"/>
              <a:t> </a:t>
            </a:r>
            <a:r>
              <a:rPr dirty="0"/>
              <a:t>sistemleri</a:t>
            </a:r>
            <a:r>
              <a:rPr spc="-25" dirty="0"/>
              <a:t> </a:t>
            </a:r>
            <a:r>
              <a:rPr dirty="0"/>
              <a:t>-</a:t>
            </a:r>
            <a:r>
              <a:rPr spc="-70" dirty="0"/>
              <a:t> </a:t>
            </a:r>
            <a:r>
              <a:rPr spc="-10" dirty="0"/>
              <a:t>zorlayıcı</a:t>
            </a:r>
          </a:p>
          <a:p>
            <a:pPr marL="734060" lvl="1" indent="-229235">
              <a:lnSpc>
                <a:spcPct val="100000"/>
              </a:lnSpc>
              <a:spcBef>
                <a:spcPts val="595"/>
              </a:spcBef>
              <a:buChar char="•"/>
              <a:tabLst>
                <a:tab pos="734695" algn="l"/>
              </a:tabLst>
            </a:pPr>
            <a:r>
              <a:rPr sz="2400" dirty="0">
                <a:latin typeface="Arial"/>
                <a:cs typeface="Arial"/>
              </a:rPr>
              <a:t>Besin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gereksinimleri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karmaşık</a:t>
            </a:r>
            <a:endParaRPr sz="2400">
              <a:latin typeface="Arial"/>
              <a:cs typeface="Arial"/>
            </a:endParaRPr>
          </a:p>
          <a:p>
            <a:pPr marL="734060" lvl="1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734695" algn="l"/>
              </a:tabLst>
            </a:pPr>
            <a:r>
              <a:rPr sz="2400" dirty="0">
                <a:latin typeface="Arial"/>
                <a:cs typeface="Arial"/>
              </a:rPr>
              <a:t>Memeli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hücreleri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yavaş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büyür</a:t>
            </a:r>
            <a:endParaRPr sz="2400">
              <a:latin typeface="Arial"/>
              <a:cs typeface="Arial"/>
            </a:endParaRPr>
          </a:p>
          <a:p>
            <a:pPr marL="734060" lvl="1" indent="-229235">
              <a:lnSpc>
                <a:spcPct val="100000"/>
              </a:lnSpc>
              <a:spcBef>
                <a:spcPts val="575"/>
              </a:spcBef>
              <a:buChar char="•"/>
              <a:tabLst>
                <a:tab pos="734695" algn="l"/>
              </a:tabLst>
            </a:pPr>
            <a:r>
              <a:rPr sz="2400" dirty="0">
                <a:latin typeface="Arial"/>
                <a:cs typeface="Arial"/>
              </a:rPr>
              <a:t>Kolay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enfeksiyon</a:t>
            </a:r>
            <a:r>
              <a:rPr sz="2400" spc="-10" dirty="0">
                <a:latin typeface="Arial"/>
                <a:cs typeface="Arial"/>
              </a:rPr>
              <a:t> kaparlar</a:t>
            </a:r>
            <a:endParaRPr sz="2400">
              <a:latin typeface="Arial"/>
              <a:cs typeface="Arial"/>
            </a:endParaRPr>
          </a:p>
          <a:p>
            <a:pPr marL="734060" lvl="1" indent="-229235">
              <a:lnSpc>
                <a:spcPct val="100000"/>
              </a:lnSpc>
              <a:spcBef>
                <a:spcPts val="575"/>
              </a:spcBef>
              <a:buChar char="•"/>
              <a:tabLst>
                <a:tab pos="734695" algn="l"/>
              </a:tabLst>
            </a:pPr>
            <a:r>
              <a:rPr sz="2400" dirty="0">
                <a:latin typeface="Arial"/>
                <a:cs typeface="Arial"/>
              </a:rPr>
              <a:t>İnsanlarda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kullanılacak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en</a:t>
            </a:r>
            <a:endParaRPr sz="2400">
              <a:latin typeface="Arial"/>
              <a:cs typeface="Arial"/>
            </a:endParaRPr>
          </a:p>
          <a:p>
            <a:pPr marL="734060">
              <a:lnSpc>
                <a:spcPct val="100000"/>
              </a:lnSpc>
            </a:pPr>
            <a:r>
              <a:rPr sz="2400" dirty="0"/>
              <a:t>iyi</a:t>
            </a:r>
            <a:r>
              <a:rPr sz="2400" spc="-10" dirty="0"/>
              <a:t> seçenektir.</a:t>
            </a:r>
            <a:endParaRPr sz="24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dirty="0"/>
              <a:t>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E000A-6CFF-A7A7-E57E-361AAA336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114800"/>
            <a:ext cx="4648200" cy="24689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1395" y="1094355"/>
            <a:ext cx="7412355" cy="3110865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670"/>
              </a:spcBef>
              <a:buChar char="–"/>
              <a:tabLst>
                <a:tab pos="299720" algn="l"/>
              </a:tabLst>
            </a:pPr>
            <a:r>
              <a:rPr sz="2400" dirty="0">
                <a:latin typeface="Arial"/>
                <a:cs typeface="Arial"/>
              </a:rPr>
              <a:t>Hayvan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biyoreaktör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</a:t>
            </a:r>
            <a:r>
              <a:rPr sz="2400" spc="-10" dirty="0">
                <a:latin typeface="Arial"/>
                <a:cs typeface="Arial"/>
              </a:rPr>
              <a:t> sistemleri</a:t>
            </a:r>
            <a:endParaRPr sz="240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80"/>
              </a:spcBef>
              <a:buChar char="–"/>
              <a:tabLst>
                <a:tab pos="299720" algn="l"/>
              </a:tabLst>
            </a:pPr>
            <a:r>
              <a:rPr sz="2400" dirty="0">
                <a:latin typeface="Arial"/>
                <a:cs typeface="Arial"/>
              </a:rPr>
              <a:t>Monoklonal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antikor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üretiminde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kullanılır</a:t>
            </a:r>
            <a:endParaRPr sz="2400">
              <a:latin typeface="Arial"/>
              <a:cs typeface="Arial"/>
            </a:endParaRPr>
          </a:p>
          <a:p>
            <a:pPr marL="698500" marR="5080" lvl="1" indent="-228600">
              <a:lnSpc>
                <a:spcPct val="100000"/>
              </a:lnSpc>
              <a:spcBef>
                <a:spcPts val="484"/>
              </a:spcBef>
              <a:buChar char="•"/>
              <a:tabLst>
                <a:tab pos="697865" algn="l"/>
                <a:tab pos="699135" algn="l"/>
              </a:tabLst>
            </a:pPr>
            <a:r>
              <a:rPr sz="2000" dirty="0">
                <a:latin typeface="Arial"/>
                <a:cs typeface="Arial"/>
              </a:rPr>
              <a:t>Farelere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antijen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enjekte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edilir,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vücudu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antikoru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üretir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antikor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saflaştırılır.</a:t>
            </a:r>
            <a:endParaRPr sz="2000">
              <a:latin typeface="Arial"/>
              <a:cs typeface="Arial"/>
            </a:endParaRPr>
          </a:p>
          <a:p>
            <a:pPr marL="299085" marR="377190" indent="-287020">
              <a:lnSpc>
                <a:spcPct val="100000"/>
              </a:lnSpc>
              <a:spcBef>
                <a:spcPts val="570"/>
              </a:spcBef>
              <a:buChar char="–"/>
              <a:tabLst>
                <a:tab pos="299720" algn="l"/>
              </a:tabLst>
            </a:pPr>
            <a:r>
              <a:rPr sz="2400" dirty="0">
                <a:latin typeface="Arial"/>
                <a:cs typeface="Arial"/>
              </a:rPr>
              <a:t>Antikor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nedir?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Vücuda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giren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virüs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veya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bakterilere </a:t>
            </a:r>
            <a:r>
              <a:rPr sz="2400" dirty="0">
                <a:latin typeface="Arial"/>
                <a:cs typeface="Arial"/>
              </a:rPr>
              <a:t>(antijen)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karşı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üretilen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proteinler.</a:t>
            </a:r>
            <a:endParaRPr sz="240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489"/>
              </a:spcBef>
              <a:buChar char="•"/>
              <a:tabLst>
                <a:tab pos="697865" algn="l"/>
                <a:tab pos="699135" algn="l"/>
              </a:tabLst>
            </a:pPr>
            <a:r>
              <a:rPr sz="2000" dirty="0">
                <a:latin typeface="Arial"/>
                <a:cs typeface="Arial"/>
              </a:rPr>
              <a:t>Antikorlar,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antijenlerle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birleşerek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onları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etkisiz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hale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getirir</a:t>
            </a:r>
            <a:endParaRPr sz="2000">
              <a:latin typeface="Arial"/>
              <a:cs typeface="Arial"/>
            </a:endParaRPr>
          </a:p>
          <a:p>
            <a:pPr marL="698500" lvl="1" indent="-229235">
              <a:lnSpc>
                <a:spcPct val="100000"/>
              </a:lnSpc>
              <a:spcBef>
                <a:spcPts val="480"/>
              </a:spcBef>
              <a:buChar char="•"/>
              <a:tabLst>
                <a:tab pos="697865" algn="l"/>
                <a:tab pos="699135" algn="l"/>
              </a:tabLst>
            </a:pPr>
            <a:r>
              <a:rPr sz="2000" dirty="0">
                <a:latin typeface="Arial"/>
                <a:cs typeface="Arial"/>
              </a:rPr>
              <a:t>Bağışıklık sisteminin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karşı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koyma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tekniğidir.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2DFD0-C1CE-7819-BD8A-40371B4E9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572000"/>
            <a:ext cx="2819400" cy="219460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43890" y="1078340"/>
            <a:ext cx="8328025" cy="48336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84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Adım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1: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Saflaştırma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özüt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hazırlama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Eğer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ise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tüm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hücreler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toplanır</a:t>
            </a:r>
            <a:endParaRPr sz="2400">
              <a:latin typeface="Arial"/>
              <a:cs typeface="Arial"/>
            </a:endParaRPr>
          </a:p>
          <a:p>
            <a:pPr marL="1155700" marR="314960" lvl="2" indent="-228600">
              <a:lnSpc>
                <a:spcPct val="100000"/>
              </a:lnSpc>
              <a:spcBef>
                <a:spcPts val="480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Hücre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duvarının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patlatılması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proteinin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serbest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kalması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için </a:t>
            </a:r>
            <a:r>
              <a:rPr sz="2000" dirty="0">
                <a:latin typeface="Arial"/>
                <a:cs typeface="Arial"/>
              </a:rPr>
              <a:t>hücrelerin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patlatılması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gerekir</a:t>
            </a:r>
            <a:endParaRPr sz="2000">
              <a:latin typeface="Arial"/>
              <a:cs typeface="Arial"/>
            </a:endParaRPr>
          </a:p>
          <a:p>
            <a:pPr marL="1612900" marR="866775" lvl="3" indent="-228600">
              <a:lnSpc>
                <a:spcPct val="100000"/>
              </a:lnSpc>
              <a:spcBef>
                <a:spcPts val="445"/>
              </a:spcBef>
              <a:buChar char="–"/>
              <a:tabLst>
                <a:tab pos="1613535" algn="l"/>
              </a:tabLst>
            </a:pPr>
            <a:r>
              <a:rPr sz="1800" dirty="0">
                <a:latin typeface="Arial"/>
                <a:cs typeface="Arial"/>
              </a:rPr>
              <a:t>Yöntemler: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dondur/çöz;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deterjanlar;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mekanik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yöntemler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ile </a:t>
            </a:r>
            <a:r>
              <a:rPr sz="1800" dirty="0">
                <a:latin typeface="Arial"/>
                <a:cs typeface="Arial"/>
              </a:rPr>
              <a:t>hücrelerin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tüm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içeriği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açığa</a:t>
            </a:r>
            <a:r>
              <a:rPr sz="1800" spc="-20" dirty="0">
                <a:latin typeface="Arial"/>
                <a:cs typeface="Arial"/>
              </a:rPr>
              <a:t> çıkar</a:t>
            </a:r>
            <a:endParaRPr sz="18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470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Karışıma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organik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alkol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tuzlar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eklenir.</a:t>
            </a:r>
            <a:endParaRPr sz="2000">
              <a:latin typeface="Arial"/>
              <a:cs typeface="Arial"/>
            </a:endParaRPr>
          </a:p>
          <a:p>
            <a:pPr marL="1612900" marR="5080" lvl="3" indent="-228600">
              <a:lnSpc>
                <a:spcPct val="100000"/>
              </a:lnSpc>
              <a:spcBef>
                <a:spcPts val="445"/>
              </a:spcBef>
              <a:buChar char="–"/>
              <a:tabLst>
                <a:tab pos="1613535" algn="l"/>
              </a:tabLst>
            </a:pPr>
            <a:r>
              <a:rPr sz="1800" dirty="0">
                <a:latin typeface="Arial"/>
                <a:cs typeface="Arial"/>
              </a:rPr>
              <a:t>Bu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kimyasallar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molekülleri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arasındaki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çekimi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kuvvetlendirir, </a:t>
            </a:r>
            <a:r>
              <a:rPr sz="1800" dirty="0">
                <a:latin typeface="Arial"/>
                <a:cs typeface="Arial"/>
              </a:rPr>
              <a:t>böylece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proteinler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diğer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moleküllerden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ayrılır</a:t>
            </a:r>
            <a:endParaRPr sz="1800">
              <a:latin typeface="Arial"/>
              <a:cs typeface="Arial"/>
            </a:endParaRPr>
          </a:p>
          <a:p>
            <a:pPr marL="756285" marR="838835" lvl="1" indent="-287020">
              <a:lnSpc>
                <a:spcPct val="100000"/>
              </a:lnSpc>
              <a:spcBef>
                <a:spcPts val="56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Eğer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dışına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salgılanıyorsa,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hücreleri </a:t>
            </a:r>
            <a:r>
              <a:rPr sz="2400" dirty="0">
                <a:latin typeface="Arial"/>
                <a:cs typeface="Arial"/>
              </a:rPr>
              <a:t>toplamaya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gerek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olmaz,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sadece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besiyeri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toplanır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78340"/>
            <a:ext cx="7933055" cy="379793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 dirty="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2: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Çözeltideki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yapısını</a:t>
            </a:r>
            <a:r>
              <a:rPr sz="2400" spc="-10" dirty="0">
                <a:latin typeface="Arial"/>
                <a:cs typeface="Arial"/>
              </a:rPr>
              <a:t> koruma</a:t>
            </a:r>
            <a:endParaRPr sz="2400" dirty="0">
              <a:latin typeface="Arial"/>
              <a:cs typeface="Arial"/>
            </a:endParaRPr>
          </a:p>
          <a:p>
            <a:pPr marL="1612900" marR="5080" lvl="3" indent="-228600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Tampon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çözeltinin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pH’ı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uygun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olmalı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düşük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sıcaklıkta çalışılmalı.</a:t>
            </a:r>
            <a:endParaRPr sz="2000" dirty="0">
              <a:latin typeface="Arial"/>
              <a:cs typeface="Arial"/>
            </a:endParaRPr>
          </a:p>
          <a:p>
            <a:pPr marL="1612900" marR="442595" lvl="3" indent="-228600">
              <a:lnSpc>
                <a:spcPct val="100000"/>
              </a:lnSpc>
              <a:spcBef>
                <a:spcPts val="48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Proteinlerin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enzimlerce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parçalanmasını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önlemek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için </a:t>
            </a:r>
            <a:r>
              <a:rPr sz="2000" dirty="0">
                <a:latin typeface="Arial"/>
                <a:cs typeface="Arial"/>
              </a:rPr>
              <a:t>proteaz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inhibitörleri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anti-</a:t>
            </a:r>
            <a:r>
              <a:rPr sz="2000" dirty="0">
                <a:latin typeface="Arial"/>
                <a:cs typeface="Arial"/>
              </a:rPr>
              <a:t>mikrobiyaller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eklenir</a:t>
            </a:r>
            <a:endParaRPr sz="2000" dirty="0">
              <a:latin typeface="Arial"/>
              <a:cs typeface="Arial"/>
            </a:endParaRPr>
          </a:p>
          <a:p>
            <a:pPr marL="2070100" marR="1472565" indent="-2286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eklenenleri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saflaştırma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aşamasında </a:t>
            </a:r>
            <a:r>
              <a:rPr sz="2000" dirty="0">
                <a:latin typeface="Arial"/>
                <a:cs typeface="Arial"/>
              </a:rPr>
              <a:t>uzaklaştırmak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gerekir</a:t>
            </a:r>
            <a:endParaRPr sz="2000" dirty="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Köpürmeyi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önleyici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kimyasallar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eklenir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3E96D2F-B37C-E9DF-C19C-C408E3F92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8265307"/>
              </p:ext>
            </p:extLst>
          </p:nvPr>
        </p:nvGraphicFramePr>
        <p:xfrm>
          <a:off x="381000" y="76200"/>
          <a:ext cx="85344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4096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132643"/>
            <a:ext cx="7372984" cy="276288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9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7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Proteinlerin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birbirine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benzerliği,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onların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diğer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makro</a:t>
            </a:r>
            <a:endParaRPr sz="2000">
              <a:latin typeface="Arial"/>
              <a:cs typeface="Arial"/>
            </a:endParaRPr>
          </a:p>
          <a:p>
            <a:pPr marL="16129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moleküllerden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ayrılmasını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kolaylaştırır.</a:t>
            </a:r>
            <a:endParaRPr sz="2000">
              <a:latin typeface="Arial"/>
              <a:cs typeface="Arial"/>
            </a:endParaRPr>
          </a:p>
          <a:p>
            <a:pPr marL="1612900" marR="53340" lvl="3" indent="-228600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arasındaki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farklar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hedef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diğer </a:t>
            </a:r>
            <a:r>
              <a:rPr sz="2000" dirty="0">
                <a:latin typeface="Arial"/>
                <a:cs typeface="Arial"/>
              </a:rPr>
              <a:t>proteinlerden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ayırmak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kullanılır.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3890" y="1078340"/>
            <a:ext cx="8073390" cy="477329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1384300" marR="89535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1)Protein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çöktürme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dış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yüzeylerinde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genelde </a:t>
            </a:r>
            <a:r>
              <a:rPr sz="2000" dirty="0">
                <a:latin typeface="Arial"/>
                <a:cs typeface="Arial"/>
              </a:rPr>
              <a:t>hidrofilik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amino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asitler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bulunur</a:t>
            </a:r>
            <a:endParaRPr sz="2000">
              <a:latin typeface="Arial"/>
              <a:cs typeface="Arial"/>
            </a:endParaRPr>
          </a:p>
          <a:p>
            <a:pPr marL="2070100" marR="5080" indent="-2286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Bu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özellik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diğer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moleküllerden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ayırmak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için </a:t>
            </a:r>
            <a:r>
              <a:rPr sz="2000" spc="-10" dirty="0">
                <a:latin typeface="Arial"/>
                <a:cs typeface="Arial"/>
              </a:rPr>
              <a:t>kullanılır</a:t>
            </a:r>
            <a:endParaRPr sz="20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çöktürmek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tuzlar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(amonyum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sülfat)</a:t>
            </a:r>
            <a:endParaRPr sz="2000">
              <a:latin typeface="Arial"/>
              <a:cs typeface="Arial"/>
            </a:endParaRPr>
          </a:p>
          <a:p>
            <a:pPr marL="2070100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eklenir</a:t>
            </a:r>
            <a:endParaRPr sz="2000">
              <a:latin typeface="Arial"/>
              <a:cs typeface="Arial"/>
            </a:endParaRPr>
          </a:p>
          <a:p>
            <a:pPr marL="2070100" marR="25400" indent="-2286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Etanol,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izopropanol,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aseton,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gibi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çözücüler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protein </a:t>
            </a:r>
            <a:r>
              <a:rPr sz="2000" dirty="0">
                <a:latin typeface="Arial"/>
                <a:cs typeface="Arial"/>
              </a:rPr>
              <a:t>molekülleri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arasındaki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suyu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uzaklaştırarak </a:t>
            </a:r>
            <a:r>
              <a:rPr sz="2000" dirty="0">
                <a:latin typeface="Arial"/>
                <a:cs typeface="Arial"/>
              </a:rPr>
              <a:t>çökmelerini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sağlar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43890" y="1078340"/>
            <a:ext cx="7987030" cy="391985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2)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Büyüklüğe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dayalı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filtreleme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ayırma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yöntemi</a:t>
            </a:r>
            <a:endParaRPr sz="20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»</a:t>
            </a:r>
            <a:r>
              <a:rPr sz="2000" spc="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Santrifüj</a:t>
            </a:r>
            <a:r>
              <a:rPr sz="20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örnekleri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yüksek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hızda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döndürerek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ayırır.</a:t>
            </a:r>
            <a:endParaRPr sz="2000">
              <a:latin typeface="Arial"/>
              <a:cs typeface="Arial"/>
            </a:endParaRPr>
          </a:p>
          <a:p>
            <a:pPr marL="2070100" marR="161290" indent="-2286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tek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tabaka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olarak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veya daha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ağır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olan </a:t>
            </a:r>
            <a:r>
              <a:rPr sz="2000" dirty="0">
                <a:latin typeface="Arial"/>
                <a:cs typeface="Arial"/>
              </a:rPr>
              <a:t>moleküllerin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çökmesiyle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ayrıştırılır.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</a:pPr>
            <a:r>
              <a:rPr sz="2000" dirty="0">
                <a:latin typeface="Arial"/>
                <a:cs typeface="Arial"/>
                <a:hlinkClick r:id="rId2"/>
              </a:rPr>
              <a:t>»</a:t>
            </a:r>
            <a:r>
              <a:rPr sz="2000" spc="125" dirty="0">
                <a:latin typeface="Arial"/>
                <a:cs typeface="Arial"/>
                <a:hlinkClick r:id="rId2"/>
              </a:rPr>
              <a:t> </a:t>
            </a:r>
            <a:r>
              <a:rPr sz="2000" u="sng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2"/>
              </a:rPr>
              <a:t>https://www.youtube.com/watch?v=KEXWd3_fM94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7268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7703" y="579119"/>
            <a:ext cx="6645909" cy="5897880"/>
            <a:chOff x="1257703" y="579119"/>
            <a:chExt cx="6645909" cy="5897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7703" y="632875"/>
              <a:ext cx="6645317" cy="58441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6756" y="579119"/>
              <a:ext cx="2879090" cy="276225"/>
            </a:xfrm>
            <a:custGeom>
              <a:avLst/>
              <a:gdLst/>
              <a:ahLst/>
              <a:cxnLst/>
              <a:rect l="l" t="t" r="r" b="b"/>
              <a:pathLst>
                <a:path w="2879090" h="276225">
                  <a:moveTo>
                    <a:pt x="2878836" y="0"/>
                  </a:moveTo>
                  <a:lnTo>
                    <a:pt x="0" y="0"/>
                  </a:lnTo>
                  <a:lnTo>
                    <a:pt x="0" y="275843"/>
                  </a:lnTo>
                  <a:lnTo>
                    <a:pt x="2878836" y="275843"/>
                  </a:lnTo>
                  <a:lnTo>
                    <a:pt x="28788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55496" y="608203"/>
            <a:ext cx="2353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Arial"/>
                <a:cs typeface="Arial"/>
              </a:rPr>
              <a:t>Küçük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hacim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sabit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açılı</a:t>
            </a:r>
            <a:r>
              <a:rPr sz="1200" b="1" spc="-10" dirty="0">
                <a:latin typeface="Arial"/>
                <a:cs typeface="Arial"/>
              </a:rPr>
              <a:t> santrifüj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5872" y="865632"/>
            <a:ext cx="113855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2075" marR="191770">
              <a:lnSpc>
                <a:spcPct val="100000"/>
              </a:lnSpc>
              <a:spcBef>
                <a:spcPts val="320"/>
              </a:spcBef>
            </a:pPr>
            <a:r>
              <a:rPr sz="1200" spc="-10" dirty="0">
                <a:latin typeface="Arial"/>
                <a:cs typeface="Arial"/>
              </a:rPr>
              <a:t>Parçalanmış </a:t>
            </a:r>
            <a:r>
              <a:rPr sz="1200" dirty="0">
                <a:latin typeface="Arial"/>
                <a:cs typeface="Arial"/>
              </a:rPr>
              <a:t>hücre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özütü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4740" y="1365503"/>
            <a:ext cx="1009015" cy="64643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710" marR="93980">
              <a:lnSpc>
                <a:spcPct val="100000"/>
              </a:lnSpc>
              <a:spcBef>
                <a:spcPts val="325"/>
              </a:spcBef>
            </a:pPr>
            <a:r>
              <a:rPr sz="1200" spc="-10" dirty="0">
                <a:latin typeface="Arial"/>
                <a:cs typeface="Arial"/>
              </a:rPr>
              <a:t>Santrifüjden </a:t>
            </a:r>
            <a:r>
              <a:rPr sz="1200" dirty="0">
                <a:latin typeface="Arial"/>
                <a:cs typeface="Arial"/>
              </a:rPr>
              <a:t>önce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hücre </a:t>
            </a:r>
            <a:r>
              <a:rPr sz="1200" spc="-20" dirty="0">
                <a:latin typeface="Arial"/>
                <a:cs typeface="Arial"/>
              </a:rPr>
              <a:t>özütü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23531" y="1042416"/>
            <a:ext cx="1137285" cy="1016635"/>
          </a:xfrm>
          <a:custGeom>
            <a:avLst/>
            <a:gdLst/>
            <a:ahLst/>
            <a:cxnLst/>
            <a:rect l="l" t="t" r="r" b="b"/>
            <a:pathLst>
              <a:path w="1137284" h="1016635">
                <a:moveTo>
                  <a:pt x="1136903" y="0"/>
                </a:moveTo>
                <a:lnTo>
                  <a:pt x="0" y="0"/>
                </a:lnTo>
                <a:lnTo>
                  <a:pt x="0" y="1016508"/>
                </a:lnTo>
                <a:lnTo>
                  <a:pt x="1136903" y="1016508"/>
                </a:lnTo>
                <a:lnTo>
                  <a:pt x="11369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03160" y="1071753"/>
            <a:ext cx="93218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Üstte (süpernatant) </a:t>
            </a:r>
            <a:r>
              <a:rPr sz="1200" dirty="0">
                <a:latin typeface="Arial"/>
                <a:cs typeface="Arial"/>
              </a:rPr>
              <a:t>daha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küçük </a:t>
            </a:r>
            <a:r>
              <a:rPr sz="1200" dirty="0">
                <a:latin typeface="Arial"/>
                <a:cs typeface="Arial"/>
              </a:rPr>
              <a:t>ve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az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yoğun içerik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8480" y="2049779"/>
            <a:ext cx="1007744" cy="8324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93980">
              <a:lnSpc>
                <a:spcPct val="100000"/>
              </a:lnSpc>
              <a:spcBef>
                <a:spcPts val="325"/>
              </a:spcBef>
            </a:pPr>
            <a:r>
              <a:rPr sz="1200" dirty="0">
                <a:latin typeface="Arial"/>
                <a:cs typeface="Arial"/>
              </a:rPr>
              <a:t>Altta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(pellet) </a:t>
            </a:r>
            <a:r>
              <a:rPr sz="1200" dirty="0">
                <a:latin typeface="Arial"/>
                <a:cs typeface="Arial"/>
              </a:rPr>
              <a:t>büyük</a:t>
            </a:r>
            <a:r>
              <a:rPr sz="1200" spc="-25" dirty="0">
                <a:latin typeface="Arial"/>
                <a:cs typeface="Arial"/>
              </a:rPr>
              <a:t> ve </a:t>
            </a:r>
            <a:r>
              <a:rPr sz="1200" spc="-10" dirty="0">
                <a:latin typeface="Arial"/>
                <a:cs typeface="Arial"/>
              </a:rPr>
              <a:t>yoğun maddeler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8155" y="3275076"/>
            <a:ext cx="1007744" cy="2774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0"/>
              </a:spcBef>
            </a:pPr>
            <a:r>
              <a:rPr sz="1200" spc="-10" dirty="0">
                <a:latin typeface="Arial"/>
                <a:cs typeface="Arial"/>
              </a:rPr>
              <a:t>soğutma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3448" y="3552444"/>
            <a:ext cx="864235" cy="4603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 marR="356870">
              <a:lnSpc>
                <a:spcPct val="100000"/>
              </a:lnSpc>
              <a:spcBef>
                <a:spcPts val="330"/>
              </a:spcBef>
            </a:pPr>
            <a:r>
              <a:rPr sz="1200" spc="-10" dirty="0">
                <a:latin typeface="Arial"/>
                <a:cs typeface="Arial"/>
              </a:rPr>
              <a:t>Hücre </a:t>
            </a:r>
            <a:r>
              <a:rPr sz="1200" spc="-20" dirty="0">
                <a:latin typeface="Arial"/>
                <a:cs typeface="Arial"/>
              </a:rPr>
              <a:t>özütü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5524" y="3875532"/>
            <a:ext cx="1460500" cy="2762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5"/>
              </a:spcBef>
            </a:pPr>
            <a:r>
              <a:rPr sz="1200" b="1" dirty="0">
                <a:latin typeface="Arial"/>
                <a:cs typeface="Arial"/>
              </a:rPr>
              <a:t>Büyük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santrifüj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27376" y="5590032"/>
            <a:ext cx="1007744" cy="462280"/>
          </a:xfrm>
          <a:custGeom>
            <a:avLst/>
            <a:gdLst/>
            <a:ahLst/>
            <a:cxnLst/>
            <a:rect l="l" t="t" r="r" b="b"/>
            <a:pathLst>
              <a:path w="1007745" h="462279">
                <a:moveTo>
                  <a:pt x="1007363" y="0"/>
                </a:moveTo>
                <a:lnTo>
                  <a:pt x="0" y="0"/>
                </a:lnTo>
                <a:lnTo>
                  <a:pt x="0" y="461772"/>
                </a:lnTo>
                <a:lnTo>
                  <a:pt x="1007363" y="461772"/>
                </a:lnTo>
                <a:lnTo>
                  <a:pt x="10073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627376" y="5619394"/>
            <a:ext cx="10077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429895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Ayırma </a:t>
            </a:r>
            <a:r>
              <a:rPr sz="1200" spc="-10" dirty="0">
                <a:latin typeface="Arial"/>
                <a:cs typeface="Arial"/>
              </a:rPr>
              <a:t>diskleri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31820" y="6059423"/>
            <a:ext cx="856615" cy="462280"/>
          </a:xfrm>
          <a:custGeom>
            <a:avLst/>
            <a:gdLst/>
            <a:ahLst/>
            <a:cxnLst/>
            <a:rect l="l" t="t" r="r" b="b"/>
            <a:pathLst>
              <a:path w="856614" h="462279">
                <a:moveTo>
                  <a:pt x="856487" y="0"/>
                </a:moveTo>
                <a:lnTo>
                  <a:pt x="0" y="0"/>
                </a:lnTo>
                <a:lnTo>
                  <a:pt x="0" y="461772"/>
                </a:lnTo>
                <a:lnTo>
                  <a:pt x="856487" y="461772"/>
                </a:lnTo>
                <a:lnTo>
                  <a:pt x="8564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211448" y="6089396"/>
            <a:ext cx="642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Hücre kalıntıları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334000" y="5167884"/>
            <a:ext cx="1007744" cy="8293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197485">
              <a:lnSpc>
                <a:spcPct val="100000"/>
              </a:lnSpc>
              <a:spcBef>
                <a:spcPts val="325"/>
              </a:spcBef>
            </a:pPr>
            <a:r>
              <a:rPr sz="1200" spc="-10" dirty="0">
                <a:latin typeface="Arial"/>
                <a:cs typeface="Arial"/>
              </a:rPr>
              <a:t>Proteinler </a:t>
            </a:r>
            <a:r>
              <a:rPr sz="1200" dirty="0">
                <a:latin typeface="Arial"/>
                <a:cs typeface="Arial"/>
              </a:rPr>
              <a:t>içeri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doğru hareket </a:t>
            </a:r>
            <a:r>
              <a:rPr sz="1200" spc="-20" dirty="0">
                <a:latin typeface="Arial"/>
                <a:cs typeface="Arial"/>
              </a:rPr>
              <a:t>eder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742" y="773097"/>
            <a:ext cx="8048625" cy="518922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065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5700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40"/>
              </a:spcBef>
            </a:pPr>
            <a:r>
              <a:rPr sz="1800" dirty="0">
                <a:latin typeface="Arial"/>
                <a:cs typeface="Arial"/>
              </a:rPr>
              <a:t>2)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Büyüklüğe dayalı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filtreleme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ile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ayırma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yöntemi</a:t>
            </a:r>
            <a:endParaRPr sz="1800">
              <a:latin typeface="Arial"/>
              <a:cs typeface="Arial"/>
            </a:endParaRPr>
          </a:p>
          <a:p>
            <a:pPr marL="2070100" marR="5080" indent="-2286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»</a:t>
            </a:r>
            <a:r>
              <a:rPr sz="1800" spc="2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Zar</a:t>
            </a:r>
            <a:r>
              <a:rPr sz="18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filtrasyonu</a:t>
            </a:r>
            <a:r>
              <a:rPr sz="1800" dirty="0">
                <a:latin typeface="Arial"/>
                <a:cs typeface="Arial"/>
              </a:rPr>
              <a:t>-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çeşitli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büyüklükte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delikleri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olan,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naylon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ya </a:t>
            </a:r>
            <a:r>
              <a:rPr sz="1800" dirty="0">
                <a:latin typeface="Arial"/>
                <a:cs typeface="Arial"/>
              </a:rPr>
              <a:t>da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diğer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maddelerden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üretilmiş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ince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zarlar,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hücre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artıklarını </a:t>
            </a:r>
            <a:r>
              <a:rPr sz="1800" dirty="0">
                <a:latin typeface="Arial"/>
                <a:cs typeface="Arial"/>
              </a:rPr>
              <a:t>filtrelemek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kullanılır</a:t>
            </a:r>
            <a:endParaRPr sz="1800">
              <a:latin typeface="Arial"/>
              <a:cs typeface="Arial"/>
            </a:endParaRPr>
          </a:p>
          <a:p>
            <a:pPr marL="2755900" marR="971550" indent="-685800">
              <a:lnSpc>
                <a:spcPct val="120000"/>
              </a:lnSpc>
              <a:spcBef>
                <a:spcPts val="5"/>
              </a:spcBef>
            </a:pPr>
            <a:r>
              <a:rPr sz="1800" dirty="0">
                <a:latin typeface="Arial"/>
                <a:cs typeface="Arial"/>
              </a:rPr>
              <a:t>***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Santrifüjden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daha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hızlı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yöntemdir. </a:t>
            </a:r>
            <a:r>
              <a:rPr sz="1800" dirty="0">
                <a:latin typeface="Arial"/>
                <a:cs typeface="Arial"/>
              </a:rPr>
              <a:t>a.mikrofiltrasyon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çökelti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bakterileri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ayırır</a:t>
            </a:r>
            <a:endParaRPr sz="1800">
              <a:latin typeface="Arial"/>
              <a:cs typeface="Arial"/>
            </a:endParaRPr>
          </a:p>
          <a:p>
            <a:pPr marL="27559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latin typeface="Arial"/>
                <a:cs typeface="Arial"/>
              </a:rPr>
              <a:t>b.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Ultrafiltrasyon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nükleik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asit</a:t>
            </a:r>
            <a:r>
              <a:rPr sz="1800" spc="-20" dirty="0">
                <a:latin typeface="Arial"/>
                <a:cs typeface="Arial"/>
              </a:rPr>
              <a:t> gibi</a:t>
            </a:r>
            <a:endParaRPr sz="1800">
              <a:latin typeface="Arial"/>
              <a:cs typeface="Arial"/>
            </a:endParaRPr>
          </a:p>
          <a:p>
            <a:pPr marL="20701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Arial"/>
                <a:cs typeface="Arial"/>
              </a:rPr>
              <a:t>moleküller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yakalayan filtreler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kullanır.</a:t>
            </a:r>
            <a:endParaRPr sz="1800">
              <a:latin typeface="Arial"/>
              <a:cs typeface="Arial"/>
            </a:endParaRPr>
          </a:p>
          <a:p>
            <a:pPr marL="2070100" marR="116205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latin typeface="Arial"/>
                <a:cs typeface="Arial"/>
              </a:rPr>
              <a:t>*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bazı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ultrafiltrasyon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yöntemleri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büyük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proteinlerden</a:t>
            </a:r>
            <a:r>
              <a:rPr sz="1800" spc="-10" dirty="0">
                <a:latin typeface="Arial"/>
                <a:cs typeface="Arial"/>
              </a:rPr>
              <a:t> küçük </a:t>
            </a:r>
            <a:r>
              <a:rPr sz="1800" dirty="0">
                <a:latin typeface="Arial"/>
                <a:cs typeface="Arial"/>
              </a:rPr>
              <a:t>proteinleri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ayırır</a:t>
            </a:r>
            <a:endParaRPr sz="18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Arial"/>
                <a:cs typeface="Arial"/>
              </a:rPr>
              <a:t>»</a:t>
            </a:r>
            <a:r>
              <a:rPr sz="1800" spc="2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Problem: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kolay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tıkanma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olur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44488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55" dirty="0"/>
              <a:t> </a:t>
            </a:r>
            <a:r>
              <a:rPr spc="-10" dirty="0"/>
              <a:t>production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4967" y="779575"/>
            <a:ext cx="7910195" cy="480504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40"/>
              </a:spcBef>
            </a:pPr>
            <a:r>
              <a:rPr sz="1800" dirty="0">
                <a:latin typeface="Arial"/>
                <a:cs typeface="Arial"/>
              </a:rPr>
              <a:t>2)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Büyüklüğe dayalı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filtreleme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ile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ayırma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yöntemi</a:t>
            </a:r>
            <a:endParaRPr sz="1800">
              <a:latin typeface="Arial"/>
              <a:cs typeface="Arial"/>
            </a:endParaRPr>
          </a:p>
          <a:p>
            <a:pPr marL="2070100" marR="198755" indent="-228600">
              <a:lnSpc>
                <a:spcPts val="1939"/>
              </a:lnSpc>
              <a:spcBef>
                <a:spcPts val="464"/>
              </a:spcBef>
            </a:pP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»</a:t>
            </a:r>
            <a:r>
              <a:rPr sz="1800" spc="2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Diyafiltrasyon</a:t>
            </a:r>
            <a:r>
              <a:rPr sz="18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ve</a:t>
            </a:r>
            <a:r>
              <a:rPr sz="18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diyaliz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kimyasal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denge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prensibine </a:t>
            </a:r>
            <a:r>
              <a:rPr sz="1800" dirty="0">
                <a:latin typeface="Arial"/>
                <a:cs typeface="Arial"/>
              </a:rPr>
              <a:t>dayanır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(çözünmüş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maddelerin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yüksek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konsantrasyonlu </a:t>
            </a:r>
            <a:r>
              <a:rPr sz="1800" dirty="0">
                <a:latin typeface="Arial"/>
                <a:cs typeface="Arial"/>
              </a:rPr>
              <a:t>bölgeden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düşük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konsantrasyonlu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bölgeye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göçü)</a:t>
            </a:r>
            <a:endParaRPr sz="1800">
              <a:latin typeface="Arial"/>
              <a:cs typeface="Arial"/>
            </a:endParaRPr>
          </a:p>
          <a:p>
            <a:pPr marL="2755900" marR="5080">
              <a:lnSpc>
                <a:spcPts val="1939"/>
              </a:lnSpc>
              <a:spcBef>
                <a:spcPts val="445"/>
              </a:spcBef>
            </a:pPr>
            <a:r>
              <a:rPr sz="1800" dirty="0">
                <a:latin typeface="Arial"/>
                <a:cs typeface="Arial"/>
              </a:rPr>
              <a:t>a.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diyaliz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yarı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geçirgen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zardan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bazı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moleküller </a:t>
            </a:r>
            <a:r>
              <a:rPr sz="1800" dirty="0">
                <a:latin typeface="Arial"/>
                <a:cs typeface="Arial"/>
              </a:rPr>
              <a:t>geçiş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yaparken,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diğerleri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büyüklük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dolayısıyla geçemez</a:t>
            </a:r>
            <a:endParaRPr sz="1800">
              <a:latin typeface="Arial"/>
              <a:cs typeface="Arial"/>
            </a:endParaRPr>
          </a:p>
          <a:p>
            <a:pPr marL="2755900" marR="346710">
              <a:lnSpc>
                <a:spcPts val="1950"/>
              </a:lnSpc>
              <a:spcBef>
                <a:spcPts val="434"/>
              </a:spcBef>
              <a:buChar char="-"/>
              <a:tabLst>
                <a:tab pos="2896870" algn="l"/>
              </a:tabLst>
            </a:pPr>
            <a:r>
              <a:rPr sz="1800" dirty="0">
                <a:latin typeface="Arial"/>
                <a:cs typeface="Arial"/>
              </a:rPr>
              <a:t>küçük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tuzları,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çözgenleri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önceden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eklenmiş kimyasalları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ayırmak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için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kullanılır</a:t>
            </a:r>
            <a:endParaRPr sz="1800">
              <a:latin typeface="Arial"/>
              <a:cs typeface="Arial"/>
            </a:endParaRPr>
          </a:p>
          <a:p>
            <a:pPr marL="2755900" marR="715010">
              <a:lnSpc>
                <a:spcPts val="1939"/>
              </a:lnSpc>
              <a:spcBef>
                <a:spcPts val="430"/>
              </a:spcBef>
              <a:buChar char="-"/>
              <a:tabLst>
                <a:tab pos="2896870" algn="l"/>
              </a:tabLst>
            </a:pPr>
            <a:r>
              <a:rPr sz="1800" dirty="0">
                <a:latin typeface="Arial"/>
                <a:cs typeface="Arial"/>
              </a:rPr>
              <a:t>Bunların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yerine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proteinleri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stabilize</a:t>
            </a:r>
            <a:r>
              <a:rPr sz="1800" spc="-1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edecek </a:t>
            </a:r>
            <a:r>
              <a:rPr sz="1800" dirty="0">
                <a:latin typeface="Arial"/>
                <a:cs typeface="Arial"/>
              </a:rPr>
              <a:t>tamponlar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eklenir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81" y="1594103"/>
            <a:ext cx="8488641" cy="35112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7868" y="2924555"/>
            <a:ext cx="475615" cy="30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spc="-25" dirty="0">
                <a:latin typeface="Arial"/>
                <a:cs typeface="Arial"/>
              </a:rPr>
              <a:t>Tuz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948" y="3782567"/>
            <a:ext cx="1513840" cy="739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1440" marR="266700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Arial"/>
                <a:cs typeface="Arial"/>
              </a:rPr>
              <a:t>Tuz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oranı </a:t>
            </a:r>
            <a:r>
              <a:rPr sz="1400" dirty="0">
                <a:latin typeface="Arial"/>
                <a:cs typeface="Arial"/>
              </a:rPr>
              <a:t>yüksek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protein çözeltisi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27220" y="3933444"/>
            <a:ext cx="1513840" cy="7391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 marR="308610" algn="just">
              <a:lnSpc>
                <a:spcPct val="100000"/>
              </a:lnSpc>
              <a:spcBef>
                <a:spcPts val="325"/>
              </a:spcBef>
            </a:pPr>
            <a:r>
              <a:rPr sz="1400" dirty="0">
                <a:latin typeface="Arial"/>
                <a:cs typeface="Arial"/>
              </a:rPr>
              <a:t>Zar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düşük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tuz </a:t>
            </a:r>
            <a:r>
              <a:rPr sz="1400" dirty="0">
                <a:latin typeface="Arial"/>
                <a:cs typeface="Arial"/>
              </a:rPr>
              <a:t>tamponu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içine konur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39339" y="3939540"/>
            <a:ext cx="1511935" cy="309880"/>
          </a:xfrm>
          <a:custGeom>
            <a:avLst/>
            <a:gdLst/>
            <a:ahLst/>
            <a:cxnLst/>
            <a:rect l="l" t="t" r="r" b="b"/>
            <a:pathLst>
              <a:path w="1511935" h="309879">
                <a:moveTo>
                  <a:pt x="1511808" y="0"/>
                </a:moveTo>
                <a:lnTo>
                  <a:pt x="0" y="0"/>
                </a:lnTo>
                <a:lnTo>
                  <a:pt x="0" y="309372"/>
                </a:lnTo>
                <a:lnTo>
                  <a:pt x="1511808" y="309372"/>
                </a:lnTo>
                <a:lnTo>
                  <a:pt x="15118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79464" y="3933444"/>
            <a:ext cx="2009139" cy="11690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710" marR="141605">
              <a:lnSpc>
                <a:spcPct val="100000"/>
              </a:lnSpc>
              <a:spcBef>
                <a:spcPts val="325"/>
              </a:spcBef>
            </a:pPr>
            <a:r>
              <a:rPr sz="1400" spc="-30" dirty="0">
                <a:latin typeface="Arial"/>
                <a:cs typeface="Arial"/>
              </a:rPr>
              <a:t>Tampon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birkaç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defa </a:t>
            </a:r>
            <a:r>
              <a:rPr sz="1400" spc="-10" dirty="0">
                <a:latin typeface="Arial"/>
                <a:cs typeface="Arial"/>
              </a:rPr>
              <a:t>değiştirilir.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Tuz </a:t>
            </a:r>
            <a:r>
              <a:rPr sz="1400" dirty="0">
                <a:latin typeface="Arial"/>
                <a:cs typeface="Arial"/>
              </a:rPr>
              <a:t>difüzyonla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dışarı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çıkar, </a:t>
            </a:r>
            <a:r>
              <a:rPr sz="1400" dirty="0">
                <a:latin typeface="Arial"/>
                <a:cs typeface="Arial"/>
              </a:rPr>
              <a:t>tampon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proteinler </a:t>
            </a:r>
            <a:r>
              <a:rPr sz="1400" dirty="0">
                <a:latin typeface="Arial"/>
                <a:cs typeface="Arial"/>
              </a:rPr>
              <a:t>içerde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kalır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78340"/>
            <a:ext cx="8026400" cy="490728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1282065" indent="-355600">
              <a:lnSpc>
                <a:spcPct val="100000"/>
              </a:lnSpc>
              <a:spcBef>
                <a:spcPts val="575"/>
              </a:spcBef>
              <a:buAutoNum type="arabicParenR" startAt="3"/>
              <a:tabLst>
                <a:tab pos="1282700" algn="l"/>
              </a:tabLst>
            </a:pPr>
            <a:r>
              <a:rPr sz="2400" dirty="0">
                <a:latin typeface="Arial"/>
                <a:cs typeface="Arial"/>
              </a:rPr>
              <a:t>Kromatografi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büyüklüğüne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veya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diğer</a:t>
            </a:r>
            <a:endParaRPr sz="24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maddelere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bağlanmaları/ayrılmalarına göre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ayırır</a:t>
            </a:r>
            <a:endParaRPr sz="2400">
              <a:latin typeface="Arial"/>
              <a:cs typeface="Arial"/>
            </a:endParaRPr>
          </a:p>
          <a:p>
            <a:pPr marL="1612900" marR="1035050" lvl="1" indent="-228600">
              <a:lnSpc>
                <a:spcPct val="100000"/>
              </a:lnSpc>
              <a:spcBef>
                <a:spcPts val="484"/>
              </a:spcBef>
              <a:buSzPct val="95000"/>
              <a:buAutoNum type="alphaUcPeriod"/>
              <a:tabLst>
                <a:tab pos="1625600" algn="l"/>
              </a:tabLst>
            </a:pPr>
            <a:r>
              <a:rPr sz="2000" dirty="0">
                <a:latin typeface="Arial"/>
                <a:cs typeface="Arial"/>
              </a:rPr>
              <a:t>Uzun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cam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tüpler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reçine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boncuklar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tampon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ile </a:t>
            </a:r>
            <a:r>
              <a:rPr sz="2000" spc="-10" dirty="0">
                <a:latin typeface="Arial"/>
                <a:cs typeface="Arial"/>
              </a:rPr>
              <a:t>doldurulur</a:t>
            </a:r>
            <a:endParaRPr sz="2000">
              <a:latin typeface="Arial"/>
              <a:cs typeface="Arial"/>
            </a:endParaRPr>
          </a:p>
          <a:p>
            <a:pPr marL="1693545" lvl="1" indent="-309880">
              <a:lnSpc>
                <a:spcPct val="100000"/>
              </a:lnSpc>
              <a:spcBef>
                <a:spcPts val="480"/>
              </a:spcBef>
              <a:buSzPct val="95000"/>
              <a:buAutoNum type="alphaUcPeriod"/>
              <a:tabLst>
                <a:tab pos="1694180" algn="l"/>
              </a:tabLst>
            </a:pPr>
            <a:r>
              <a:rPr sz="2000" dirty="0">
                <a:latin typeface="Arial"/>
                <a:cs typeface="Arial"/>
              </a:rPr>
              <a:t>Sonra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özütü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eklenir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reçine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boncuklar</a:t>
            </a:r>
            <a:endParaRPr sz="2000">
              <a:latin typeface="Arial"/>
              <a:cs typeface="Arial"/>
            </a:endParaRPr>
          </a:p>
          <a:p>
            <a:pPr marL="16129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arasından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geçer</a:t>
            </a:r>
            <a:endParaRPr sz="2000">
              <a:latin typeface="Arial"/>
              <a:cs typeface="Arial"/>
            </a:endParaRPr>
          </a:p>
          <a:p>
            <a:pPr marL="1612900" marR="281940" lvl="1" indent="-228600">
              <a:lnSpc>
                <a:spcPct val="100000"/>
              </a:lnSpc>
              <a:spcBef>
                <a:spcPts val="480"/>
              </a:spcBef>
              <a:buSzPct val="95000"/>
              <a:buAutoNum type="alphaUcPeriod" startAt="3"/>
              <a:tabLst>
                <a:tab pos="1708150" algn="l"/>
              </a:tabLst>
            </a:pPr>
            <a:r>
              <a:rPr sz="2000" dirty="0">
                <a:latin typeface="Arial"/>
                <a:cs typeface="Arial"/>
              </a:rPr>
              <a:t>Kullanılan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reçine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türüne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göre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boncuklara </a:t>
            </a:r>
            <a:r>
              <a:rPr sz="2000" dirty="0">
                <a:latin typeface="Arial"/>
                <a:cs typeface="Arial"/>
              </a:rPr>
              <a:t>tutunur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arasından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geçer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boncuklar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filtreleme </a:t>
            </a:r>
            <a:r>
              <a:rPr sz="2000" dirty="0">
                <a:latin typeface="Arial"/>
                <a:cs typeface="Arial"/>
              </a:rPr>
              <a:t>sistemi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olarak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görev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yapar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78340"/>
            <a:ext cx="7872730" cy="459041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927100" marR="5080" lvl="1">
              <a:lnSpc>
                <a:spcPct val="95000"/>
              </a:lnSpc>
              <a:spcBef>
                <a:spcPts val="575"/>
              </a:spcBef>
              <a:buAutoNum type="alphaLcParenR"/>
              <a:tabLst>
                <a:tab pos="1537970" algn="l"/>
              </a:tabLst>
            </a:pPr>
            <a:r>
              <a:rPr sz="2400" dirty="0">
                <a:latin typeface="Arial"/>
                <a:cs typeface="Arial"/>
              </a:rPr>
              <a:t>Moleküler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eleme kromatografisi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Filtre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sistemi </a:t>
            </a:r>
            <a:r>
              <a:rPr sz="2400" dirty="0">
                <a:latin typeface="Arial"/>
                <a:cs typeface="Arial"/>
              </a:rPr>
              <a:t>olarak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jel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boncuklar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kullanılır,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böylece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büyük </a:t>
            </a:r>
            <a:r>
              <a:rPr sz="2400" dirty="0">
                <a:latin typeface="Arial"/>
                <a:cs typeface="Arial"/>
              </a:rPr>
              <a:t>proteinler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boncukların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etrafından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hızla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geçer,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küçük </a:t>
            </a:r>
            <a:r>
              <a:rPr sz="2400" dirty="0">
                <a:latin typeface="Arial"/>
                <a:cs typeface="Arial"/>
              </a:rPr>
              <a:t>proteinler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boncukların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arasından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geçerken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yavaşlar</a:t>
            </a:r>
            <a:endParaRPr sz="2400">
              <a:latin typeface="Arial"/>
              <a:cs typeface="Arial"/>
            </a:endParaRPr>
          </a:p>
          <a:p>
            <a:pPr marL="1612900" lvl="2" indent="-229235">
              <a:lnSpc>
                <a:spcPts val="2340"/>
              </a:lnSpc>
              <a:spcBef>
                <a:spcPts val="365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Ayrılacak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proteinlerin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diğer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maddelerin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moleküler</a:t>
            </a:r>
            <a:endParaRPr sz="2000">
              <a:latin typeface="Arial"/>
              <a:cs typeface="Arial"/>
            </a:endParaRPr>
          </a:p>
          <a:p>
            <a:pPr marL="1612900">
              <a:lnSpc>
                <a:spcPts val="2340"/>
              </a:lnSpc>
            </a:pPr>
            <a:r>
              <a:rPr sz="2000" dirty="0">
                <a:latin typeface="Arial"/>
                <a:cs typeface="Arial"/>
              </a:rPr>
              <a:t>ağırlığına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göre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farklı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büyüklükte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boncuklar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seçilir.</a:t>
            </a:r>
            <a:endParaRPr sz="2000">
              <a:latin typeface="Arial"/>
              <a:cs typeface="Arial"/>
            </a:endParaRPr>
          </a:p>
          <a:p>
            <a:pPr marL="1612900" lvl="2" indent="-229235">
              <a:lnSpc>
                <a:spcPct val="100000"/>
              </a:lnSpc>
              <a:spcBef>
                <a:spcPts val="359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Yöntem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büyük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hacimler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gerektirir</a:t>
            </a:r>
            <a:endParaRPr sz="2000">
              <a:latin typeface="Arial"/>
              <a:cs typeface="Arial"/>
            </a:endParaRPr>
          </a:p>
          <a:p>
            <a:pPr marL="1612900" lvl="2" indent="-229235">
              <a:lnSpc>
                <a:spcPct val="100000"/>
              </a:lnSpc>
              <a:spcBef>
                <a:spcPts val="355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Bu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yöntemle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ancak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yapılır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07909" y="548640"/>
            <a:ext cx="6674484" cy="5937885"/>
            <a:chOff x="1207909" y="548640"/>
            <a:chExt cx="6674484" cy="5937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7909" y="590681"/>
              <a:ext cx="6674398" cy="589546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24455" y="548640"/>
              <a:ext cx="1800225" cy="769620"/>
            </a:xfrm>
            <a:custGeom>
              <a:avLst/>
              <a:gdLst/>
              <a:ahLst/>
              <a:cxnLst/>
              <a:rect l="l" t="t" r="r" b="b"/>
              <a:pathLst>
                <a:path w="1800225" h="769619">
                  <a:moveTo>
                    <a:pt x="1799844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1799844" y="769620"/>
                  </a:lnTo>
                  <a:lnTo>
                    <a:pt x="17998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03195" y="577976"/>
            <a:ext cx="162496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Büyük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ve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küçük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proteinler </a:t>
            </a:r>
            <a:r>
              <a:rPr sz="1100" dirty="0">
                <a:latin typeface="Arial"/>
                <a:cs typeface="Arial"/>
              </a:rPr>
              <a:t>kolonun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yukarısından uygulanır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95928" y="556259"/>
            <a:ext cx="2009139" cy="768350"/>
          </a:xfrm>
          <a:custGeom>
            <a:avLst/>
            <a:gdLst/>
            <a:ahLst/>
            <a:cxnLst/>
            <a:rect l="l" t="t" r="r" b="b"/>
            <a:pathLst>
              <a:path w="2009139" h="768350">
                <a:moveTo>
                  <a:pt x="2008631" y="0"/>
                </a:moveTo>
                <a:lnTo>
                  <a:pt x="0" y="0"/>
                </a:lnTo>
                <a:lnTo>
                  <a:pt x="0" y="768096"/>
                </a:lnTo>
                <a:lnTo>
                  <a:pt x="2008631" y="768096"/>
                </a:lnTo>
                <a:lnTo>
                  <a:pt x="20086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75303" y="584453"/>
            <a:ext cx="17405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Tampon</a:t>
            </a:r>
            <a:r>
              <a:rPr sz="1100" spc="-6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süzüldükçe,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küçük </a:t>
            </a:r>
            <a:r>
              <a:rPr sz="1100" dirty="0">
                <a:latin typeface="Arial"/>
                <a:cs typeface="Arial"/>
              </a:rPr>
              <a:t>moleküler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ağırlıklı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proteinler </a:t>
            </a:r>
            <a:r>
              <a:rPr sz="1100" dirty="0">
                <a:latin typeface="Arial"/>
                <a:cs typeface="Arial"/>
              </a:rPr>
              <a:t>boncukların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arasına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girer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50" dirty="0">
                <a:latin typeface="Arial"/>
                <a:cs typeface="Arial"/>
              </a:rPr>
              <a:t>– </a:t>
            </a:r>
            <a:r>
              <a:rPr sz="1100" dirty="0">
                <a:latin typeface="Arial"/>
                <a:cs typeface="Arial"/>
              </a:rPr>
              <a:t>hızları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yavaşlar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78296" y="579119"/>
            <a:ext cx="1647825" cy="769620"/>
          </a:xfrm>
          <a:custGeom>
            <a:avLst/>
            <a:gdLst/>
            <a:ahLst/>
            <a:cxnLst/>
            <a:rect l="l" t="t" r="r" b="b"/>
            <a:pathLst>
              <a:path w="1647825" h="769619">
                <a:moveTo>
                  <a:pt x="1647444" y="0"/>
                </a:moveTo>
                <a:lnTo>
                  <a:pt x="0" y="0"/>
                </a:lnTo>
                <a:lnTo>
                  <a:pt x="0" y="769620"/>
                </a:lnTo>
                <a:lnTo>
                  <a:pt x="1647444" y="769620"/>
                </a:lnTo>
                <a:lnTo>
                  <a:pt x="1647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58559" y="608202"/>
            <a:ext cx="11988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Büyük</a:t>
            </a:r>
            <a:r>
              <a:rPr sz="1100" spc="-3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moleküler </a:t>
            </a:r>
            <a:r>
              <a:rPr sz="1100" dirty="0">
                <a:latin typeface="Arial"/>
                <a:cs typeface="Arial"/>
              </a:rPr>
              <a:t>ağırlıklı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proteinler </a:t>
            </a:r>
            <a:r>
              <a:rPr sz="1100" dirty="0">
                <a:latin typeface="Arial"/>
                <a:cs typeface="Arial"/>
              </a:rPr>
              <a:t>kenarlardan</a:t>
            </a:r>
            <a:r>
              <a:rPr sz="1100" spc="-6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hızlıca geçer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86612" y="1383804"/>
            <a:ext cx="1233170" cy="978535"/>
          </a:xfrm>
          <a:custGeom>
            <a:avLst/>
            <a:gdLst/>
            <a:ahLst/>
            <a:cxnLst/>
            <a:rect l="l" t="t" r="r" b="b"/>
            <a:pathLst>
              <a:path w="1233170" h="978535">
                <a:moveTo>
                  <a:pt x="1214628" y="547103"/>
                </a:moveTo>
                <a:lnTo>
                  <a:pt x="0" y="547103"/>
                </a:lnTo>
                <a:lnTo>
                  <a:pt x="0" y="978395"/>
                </a:lnTo>
                <a:lnTo>
                  <a:pt x="1214628" y="978395"/>
                </a:lnTo>
                <a:lnTo>
                  <a:pt x="1214628" y="547103"/>
                </a:lnTo>
                <a:close/>
              </a:path>
              <a:path w="1233170" h="978535">
                <a:moveTo>
                  <a:pt x="1232916" y="0"/>
                </a:moveTo>
                <a:lnTo>
                  <a:pt x="16764" y="0"/>
                </a:lnTo>
                <a:lnTo>
                  <a:pt x="16764" y="432803"/>
                </a:lnTo>
                <a:lnTo>
                  <a:pt x="1232916" y="432803"/>
                </a:lnTo>
                <a:lnTo>
                  <a:pt x="1232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64742" y="1413128"/>
            <a:ext cx="1065530" cy="9080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" marR="508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Arial"/>
                <a:cs typeface="Arial"/>
              </a:rPr>
              <a:t>Düşük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moleküler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ağırlık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Arial"/>
              <a:cs typeface="Arial"/>
            </a:endParaRPr>
          </a:p>
          <a:p>
            <a:pPr marL="12700" marR="22225">
              <a:lnSpc>
                <a:spcPct val="100000"/>
              </a:lnSpc>
            </a:pPr>
            <a:r>
              <a:rPr sz="1100" spc="-20" dirty="0">
                <a:latin typeface="Arial"/>
                <a:cs typeface="Arial"/>
              </a:rPr>
              <a:t>Büyük</a:t>
            </a:r>
            <a:r>
              <a:rPr sz="1100" spc="50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moleküler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ağırlık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82624" y="5564123"/>
            <a:ext cx="1064260" cy="600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 marR="101600">
              <a:lnSpc>
                <a:spcPct val="100000"/>
              </a:lnSpc>
              <a:spcBef>
                <a:spcPts val="340"/>
              </a:spcBef>
            </a:pPr>
            <a:r>
              <a:rPr sz="1100" spc="-10" dirty="0">
                <a:latin typeface="Arial"/>
                <a:cs typeface="Arial"/>
              </a:rPr>
              <a:t>Abzorbans/op </a:t>
            </a:r>
            <a:r>
              <a:rPr sz="1100" dirty="0">
                <a:latin typeface="Arial"/>
                <a:cs typeface="Arial"/>
              </a:rPr>
              <a:t>tik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yoğunluk </a:t>
            </a:r>
            <a:r>
              <a:rPr sz="1100" dirty="0">
                <a:latin typeface="Arial"/>
                <a:cs typeface="Arial"/>
              </a:rPr>
              <a:t>(UV</a:t>
            </a:r>
            <a:r>
              <a:rPr sz="1100" spc="-20" dirty="0">
                <a:latin typeface="Arial"/>
                <a:cs typeface="Arial"/>
              </a:rPr>
              <a:t> 280)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51147" y="4128515"/>
            <a:ext cx="1140460" cy="6019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2075" marR="267335">
              <a:lnSpc>
                <a:spcPct val="100000"/>
              </a:lnSpc>
              <a:spcBef>
                <a:spcPts val="340"/>
              </a:spcBef>
            </a:pPr>
            <a:r>
              <a:rPr sz="1100" spc="-20" dirty="0">
                <a:latin typeface="Arial"/>
                <a:cs typeface="Arial"/>
              </a:rPr>
              <a:t>Orta </a:t>
            </a:r>
            <a:r>
              <a:rPr sz="1100" spc="-10" dirty="0">
                <a:latin typeface="Arial"/>
                <a:cs typeface="Arial"/>
              </a:rPr>
              <a:t>büyüklükteki proteinler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6600" y="5884164"/>
            <a:ext cx="1140460" cy="600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92075" marR="456565">
              <a:lnSpc>
                <a:spcPct val="100000"/>
              </a:lnSpc>
              <a:spcBef>
                <a:spcPts val="345"/>
              </a:spcBef>
            </a:pPr>
            <a:r>
              <a:rPr sz="1100" spc="-20" dirty="0">
                <a:latin typeface="Arial"/>
                <a:cs typeface="Arial"/>
              </a:rPr>
              <a:t>Büyük </a:t>
            </a:r>
            <a:r>
              <a:rPr sz="1100" spc="-10" dirty="0">
                <a:latin typeface="Arial"/>
                <a:cs typeface="Arial"/>
              </a:rPr>
              <a:t>proteinler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55464" y="5989320"/>
            <a:ext cx="1140460" cy="600710"/>
          </a:xfrm>
          <a:custGeom>
            <a:avLst/>
            <a:gdLst/>
            <a:ahLst/>
            <a:cxnLst/>
            <a:rect l="l" t="t" r="r" b="b"/>
            <a:pathLst>
              <a:path w="1140460" h="600709">
                <a:moveTo>
                  <a:pt x="1139952" y="0"/>
                </a:moveTo>
                <a:lnTo>
                  <a:pt x="0" y="0"/>
                </a:lnTo>
                <a:lnTo>
                  <a:pt x="0" y="600455"/>
                </a:lnTo>
                <a:lnTo>
                  <a:pt x="1139952" y="600455"/>
                </a:lnTo>
                <a:lnTo>
                  <a:pt x="1139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935728" y="6019596"/>
            <a:ext cx="60896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"/>
                <a:cs typeface="Arial"/>
              </a:rPr>
              <a:t>Küçük proteinler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18276" y="5902452"/>
            <a:ext cx="1140460" cy="262255"/>
          </a:xfrm>
          <a:custGeom>
            <a:avLst/>
            <a:gdLst/>
            <a:ahLst/>
            <a:cxnLst/>
            <a:rect l="l" t="t" r="r" b="b"/>
            <a:pathLst>
              <a:path w="1140459" h="262254">
                <a:moveTo>
                  <a:pt x="1139952" y="0"/>
                </a:moveTo>
                <a:lnTo>
                  <a:pt x="0" y="0"/>
                </a:lnTo>
                <a:lnTo>
                  <a:pt x="0" y="262128"/>
                </a:lnTo>
                <a:lnTo>
                  <a:pt x="1139952" y="262128"/>
                </a:lnTo>
                <a:lnTo>
                  <a:pt x="11399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018276" y="5932119"/>
            <a:ext cx="114046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"/>
                <a:cs typeface="Arial"/>
              </a:rPr>
              <a:t>Zaman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828040" algn="l"/>
              </a:tabLst>
            </a:pPr>
            <a:r>
              <a:rPr dirty="0"/>
              <a:t>	Biyoteknoloji</a:t>
            </a:r>
            <a:r>
              <a:rPr spc="-95" dirty="0"/>
              <a:t> </a:t>
            </a:r>
            <a:r>
              <a:rPr dirty="0"/>
              <a:t>ürünleri</a:t>
            </a:r>
            <a:r>
              <a:rPr spc="-70" dirty="0"/>
              <a:t> </a:t>
            </a:r>
            <a:r>
              <a:rPr dirty="0"/>
              <a:t>olarak</a:t>
            </a:r>
            <a:r>
              <a:rPr spc="-65" dirty="0"/>
              <a:t> </a:t>
            </a:r>
            <a:r>
              <a:rPr spc="-10" dirty="0"/>
              <a:t>proteinler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5615" y="983996"/>
            <a:ext cx="8128000" cy="42646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ts val="3275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Arial"/>
                <a:cs typeface="Arial"/>
              </a:rPr>
              <a:t>2000’de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NIH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tarafından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Protein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Yapısı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Girişimi</a:t>
            </a:r>
            <a:endParaRPr sz="2800" dirty="0">
              <a:latin typeface="Arial"/>
              <a:cs typeface="Arial"/>
            </a:endParaRPr>
          </a:p>
          <a:p>
            <a:pPr marL="355600">
              <a:lnSpc>
                <a:spcPts val="3275"/>
              </a:lnSpc>
            </a:pPr>
            <a:r>
              <a:rPr sz="2800" spc="-10" dirty="0">
                <a:latin typeface="Arial"/>
                <a:cs typeface="Arial"/>
              </a:rPr>
              <a:t>başlatıldı</a:t>
            </a:r>
            <a:endParaRPr sz="2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5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İnsan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proteinlerinin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yapılarının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belirlenmesi</a:t>
            </a:r>
            <a:endParaRPr sz="2400" dirty="0">
              <a:latin typeface="Arial"/>
              <a:cs typeface="Arial"/>
            </a:endParaRPr>
          </a:p>
          <a:p>
            <a:pPr marL="756285" marR="873125" lvl="1" indent="-287020">
              <a:lnSpc>
                <a:spcPts val="2740"/>
              </a:lnSpc>
              <a:spcBef>
                <a:spcPts val="64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2010’da geniş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çaplı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biyolojik ve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biyomedikal </a:t>
            </a:r>
            <a:r>
              <a:rPr sz="2400" dirty="0">
                <a:latin typeface="Arial"/>
                <a:cs typeface="Arial"/>
              </a:rPr>
              <a:t>problemlerin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incelenmesi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için,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yüksek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çıktılı</a:t>
            </a:r>
            <a:r>
              <a:rPr sz="2400" spc="-20" dirty="0">
                <a:latin typeface="Arial"/>
                <a:cs typeface="Arial"/>
              </a:rPr>
              <a:t> yapı </a:t>
            </a:r>
            <a:r>
              <a:rPr sz="2400" dirty="0">
                <a:latin typeface="Arial"/>
                <a:cs typeface="Arial"/>
              </a:rPr>
              <a:t>belirleme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çalışması</a:t>
            </a:r>
            <a:r>
              <a:rPr sz="2400" spc="-10" dirty="0">
                <a:latin typeface="Arial"/>
                <a:cs typeface="Arial"/>
              </a:rPr>
              <a:t> başladı</a:t>
            </a:r>
            <a:endParaRPr sz="2400" dirty="0">
              <a:latin typeface="Arial"/>
              <a:cs typeface="Arial"/>
            </a:endParaRPr>
          </a:p>
          <a:p>
            <a:pPr marL="756285" marR="131445" lvl="1" indent="-287020">
              <a:lnSpc>
                <a:spcPts val="2740"/>
              </a:lnSpc>
              <a:spcBef>
                <a:spcPts val="56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Amaç: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veri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tabanında bilinen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yapılarıyla </a:t>
            </a:r>
            <a:r>
              <a:rPr sz="2400" dirty="0">
                <a:latin typeface="Arial"/>
                <a:cs typeface="Arial"/>
              </a:rPr>
              <a:t>karşılaştırmalar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yaparak,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bilinmeyen protein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yapılarını </a:t>
            </a:r>
            <a:r>
              <a:rPr sz="2400" spc="-10" dirty="0" err="1">
                <a:latin typeface="Arial"/>
                <a:cs typeface="Arial"/>
              </a:rPr>
              <a:t>modellemek</a:t>
            </a:r>
            <a:r>
              <a:rPr sz="2400" spc="-10" dirty="0">
                <a:latin typeface="Arial"/>
                <a:cs typeface="Arial"/>
              </a:rPr>
              <a:t>.</a:t>
            </a:r>
            <a:endParaRPr lang="tr-TR" sz="2400" spc="-10" dirty="0">
              <a:latin typeface="Arial"/>
              <a:cs typeface="Arial"/>
            </a:endParaRPr>
          </a:p>
          <a:p>
            <a:pPr marL="756285" marR="131445" lvl="1" indent="-287020">
              <a:lnSpc>
                <a:spcPts val="2740"/>
              </a:lnSpc>
              <a:spcBef>
                <a:spcPts val="565"/>
              </a:spcBef>
              <a:buChar char="–"/>
              <a:tabLst>
                <a:tab pos="756920" algn="l"/>
              </a:tabLst>
            </a:pPr>
            <a:r>
              <a:rPr lang="tr-TR" sz="2400" spc="-10" dirty="0">
                <a:latin typeface="Arial"/>
                <a:cs typeface="Arial"/>
              </a:rPr>
              <a:t>K</a:t>
            </a:r>
            <a:r>
              <a:rPr sz="2000" dirty="0" err="1">
                <a:latin typeface="Arial"/>
                <a:cs typeface="Arial"/>
              </a:rPr>
              <a:t>amuya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açık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veri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tabanı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33.000den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fazla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dizisi barındırmaktadır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78340"/>
            <a:ext cx="8035925" cy="47917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927100" marR="711835" lvl="1">
              <a:lnSpc>
                <a:spcPct val="95000"/>
              </a:lnSpc>
              <a:spcBef>
                <a:spcPts val="575"/>
              </a:spcBef>
              <a:buAutoNum type="alphaLcParenR" startAt="2"/>
              <a:tabLst>
                <a:tab pos="1537970" algn="l"/>
              </a:tabLst>
            </a:pPr>
            <a:r>
              <a:rPr sz="2400" dirty="0">
                <a:latin typeface="Arial"/>
                <a:cs typeface="Arial"/>
              </a:rPr>
              <a:t>İyon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değiştirme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kromatografisi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Proteinleri </a:t>
            </a:r>
            <a:r>
              <a:rPr sz="2400" dirty="0">
                <a:latin typeface="Arial"/>
                <a:cs typeface="Arial"/>
              </a:rPr>
              <a:t>kolondaki reçine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boncuklarına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bağlamak </a:t>
            </a:r>
            <a:r>
              <a:rPr sz="2400" spc="-20" dirty="0">
                <a:latin typeface="Arial"/>
                <a:cs typeface="Arial"/>
              </a:rPr>
              <a:t>için </a:t>
            </a:r>
            <a:r>
              <a:rPr sz="2400" dirty="0">
                <a:latin typeface="Arial"/>
                <a:cs typeface="Arial"/>
              </a:rPr>
              <a:t>elektrostatik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yük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kullanılır</a:t>
            </a:r>
            <a:endParaRPr sz="2400">
              <a:latin typeface="Arial"/>
              <a:cs typeface="Arial"/>
            </a:endParaRPr>
          </a:p>
          <a:p>
            <a:pPr marL="1612900" lvl="2" indent="-229235">
              <a:lnSpc>
                <a:spcPts val="2280"/>
              </a:lnSpc>
              <a:spcBef>
                <a:spcPts val="24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Yüklü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reçineye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bağlandığında,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diğer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moleküller</a:t>
            </a:r>
            <a:endParaRPr sz="2000">
              <a:latin typeface="Arial"/>
              <a:cs typeface="Arial"/>
            </a:endParaRPr>
          </a:p>
          <a:p>
            <a:pPr marL="1612900">
              <a:lnSpc>
                <a:spcPts val="2280"/>
              </a:lnSpc>
            </a:pPr>
            <a:r>
              <a:rPr sz="2000" dirty="0">
                <a:latin typeface="Arial"/>
                <a:cs typeface="Arial"/>
              </a:rPr>
              <a:t>kolondan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geçerek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dışarı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çıkar</a:t>
            </a:r>
            <a:endParaRPr sz="2000">
              <a:latin typeface="Arial"/>
              <a:cs typeface="Arial"/>
            </a:endParaRPr>
          </a:p>
          <a:p>
            <a:pPr marL="1612900" marR="533400" lvl="2" indent="-228600">
              <a:lnSpc>
                <a:spcPts val="2160"/>
              </a:lnSpc>
              <a:spcBef>
                <a:spcPts val="515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Sonrasında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tuz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çözeltilerinin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tuz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oranları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artırılarak </a:t>
            </a:r>
            <a:r>
              <a:rPr sz="2000" dirty="0">
                <a:latin typeface="Arial"/>
                <a:cs typeface="Arial"/>
              </a:rPr>
              <a:t>elektrostatik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yük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değiştirilir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serbest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kalır</a:t>
            </a:r>
            <a:endParaRPr sz="20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204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Anyon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değiştirme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reçinesi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artı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yüklüdür</a:t>
            </a:r>
            <a:endParaRPr sz="20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24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Katyon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değiştirme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reçinesi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eksi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yüklüdür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581" y="947927"/>
            <a:ext cx="8488641" cy="496214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14871" y="2953511"/>
            <a:ext cx="1082040" cy="5994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710" marR="107950">
              <a:lnSpc>
                <a:spcPct val="100000"/>
              </a:lnSpc>
              <a:spcBef>
                <a:spcPts val="325"/>
              </a:spcBef>
            </a:pPr>
            <a:r>
              <a:rPr sz="1100" dirty="0">
                <a:latin typeface="Arial"/>
                <a:cs typeface="Arial"/>
              </a:rPr>
              <a:t>Artı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yüklü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iyon </a:t>
            </a:r>
            <a:r>
              <a:rPr sz="1100" spc="-10" dirty="0">
                <a:latin typeface="Arial"/>
                <a:cs typeface="Arial"/>
              </a:rPr>
              <a:t>değiştirme boncuğu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01583" y="3304032"/>
            <a:ext cx="927100" cy="431800"/>
          </a:xfrm>
          <a:custGeom>
            <a:avLst/>
            <a:gdLst/>
            <a:ahLst/>
            <a:cxnLst/>
            <a:rect l="l" t="t" r="r" b="b"/>
            <a:pathLst>
              <a:path w="927100" h="431800">
                <a:moveTo>
                  <a:pt x="926592" y="0"/>
                </a:moveTo>
                <a:lnTo>
                  <a:pt x="0" y="0"/>
                </a:lnTo>
                <a:lnTo>
                  <a:pt x="0" y="431291"/>
                </a:lnTo>
                <a:lnTo>
                  <a:pt x="926592" y="431291"/>
                </a:lnTo>
                <a:lnTo>
                  <a:pt x="9265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81213" y="3332733"/>
            <a:ext cx="65468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Eksi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yüklü protein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0" y="5300471"/>
            <a:ext cx="1228725" cy="769620"/>
          </a:xfrm>
          <a:custGeom>
            <a:avLst/>
            <a:gdLst/>
            <a:ahLst/>
            <a:cxnLst/>
            <a:rect l="l" t="t" r="r" b="b"/>
            <a:pathLst>
              <a:path w="1228725" h="769620">
                <a:moveTo>
                  <a:pt x="1228344" y="0"/>
                </a:moveTo>
                <a:lnTo>
                  <a:pt x="0" y="0"/>
                </a:lnTo>
                <a:lnTo>
                  <a:pt x="0" y="769619"/>
                </a:lnTo>
                <a:lnTo>
                  <a:pt x="1228344" y="769619"/>
                </a:lnTo>
                <a:lnTo>
                  <a:pt x="12283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51628" y="5330444"/>
            <a:ext cx="101473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25" dirty="0">
                <a:latin typeface="Arial"/>
                <a:cs typeface="Arial"/>
              </a:rPr>
              <a:t>Tuz </a:t>
            </a:r>
            <a:r>
              <a:rPr sz="1100" spc="-10" dirty="0">
                <a:latin typeface="Arial"/>
                <a:cs typeface="Arial"/>
              </a:rPr>
              <a:t>konsantrasyonu </a:t>
            </a:r>
            <a:r>
              <a:rPr sz="1100" dirty="0">
                <a:latin typeface="Arial"/>
                <a:cs typeface="Arial"/>
              </a:rPr>
              <a:t>aşamalı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olarak artırılır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27376" y="5300471"/>
            <a:ext cx="64008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1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40"/>
              </a:spcBef>
            </a:pPr>
            <a:r>
              <a:rPr sz="1100" spc="-10" dirty="0">
                <a:latin typeface="Arial"/>
                <a:cs typeface="Arial"/>
              </a:rPr>
              <a:t>Zaman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2459" y="3552444"/>
            <a:ext cx="259079" cy="1635760"/>
          </a:xfrm>
          <a:custGeom>
            <a:avLst/>
            <a:gdLst/>
            <a:ahLst/>
            <a:cxnLst/>
            <a:rect l="l" t="t" r="r" b="b"/>
            <a:pathLst>
              <a:path w="259079" h="1635760">
                <a:moveTo>
                  <a:pt x="259079" y="0"/>
                </a:moveTo>
                <a:lnTo>
                  <a:pt x="0" y="0"/>
                </a:lnTo>
                <a:lnTo>
                  <a:pt x="0" y="1635251"/>
                </a:lnTo>
                <a:lnTo>
                  <a:pt x="259079" y="1635251"/>
                </a:lnTo>
                <a:lnTo>
                  <a:pt x="2590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84443" y="3824890"/>
            <a:ext cx="182245" cy="12858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dirty="0">
                <a:latin typeface="Arial"/>
                <a:cs typeface="Arial"/>
              </a:rPr>
              <a:t>Tuz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konsantrasyonu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78340"/>
            <a:ext cx="8034655" cy="531749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927100" marR="369570" lvl="1">
              <a:lnSpc>
                <a:spcPct val="95000"/>
              </a:lnSpc>
              <a:spcBef>
                <a:spcPts val="575"/>
              </a:spcBef>
              <a:buAutoNum type="alphaLcParenR" startAt="3"/>
              <a:tabLst>
                <a:tab pos="1520825" algn="l"/>
                <a:tab pos="7333615" algn="l"/>
              </a:tabLst>
            </a:pPr>
            <a:r>
              <a:rPr sz="2400" dirty="0">
                <a:latin typeface="Arial"/>
                <a:cs typeface="Arial"/>
              </a:rPr>
              <a:t>Afinite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kromatografisi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Proteinlerin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özgün</a:t>
            </a:r>
            <a:r>
              <a:rPr sz="2400" dirty="0">
                <a:latin typeface="Arial"/>
                <a:cs typeface="Arial"/>
              </a:rPr>
              <a:t>	</a:t>
            </a:r>
            <a:r>
              <a:rPr sz="2400" spc="-25" dirty="0">
                <a:latin typeface="Arial"/>
                <a:cs typeface="Arial"/>
              </a:rPr>
              <a:t>ve </a:t>
            </a:r>
            <a:r>
              <a:rPr sz="2400" dirty="0">
                <a:latin typeface="Arial"/>
                <a:cs typeface="Arial"/>
              </a:rPr>
              <a:t>geri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dönüşümlü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olarak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belirli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moleküllere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(ligand) </a:t>
            </a:r>
            <a:r>
              <a:rPr sz="2400" dirty="0">
                <a:latin typeface="Arial"/>
                <a:cs typeface="Arial"/>
              </a:rPr>
              <a:t>bağlanma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özelliğine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dayanır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–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anahtar:kilit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modeli</a:t>
            </a:r>
            <a:endParaRPr sz="2000">
              <a:latin typeface="Arial"/>
              <a:cs typeface="Arial"/>
            </a:endParaRPr>
          </a:p>
          <a:p>
            <a:pPr marL="1612900" marR="1073150" lvl="2" indent="-228600">
              <a:lnSpc>
                <a:spcPct val="100000"/>
              </a:lnSpc>
              <a:spcBef>
                <a:spcPts val="445"/>
              </a:spcBef>
              <a:buChar char="–"/>
              <a:tabLst>
                <a:tab pos="1613535" algn="l"/>
              </a:tabLst>
            </a:pPr>
            <a:r>
              <a:rPr sz="1800" dirty="0">
                <a:latin typeface="Arial"/>
                <a:cs typeface="Arial"/>
              </a:rPr>
              <a:t>Proteinler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reçineye bağlandıktan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sonra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bağlanmayan </a:t>
            </a:r>
            <a:r>
              <a:rPr sz="1800" dirty="0">
                <a:latin typeface="Arial"/>
                <a:cs typeface="Arial"/>
              </a:rPr>
              <a:t>moleküller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yıkanır</a:t>
            </a:r>
            <a:endParaRPr sz="1800">
              <a:latin typeface="Arial"/>
              <a:cs typeface="Arial"/>
            </a:endParaRPr>
          </a:p>
          <a:p>
            <a:pPr marL="1612900" marR="528320" lvl="2" indent="-228600">
              <a:lnSpc>
                <a:spcPct val="100000"/>
              </a:lnSpc>
              <a:spcBef>
                <a:spcPts val="434"/>
              </a:spcBef>
              <a:buChar char="–"/>
              <a:tabLst>
                <a:tab pos="1613535" algn="l"/>
              </a:tabLst>
            </a:pPr>
            <a:r>
              <a:rPr sz="1800" dirty="0">
                <a:latin typeface="Arial"/>
                <a:cs typeface="Arial"/>
              </a:rPr>
              <a:t>Sonra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protein:ligand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arasındaki bağları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koparmak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için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özel </a:t>
            </a:r>
            <a:r>
              <a:rPr sz="1800" dirty="0">
                <a:latin typeface="Arial"/>
                <a:cs typeface="Arial"/>
              </a:rPr>
              <a:t>çözeltiler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kullanılır</a:t>
            </a:r>
            <a:endParaRPr sz="1800">
              <a:latin typeface="Arial"/>
              <a:cs typeface="Arial"/>
            </a:endParaRPr>
          </a:p>
          <a:p>
            <a:pPr marL="2070100" marR="1084580" indent="-2286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latin typeface="Arial"/>
                <a:cs typeface="Arial"/>
              </a:rPr>
              <a:t>»</a:t>
            </a:r>
            <a:r>
              <a:rPr sz="1800" spc="27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teknik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saflaştırma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adımlarını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azaltarak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süreci hızlandırır.</a:t>
            </a:r>
            <a:endParaRPr sz="1800">
              <a:latin typeface="Arial"/>
              <a:cs typeface="Arial"/>
            </a:endParaRPr>
          </a:p>
          <a:p>
            <a:pPr marL="2070100" marR="5080" indent="-2286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Arial"/>
                <a:cs typeface="Arial"/>
              </a:rPr>
              <a:t>»</a:t>
            </a:r>
            <a:r>
              <a:rPr sz="1800" spc="2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Genelde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birbirine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bağlı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bulunan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proteinleri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saflaştırmak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için </a:t>
            </a:r>
            <a:r>
              <a:rPr sz="1800" spc="-10" dirty="0">
                <a:latin typeface="Arial"/>
                <a:cs typeface="Arial"/>
              </a:rPr>
              <a:t>kullanılır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7847" y="708659"/>
            <a:ext cx="8502650" cy="5361940"/>
            <a:chOff x="307847" y="708659"/>
            <a:chExt cx="8502650" cy="53619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1581" y="850406"/>
              <a:ext cx="8488641" cy="521968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07847" y="708659"/>
              <a:ext cx="2032000" cy="830580"/>
            </a:xfrm>
            <a:custGeom>
              <a:avLst/>
              <a:gdLst/>
              <a:ahLst/>
              <a:cxnLst/>
              <a:rect l="l" t="t" r="r" b="b"/>
              <a:pathLst>
                <a:path w="2032000" h="830580">
                  <a:moveTo>
                    <a:pt x="2031492" y="0"/>
                  </a:moveTo>
                  <a:lnTo>
                    <a:pt x="0" y="0"/>
                  </a:lnTo>
                  <a:lnTo>
                    <a:pt x="0" y="830580"/>
                  </a:lnTo>
                  <a:lnTo>
                    <a:pt x="2031492" y="830580"/>
                  </a:lnTo>
                  <a:lnTo>
                    <a:pt x="2031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6892" y="733805"/>
            <a:ext cx="17214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Kolon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reçine boncuğu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9339" y="4869179"/>
            <a:ext cx="1656714" cy="8324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2710" marR="660400">
              <a:lnSpc>
                <a:spcPct val="100000"/>
              </a:lnSpc>
              <a:spcBef>
                <a:spcPts val="305"/>
              </a:spcBef>
            </a:pPr>
            <a:r>
              <a:rPr sz="2400" spc="-10" dirty="0">
                <a:latin typeface="Arial"/>
                <a:cs typeface="Arial"/>
              </a:rPr>
              <a:t>Afinite ligandı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40708" y="1124711"/>
            <a:ext cx="1655445" cy="8293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74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95"/>
              </a:spcBef>
            </a:pPr>
            <a:r>
              <a:rPr sz="2400" spc="-10" dirty="0">
                <a:latin typeface="Arial"/>
                <a:cs typeface="Arial"/>
              </a:rPr>
              <a:t>Protein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59880" y="5285232"/>
            <a:ext cx="2211705" cy="830580"/>
          </a:xfrm>
          <a:custGeom>
            <a:avLst/>
            <a:gdLst/>
            <a:ahLst/>
            <a:cxnLst/>
            <a:rect l="l" t="t" r="r" b="b"/>
            <a:pathLst>
              <a:path w="2211704" h="830579">
                <a:moveTo>
                  <a:pt x="2211324" y="0"/>
                </a:moveTo>
                <a:lnTo>
                  <a:pt x="0" y="0"/>
                </a:lnTo>
                <a:lnTo>
                  <a:pt x="0" y="830580"/>
                </a:lnTo>
                <a:lnTo>
                  <a:pt x="2211324" y="830580"/>
                </a:lnTo>
                <a:lnTo>
                  <a:pt x="22113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739508" y="5311546"/>
            <a:ext cx="12947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Diğer protienler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78340"/>
            <a:ext cx="7654925" cy="401827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yöntemleri</a:t>
            </a:r>
            <a:endParaRPr sz="2000">
              <a:latin typeface="Arial"/>
              <a:cs typeface="Arial"/>
            </a:endParaRPr>
          </a:p>
          <a:p>
            <a:pPr marL="9271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3)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İzoelektrik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odaklama</a:t>
            </a:r>
            <a:endParaRPr sz="2000">
              <a:latin typeface="Arial"/>
              <a:cs typeface="Arial"/>
            </a:endParaRPr>
          </a:p>
          <a:p>
            <a:pPr marL="1612900" marR="5080" indent="-228600">
              <a:lnSpc>
                <a:spcPct val="100000"/>
              </a:lnSpc>
              <a:spcBef>
                <a:spcPts val="445"/>
              </a:spcBef>
            </a:pPr>
            <a:r>
              <a:rPr sz="1800" dirty="0">
                <a:latin typeface="Arial"/>
                <a:cs typeface="Arial"/>
              </a:rPr>
              <a:t>–</a:t>
            </a:r>
            <a:r>
              <a:rPr sz="1800" spc="2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Yüklü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amino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asit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sayısına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bağlı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olarak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kendine </a:t>
            </a:r>
            <a:r>
              <a:rPr sz="1800" dirty="0">
                <a:latin typeface="Arial"/>
                <a:cs typeface="Arial"/>
              </a:rPr>
              <a:t>özgü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elektronik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imzası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vardır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=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İZOELEKTRİK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NOKTA</a:t>
            </a:r>
            <a:endParaRPr sz="18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30"/>
              </a:spcBef>
            </a:pPr>
            <a:r>
              <a:rPr sz="1800" dirty="0">
                <a:latin typeface="Arial"/>
                <a:cs typeface="Arial"/>
              </a:rPr>
              <a:t>»</a:t>
            </a:r>
            <a:r>
              <a:rPr sz="1800" spc="2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yükünün,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çözgenin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pH’ına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eşit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olduğu</a:t>
            </a:r>
            <a:r>
              <a:rPr sz="1800" spc="-10" dirty="0">
                <a:latin typeface="Arial"/>
                <a:cs typeface="Arial"/>
              </a:rPr>
              <a:t> nokta</a:t>
            </a:r>
            <a:endParaRPr sz="18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Arial"/>
                <a:cs typeface="Arial"/>
              </a:rPr>
              <a:t>»</a:t>
            </a:r>
            <a:r>
              <a:rPr sz="1800" spc="2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Benzer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proteinleri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birbirinden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ayırmak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için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kullanılır</a:t>
            </a:r>
            <a:endParaRPr sz="1800">
              <a:latin typeface="Arial"/>
              <a:cs typeface="Arial"/>
            </a:endParaRPr>
          </a:p>
          <a:p>
            <a:pPr marL="2070100" marR="558165" indent="-228600">
              <a:lnSpc>
                <a:spcPct val="100000"/>
              </a:lnSpc>
              <a:spcBef>
                <a:spcPts val="434"/>
              </a:spcBef>
            </a:pPr>
            <a:r>
              <a:rPr sz="1800" dirty="0">
                <a:latin typeface="Arial"/>
                <a:cs typeface="Arial"/>
              </a:rPr>
              <a:t>»</a:t>
            </a:r>
            <a:r>
              <a:rPr sz="1800" spc="2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2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boyutlu jel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elektroforezinin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ilk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aşamasıdır. </a:t>
            </a:r>
            <a:r>
              <a:rPr sz="1800" spc="-25" dirty="0">
                <a:latin typeface="Arial"/>
                <a:cs typeface="Arial"/>
              </a:rPr>
              <a:t>(2. </a:t>
            </a:r>
            <a:r>
              <a:rPr sz="1800" dirty="0">
                <a:latin typeface="Arial"/>
                <a:cs typeface="Arial"/>
              </a:rPr>
              <a:t>aşamasında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proteinler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büyüklüklerine göre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ayrılır)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477" y="6562503"/>
            <a:ext cx="1615440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latin typeface="Arial"/>
                <a:cs typeface="Arial"/>
              </a:rPr>
              <a:t>©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2013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Pearson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Education,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Inc.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3048" y="196671"/>
            <a:ext cx="8981440" cy="6404610"/>
            <a:chOff x="163048" y="196671"/>
            <a:chExt cx="8981440" cy="64046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048" y="196671"/>
              <a:ext cx="8980951" cy="64040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82239" y="432815"/>
              <a:ext cx="4265930" cy="463550"/>
            </a:xfrm>
            <a:custGeom>
              <a:avLst/>
              <a:gdLst/>
              <a:ahLst/>
              <a:cxnLst/>
              <a:rect l="l" t="t" r="r" b="b"/>
              <a:pathLst>
                <a:path w="4265930" h="463550">
                  <a:moveTo>
                    <a:pt x="4265675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4265675" y="463296"/>
                  </a:lnTo>
                  <a:lnTo>
                    <a:pt x="426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62250" y="459104"/>
            <a:ext cx="3397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sz="240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boyutlu</a:t>
            </a:r>
            <a:r>
              <a:rPr sz="2400" b="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dirty="0">
                <a:solidFill>
                  <a:srgbClr val="000000"/>
                </a:solidFill>
                <a:latin typeface="Arial"/>
                <a:cs typeface="Arial"/>
              </a:rPr>
              <a:t>jel</a:t>
            </a:r>
            <a:r>
              <a:rPr sz="2400" b="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b="0" spc="-10" dirty="0">
                <a:solidFill>
                  <a:srgbClr val="000000"/>
                </a:solidFill>
                <a:latin typeface="Arial"/>
                <a:cs typeface="Arial"/>
              </a:rPr>
              <a:t>elektroforezi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78340"/>
            <a:ext cx="8004175" cy="385889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ayrıştırmada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analitik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</a:t>
            </a:r>
            <a:endParaRPr sz="20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Yüksek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performans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sıvı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kromatografi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(HPLC)</a:t>
            </a:r>
            <a:endParaRPr sz="2000">
              <a:latin typeface="Arial"/>
              <a:cs typeface="Arial"/>
            </a:endParaRPr>
          </a:p>
          <a:p>
            <a:pPr marL="2070100" marR="5080" indent="-2286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Kolondan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özütün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hareketini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hızlandırmak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yüksek </a:t>
            </a:r>
            <a:r>
              <a:rPr sz="2000" dirty="0">
                <a:latin typeface="Arial"/>
                <a:cs typeface="Arial"/>
              </a:rPr>
              <a:t>basınç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uygulanır</a:t>
            </a:r>
            <a:endParaRPr sz="20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Sınırlamaları: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daha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az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ayrıştırılır</a:t>
            </a:r>
            <a:endParaRPr sz="2000">
              <a:latin typeface="Arial"/>
              <a:cs typeface="Arial"/>
            </a:endParaRPr>
          </a:p>
          <a:p>
            <a:pPr marL="1841500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Büyük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miktar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üretim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yerine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analitik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uygulamalarda</a:t>
            </a:r>
            <a:endParaRPr sz="2000">
              <a:latin typeface="Arial"/>
              <a:cs typeface="Arial"/>
            </a:endParaRPr>
          </a:p>
          <a:p>
            <a:pPr marL="2070100">
              <a:lnSpc>
                <a:spcPct val="100000"/>
              </a:lnSpc>
            </a:pPr>
            <a:r>
              <a:rPr sz="2000" spc="-10" dirty="0">
                <a:latin typeface="Arial"/>
                <a:cs typeface="Arial"/>
              </a:rPr>
              <a:t>kullanılır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7910" y="733058"/>
            <a:ext cx="9126220" cy="5527675"/>
            <a:chOff x="17910" y="733058"/>
            <a:chExt cx="9126220" cy="55276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10" y="733058"/>
              <a:ext cx="8310483" cy="525016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8228" y="836675"/>
              <a:ext cx="5795772" cy="542391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02742" y="801800"/>
            <a:ext cx="7529830" cy="385889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Aşağı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aşamalar:</a:t>
            </a:r>
            <a:endParaRPr sz="2800">
              <a:latin typeface="Arial"/>
              <a:cs typeface="Arial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9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Protein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saflaştırma</a:t>
            </a:r>
            <a:endParaRPr sz="2400">
              <a:latin typeface="Arial"/>
              <a:cs typeface="Arial"/>
            </a:endParaRPr>
          </a:p>
          <a:p>
            <a:pPr marL="1155065" lvl="2" indent="-229235" algn="just">
              <a:lnSpc>
                <a:spcPct val="100000"/>
              </a:lnSpc>
              <a:spcBef>
                <a:spcPts val="580"/>
              </a:spcBef>
              <a:buChar char="•"/>
              <a:tabLst>
                <a:tab pos="1155700" algn="l"/>
              </a:tabLst>
            </a:pPr>
            <a:r>
              <a:rPr sz="2400" dirty="0">
                <a:latin typeface="Arial"/>
                <a:cs typeface="Arial"/>
              </a:rPr>
              <a:t>Adım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3: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Özütteki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bileşenleri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ayırmak</a:t>
            </a:r>
            <a:endParaRPr sz="2400">
              <a:latin typeface="Arial"/>
              <a:cs typeface="Arial"/>
            </a:endParaRPr>
          </a:p>
          <a:p>
            <a:pPr marL="1384300" algn="just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ayrıştırmada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analitik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yöntemler</a:t>
            </a:r>
            <a:endParaRPr sz="2000">
              <a:latin typeface="Arial"/>
              <a:cs typeface="Arial"/>
            </a:endParaRPr>
          </a:p>
          <a:p>
            <a:pPr marL="2070100" marR="92075" indent="-228600" algn="just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Kütle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spektrometresi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arasındaki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çok </a:t>
            </a:r>
            <a:r>
              <a:rPr sz="2000" dirty="0">
                <a:latin typeface="Arial"/>
                <a:cs typeface="Arial"/>
              </a:rPr>
              <a:t>küçük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farkları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ayırmak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kullanılan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hassas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bir </a:t>
            </a:r>
            <a:r>
              <a:rPr sz="2000" spc="-10" dirty="0">
                <a:latin typeface="Arial"/>
                <a:cs typeface="Arial"/>
              </a:rPr>
              <a:t>yöntem</a:t>
            </a:r>
            <a:endParaRPr sz="2000">
              <a:latin typeface="Arial"/>
              <a:cs typeface="Arial"/>
            </a:endParaRPr>
          </a:p>
          <a:p>
            <a:pPr marL="1841500" algn="just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HPLC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sonrasında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elde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edilen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kullanılır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Arial"/>
              <a:cs typeface="Arial"/>
            </a:endParaRPr>
          </a:p>
          <a:p>
            <a:pPr marL="1841500" algn="just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Protein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dizilemede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kullanılır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43890" y="1062401"/>
            <a:ext cx="8068945" cy="431419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10" dirty="0">
                <a:latin typeface="Arial"/>
                <a:cs typeface="Arial"/>
              </a:rPr>
              <a:t>Doğrulama</a:t>
            </a:r>
            <a:endParaRPr sz="3200">
              <a:latin typeface="Arial"/>
              <a:cs typeface="Arial"/>
            </a:endParaRPr>
          </a:p>
          <a:p>
            <a:pPr marL="756285" marR="319405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Protien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saflaştırma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sırasında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hedef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proteinin </a:t>
            </a:r>
            <a:r>
              <a:rPr sz="2800" dirty="0">
                <a:latin typeface="Arial"/>
                <a:cs typeface="Arial"/>
              </a:rPr>
              <a:t>kaybedilmeyip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elde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edildiği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doğrulanmalıdır</a:t>
            </a:r>
            <a:endParaRPr sz="28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9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SDS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PAGE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(poliakrilamid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jel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elektroforezi)</a:t>
            </a:r>
            <a:endParaRPr sz="2400">
              <a:latin typeface="Arial"/>
              <a:cs typeface="Arial"/>
            </a:endParaRPr>
          </a:p>
          <a:p>
            <a:pPr marL="1612900" lvl="3" indent="-229235">
              <a:lnSpc>
                <a:spcPct val="100000"/>
              </a:lnSpc>
              <a:spcBef>
                <a:spcPts val="48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SDS: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deterjan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(sodyum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dodesil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sülfat)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karışımına</a:t>
            </a:r>
            <a:endParaRPr sz="2000">
              <a:latin typeface="Arial"/>
              <a:cs typeface="Arial"/>
            </a:endParaRPr>
          </a:p>
          <a:p>
            <a:pPr marL="16129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eklenir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kaynatılır</a:t>
            </a:r>
            <a:endParaRPr sz="2000">
              <a:latin typeface="Arial"/>
              <a:cs typeface="Arial"/>
            </a:endParaRPr>
          </a:p>
          <a:p>
            <a:pPr marL="1612900" marR="5080" lvl="3" indent="-228600">
              <a:lnSpc>
                <a:spcPct val="100000"/>
              </a:lnSpc>
              <a:spcBef>
                <a:spcPts val="480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Protein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yapısındaki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H-bağları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açılır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sülfat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proteinin </a:t>
            </a:r>
            <a:r>
              <a:rPr sz="2000" dirty="0">
                <a:latin typeface="Arial"/>
                <a:cs typeface="Arial"/>
              </a:rPr>
              <a:t>etrafını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sararak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(-)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yük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oluşturur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böylece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yüküne </a:t>
            </a:r>
            <a:r>
              <a:rPr sz="2000" dirty="0">
                <a:latin typeface="Arial"/>
                <a:cs typeface="Arial"/>
              </a:rPr>
              <a:t>göre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değil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sadece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büyüklüğüne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göre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ayrılır</a:t>
            </a:r>
            <a:endParaRPr sz="2000">
              <a:latin typeface="Arial"/>
              <a:cs typeface="Arial"/>
            </a:endParaRPr>
          </a:p>
          <a:p>
            <a:pPr marL="1612900" marR="439420" lvl="3" indent="-228600">
              <a:lnSpc>
                <a:spcPct val="100000"/>
              </a:lnSpc>
              <a:spcBef>
                <a:spcPts val="484"/>
              </a:spcBef>
              <a:buChar char="–"/>
              <a:tabLst>
                <a:tab pos="1613535" algn="l"/>
              </a:tabLst>
            </a:pPr>
            <a:r>
              <a:rPr sz="2000" dirty="0">
                <a:latin typeface="Arial"/>
                <a:cs typeface="Arial"/>
              </a:rPr>
              <a:t>Sonra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örnek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PAGE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kuyucuklarına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yüklenir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elektrik </a:t>
            </a:r>
            <a:r>
              <a:rPr sz="2000" dirty="0">
                <a:latin typeface="Arial"/>
                <a:cs typeface="Arial"/>
              </a:rPr>
              <a:t>akımı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büyüklüğüne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göre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belirli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yere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kadar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ilerler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6900" y="1729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327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5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8F43A-51F1-20E9-8EBC-C84A034E7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E40B8-11F3-C037-F4C7-231AD8FC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" y="838200"/>
            <a:ext cx="9144000" cy="5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92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60" y="1132332"/>
            <a:ext cx="6892722" cy="37368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56588" y="1988820"/>
            <a:ext cx="57912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100" spc="-10" dirty="0">
                <a:latin typeface="Arial"/>
                <a:cs typeface="Arial"/>
              </a:rPr>
              <a:t>Klonla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03291" y="1979676"/>
            <a:ext cx="72136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5"/>
              </a:spcBef>
            </a:pPr>
            <a:r>
              <a:rPr sz="1100" spc="-10" dirty="0">
                <a:latin typeface="Arial"/>
                <a:cs typeface="Arial"/>
              </a:rPr>
              <a:t>Kültür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5100" y="2005583"/>
            <a:ext cx="57912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100" spc="-10" dirty="0">
                <a:latin typeface="Arial"/>
                <a:cs typeface="Arial"/>
              </a:rPr>
              <a:t>Patlat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71004" y="3675888"/>
            <a:ext cx="599440" cy="262255"/>
          </a:xfrm>
          <a:custGeom>
            <a:avLst/>
            <a:gdLst/>
            <a:ahLst/>
            <a:cxnLst/>
            <a:rect l="l" t="t" r="r" b="b"/>
            <a:pathLst>
              <a:path w="599440" h="262254">
                <a:moveTo>
                  <a:pt x="598931" y="0"/>
                </a:moveTo>
                <a:lnTo>
                  <a:pt x="0" y="0"/>
                </a:lnTo>
                <a:lnTo>
                  <a:pt x="0" y="262128"/>
                </a:lnTo>
                <a:lnTo>
                  <a:pt x="598931" y="262128"/>
                </a:lnTo>
                <a:lnTo>
                  <a:pt x="598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51268" y="3705225"/>
            <a:ext cx="4394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Arial"/>
                <a:cs typeface="Arial"/>
              </a:rPr>
              <a:t>Çöktür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617464" y="4030979"/>
            <a:ext cx="59944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100" spc="-10" dirty="0">
                <a:latin typeface="Arial"/>
                <a:cs typeface="Arial"/>
              </a:rPr>
              <a:t>Filtre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53128" y="4030979"/>
            <a:ext cx="597535" cy="4318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1440" marR="85090">
              <a:lnSpc>
                <a:spcPct val="100000"/>
              </a:lnSpc>
              <a:spcBef>
                <a:spcPts val="335"/>
              </a:spcBef>
            </a:pPr>
            <a:r>
              <a:rPr sz="1100" spc="-20" dirty="0">
                <a:latin typeface="Arial"/>
                <a:cs typeface="Arial"/>
              </a:rPr>
              <a:t>Kroma </a:t>
            </a:r>
            <a:r>
              <a:rPr sz="1100" spc="-10" dirty="0">
                <a:latin typeface="Arial"/>
                <a:cs typeface="Arial"/>
              </a:rPr>
              <a:t>tografi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31820" y="4030979"/>
            <a:ext cx="59944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100" spc="-20" dirty="0">
                <a:latin typeface="Arial"/>
                <a:cs typeface="Arial"/>
              </a:rPr>
              <a:t>Yıka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7004" y="4059935"/>
            <a:ext cx="59944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1100" spc="-10" dirty="0">
                <a:latin typeface="Arial"/>
                <a:cs typeface="Arial"/>
              </a:rPr>
              <a:t>Topla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831" y="1553029"/>
            <a:ext cx="8783320" cy="4383405"/>
            <a:chOff x="179831" y="1553029"/>
            <a:chExt cx="8783320" cy="4383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17" y="3202660"/>
              <a:ext cx="3667468" cy="27333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7911" y="1553029"/>
              <a:ext cx="5094693" cy="37885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9831" y="3118104"/>
              <a:ext cx="1100455" cy="262255"/>
            </a:xfrm>
            <a:custGeom>
              <a:avLst/>
              <a:gdLst/>
              <a:ahLst/>
              <a:cxnLst/>
              <a:rect l="l" t="t" r="r" b="b"/>
              <a:pathLst>
                <a:path w="1100455" h="262254">
                  <a:moveTo>
                    <a:pt x="1100328" y="0"/>
                  </a:moveTo>
                  <a:lnTo>
                    <a:pt x="0" y="0"/>
                  </a:lnTo>
                  <a:lnTo>
                    <a:pt x="0" y="262127"/>
                  </a:lnTo>
                  <a:lnTo>
                    <a:pt x="1100328" y="262127"/>
                  </a:lnTo>
                  <a:lnTo>
                    <a:pt x="11003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7725" y="385317"/>
            <a:ext cx="44519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0" u="sng" spc="-2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4"/>
              </a:rPr>
              <a:t>https://www.youtube.com/watch?v=XUjLO-</a:t>
            </a:r>
            <a:r>
              <a:rPr sz="1600" b="0" u="sng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4"/>
              </a:rPr>
              <a:t>ek2C8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17725" y="872998"/>
            <a:ext cx="46183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u="sng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5"/>
              </a:rPr>
              <a:t>https://www.youtube.com/watch?v=IWZN_G_pC8U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8267" y="3147187"/>
            <a:ext cx="92265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SDS’den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20" dirty="0">
                <a:latin typeface="Arial"/>
                <a:cs typeface="Arial"/>
              </a:rPr>
              <a:t>önce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051" y="5099303"/>
            <a:ext cx="1504315" cy="262255"/>
          </a:xfrm>
          <a:custGeom>
            <a:avLst/>
            <a:gdLst/>
            <a:ahLst/>
            <a:cxnLst/>
            <a:rect l="l" t="t" r="r" b="b"/>
            <a:pathLst>
              <a:path w="1504315" h="262254">
                <a:moveTo>
                  <a:pt x="1504188" y="0"/>
                </a:moveTo>
                <a:lnTo>
                  <a:pt x="0" y="0"/>
                </a:lnTo>
                <a:lnTo>
                  <a:pt x="0" y="262128"/>
                </a:lnTo>
                <a:lnTo>
                  <a:pt x="1504188" y="262128"/>
                </a:lnTo>
                <a:lnTo>
                  <a:pt x="15041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3792" y="5129529"/>
            <a:ext cx="96901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Arial"/>
                <a:cs typeface="Arial"/>
              </a:rPr>
              <a:t>SDS’den</a:t>
            </a:r>
            <a:r>
              <a:rPr sz="1100" spc="-25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sonra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09088" y="3848100"/>
            <a:ext cx="1100455" cy="4298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 marR="368935">
              <a:lnSpc>
                <a:spcPct val="100000"/>
              </a:lnSpc>
              <a:spcBef>
                <a:spcPts val="330"/>
              </a:spcBef>
            </a:pPr>
            <a:r>
              <a:rPr sz="1100" spc="-10" dirty="0">
                <a:latin typeface="Arial"/>
                <a:cs typeface="Arial"/>
              </a:rPr>
              <a:t>Hidrofobik alanlar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7879" y="1540763"/>
            <a:ext cx="929640" cy="431800"/>
          </a:xfrm>
          <a:custGeom>
            <a:avLst/>
            <a:gdLst/>
            <a:ahLst/>
            <a:cxnLst/>
            <a:rect l="l" t="t" r="r" b="b"/>
            <a:pathLst>
              <a:path w="929640" h="431800">
                <a:moveTo>
                  <a:pt x="929640" y="0"/>
                </a:moveTo>
                <a:lnTo>
                  <a:pt x="0" y="0"/>
                </a:lnTo>
                <a:lnTo>
                  <a:pt x="0" y="431291"/>
                </a:lnTo>
                <a:lnTo>
                  <a:pt x="929640" y="431291"/>
                </a:lnTo>
                <a:lnTo>
                  <a:pt x="9296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77890" y="1738122"/>
            <a:ext cx="71691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Arial"/>
                <a:cs typeface="Arial"/>
              </a:rPr>
              <a:t>Kuyucuklar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77355" y="2272283"/>
            <a:ext cx="1100455" cy="262255"/>
          </a:xfrm>
          <a:prstGeom prst="rect">
            <a:avLst/>
          </a:prstGeom>
          <a:solidFill>
            <a:srgbClr val="C5C5C5"/>
          </a:solidFill>
        </p:spPr>
        <p:txBody>
          <a:bodyPr vert="horz" wrap="square" lIns="0" tIns="42544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4"/>
              </a:spcBef>
            </a:pPr>
            <a:r>
              <a:rPr sz="1100" spc="-10" dirty="0">
                <a:latin typeface="Arial"/>
                <a:cs typeface="Arial"/>
              </a:rPr>
              <a:t>Tampon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374380" y="3118104"/>
            <a:ext cx="763905" cy="431800"/>
          </a:xfrm>
          <a:custGeom>
            <a:avLst/>
            <a:gdLst/>
            <a:ahLst/>
            <a:cxnLst/>
            <a:rect l="l" t="t" r="r" b="b"/>
            <a:pathLst>
              <a:path w="763904" h="431800">
                <a:moveTo>
                  <a:pt x="763524" y="0"/>
                </a:moveTo>
                <a:lnTo>
                  <a:pt x="0" y="0"/>
                </a:lnTo>
                <a:lnTo>
                  <a:pt x="0" y="431291"/>
                </a:lnTo>
                <a:lnTo>
                  <a:pt x="763524" y="431291"/>
                </a:lnTo>
                <a:lnTo>
                  <a:pt x="763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54897" y="3147187"/>
            <a:ext cx="514984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Arial"/>
                <a:cs typeface="Arial"/>
              </a:rPr>
              <a:t>Plastik çerçeve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680203" y="4965191"/>
            <a:ext cx="1100455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100" spc="-10" dirty="0">
                <a:latin typeface="Arial"/>
                <a:cs typeface="Arial"/>
              </a:rPr>
              <a:t>Tampon</a:t>
            </a:r>
            <a:endParaRPr sz="11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66259" y="3380232"/>
            <a:ext cx="806450" cy="4298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100" spc="-25" dirty="0">
                <a:latin typeface="Arial"/>
                <a:cs typeface="Arial"/>
              </a:rPr>
              <a:t>Jel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66259" y="2534411"/>
            <a:ext cx="806450" cy="4318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19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0"/>
              </a:spcBef>
            </a:pPr>
            <a:r>
              <a:rPr sz="1100" spc="-25" dirty="0">
                <a:latin typeface="Arial"/>
                <a:cs typeface="Arial"/>
              </a:rPr>
              <a:t>Jel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/>
          <p:nvPr/>
        </p:nvSpPr>
        <p:spPr>
          <a:xfrm>
            <a:off x="443890" y="1062401"/>
            <a:ext cx="7753984" cy="44481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10" dirty="0">
                <a:latin typeface="Arial"/>
                <a:cs typeface="Arial"/>
              </a:rPr>
              <a:t>Doğrulama</a:t>
            </a:r>
            <a:endParaRPr sz="320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Protien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saflaştırma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sırasında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hedef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proteinin </a:t>
            </a:r>
            <a:r>
              <a:rPr sz="2800" dirty="0">
                <a:latin typeface="Arial"/>
                <a:cs typeface="Arial"/>
              </a:rPr>
              <a:t>kaybedilmeyip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elde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edildiği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doğrulanmalıdır</a:t>
            </a:r>
            <a:endParaRPr sz="2800">
              <a:latin typeface="Arial"/>
              <a:cs typeface="Arial"/>
            </a:endParaRPr>
          </a:p>
          <a:p>
            <a:pPr marL="1155700" lvl="2" indent="-229235">
              <a:lnSpc>
                <a:spcPct val="100000"/>
              </a:lnSpc>
              <a:spcBef>
                <a:spcPts val="59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SDS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PAGE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(poliakrilamid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jel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elektroforezi)</a:t>
            </a:r>
            <a:endParaRPr sz="2400">
              <a:latin typeface="Arial"/>
              <a:cs typeface="Arial"/>
            </a:endParaRPr>
          </a:p>
          <a:p>
            <a:pPr marL="1155700" marR="1321435" lvl="2" indent="-228600">
              <a:lnSpc>
                <a:spcPct val="100000"/>
              </a:lnSpc>
              <a:spcBef>
                <a:spcPts val="57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Proteinleri jelde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yürüttükten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sonra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nasıl görüntüleriz?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–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Coomassie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boyaması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bağlanan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boya</a:t>
            </a:r>
            <a:endParaRPr sz="2000">
              <a:latin typeface="Arial"/>
              <a:cs typeface="Arial"/>
            </a:endParaRPr>
          </a:p>
          <a:p>
            <a:pPr marL="16129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sayesinde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renkli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bantlar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ortaya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çıkar</a:t>
            </a:r>
            <a:endParaRPr sz="2000">
              <a:latin typeface="Arial"/>
              <a:cs typeface="Arial"/>
            </a:endParaRPr>
          </a:p>
          <a:p>
            <a:pPr marL="2070100" marR="387350" indent="-228600">
              <a:lnSpc>
                <a:spcPct val="100000"/>
              </a:lnSpc>
              <a:spcBef>
                <a:spcPts val="484"/>
              </a:spcBef>
            </a:pPr>
            <a:r>
              <a:rPr sz="2000" dirty="0">
                <a:latin typeface="Arial"/>
                <a:cs typeface="Arial"/>
              </a:rPr>
              <a:t>»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İlgilenilen proteinin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bandı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saflaştırma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süresince </a:t>
            </a:r>
            <a:r>
              <a:rPr sz="2000" dirty="0">
                <a:latin typeface="Arial"/>
                <a:cs typeface="Arial"/>
              </a:rPr>
              <a:t>gittikçe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daha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belirgin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hale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gelmelidir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–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böylece </a:t>
            </a:r>
            <a:r>
              <a:rPr sz="2000" dirty="0">
                <a:latin typeface="Arial"/>
                <a:cs typeface="Arial"/>
              </a:rPr>
              <a:t>proteinin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kaybedilmediği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doğrulanmış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olur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0161" y="65658"/>
            <a:ext cx="36810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2640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50" dirty="0"/>
              <a:t> </a:t>
            </a:r>
            <a:r>
              <a:rPr spc="-10" dirty="0"/>
              <a:t>üretimi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824" y="1519427"/>
            <a:ext cx="5801868" cy="435102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0252" y="893092"/>
            <a:ext cx="3755882" cy="560981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3890" y="1136650"/>
            <a:ext cx="4395470" cy="2644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6100" indent="-534035">
              <a:lnSpc>
                <a:spcPts val="2280"/>
              </a:lnSpc>
              <a:spcBef>
                <a:spcPts val="105"/>
              </a:spcBef>
              <a:buAutoNum type="alphaLcPeriod"/>
              <a:tabLst>
                <a:tab pos="546100" algn="l"/>
                <a:tab pos="546735" algn="l"/>
              </a:tabLst>
            </a:pPr>
            <a:r>
              <a:rPr sz="2000" b="1" dirty="0">
                <a:latin typeface="Arial"/>
                <a:cs typeface="Arial"/>
              </a:rPr>
              <a:t>Her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kuyucuğa </a:t>
            </a:r>
            <a:r>
              <a:rPr sz="2000" b="1" spc="-10" dirty="0">
                <a:latin typeface="Arial"/>
                <a:cs typeface="Arial"/>
              </a:rPr>
              <a:t>saflaştırma</a:t>
            </a:r>
            <a:endParaRPr sz="2000">
              <a:latin typeface="Arial"/>
              <a:cs typeface="Arial"/>
            </a:endParaRPr>
          </a:p>
          <a:p>
            <a:pPr marL="546100" marR="187325">
              <a:lnSpc>
                <a:spcPct val="90000"/>
              </a:lnSpc>
              <a:spcBef>
                <a:spcPts val="120"/>
              </a:spcBef>
            </a:pPr>
            <a:r>
              <a:rPr sz="2000" b="1" dirty="0">
                <a:latin typeface="Arial"/>
                <a:cs typeface="Arial"/>
              </a:rPr>
              <a:t>basamaklarından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elde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edilen </a:t>
            </a:r>
            <a:r>
              <a:rPr sz="2000" b="1" dirty="0">
                <a:latin typeface="Arial"/>
                <a:cs typeface="Arial"/>
              </a:rPr>
              <a:t>proteinler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yüklenmiştir.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Hangi </a:t>
            </a:r>
            <a:r>
              <a:rPr sz="2000" b="1" dirty="0">
                <a:latin typeface="Arial"/>
                <a:cs typeface="Arial"/>
              </a:rPr>
              <a:t>kuyucukta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istenilen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protein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en </a:t>
            </a:r>
            <a:r>
              <a:rPr sz="2000" b="1" dirty="0">
                <a:latin typeface="Arial"/>
                <a:cs typeface="Arial"/>
              </a:rPr>
              <a:t>belirgin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bant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olur?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Arial"/>
              <a:cs typeface="Arial"/>
            </a:endParaRPr>
          </a:p>
          <a:p>
            <a:pPr marL="546100" marR="5080" indent="-534035">
              <a:lnSpc>
                <a:spcPts val="2160"/>
              </a:lnSpc>
              <a:buAutoNum type="alphaLcPeriod" startAt="2"/>
              <a:tabLst>
                <a:tab pos="546100" algn="l"/>
                <a:tab pos="546735" algn="l"/>
              </a:tabLst>
            </a:pPr>
            <a:r>
              <a:rPr sz="2000" b="1" dirty="0">
                <a:latin typeface="Arial"/>
                <a:cs typeface="Arial"/>
              </a:rPr>
              <a:t>Bunun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bizim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istediğimiz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protein </a:t>
            </a:r>
            <a:r>
              <a:rPr sz="2000" b="1" dirty="0">
                <a:latin typeface="Arial"/>
                <a:cs typeface="Arial"/>
              </a:rPr>
              <a:t>olduğundan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nasıl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emin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oluruz?</a:t>
            </a:r>
            <a:endParaRPr sz="2000">
              <a:latin typeface="Arial"/>
              <a:cs typeface="Arial"/>
            </a:endParaRPr>
          </a:p>
          <a:p>
            <a:pPr marL="946785" lvl="1" indent="-534035">
              <a:lnSpc>
                <a:spcPct val="100000"/>
              </a:lnSpc>
              <a:spcBef>
                <a:spcPts val="180"/>
              </a:spcBef>
              <a:buAutoNum type="alphaLcPeriod"/>
              <a:tabLst>
                <a:tab pos="946785" algn="l"/>
                <a:tab pos="947419" algn="l"/>
              </a:tabLst>
            </a:pPr>
            <a:r>
              <a:rPr sz="1600" b="1" dirty="0">
                <a:latin typeface="Arial"/>
                <a:cs typeface="Arial"/>
              </a:rPr>
              <a:t>Sonraki</a:t>
            </a:r>
            <a:r>
              <a:rPr sz="1600" b="1" spc="-7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slaytta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spc="-50" dirty="0">
                <a:latin typeface="Wingdings"/>
                <a:cs typeface="Wingdings"/>
              </a:rPr>
              <a:t></a:t>
            </a:r>
            <a:endParaRPr sz="160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44488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55" dirty="0"/>
              <a:t> </a:t>
            </a:r>
            <a:r>
              <a:rPr spc="-10" dirty="0"/>
              <a:t>production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94123"/>
            <a:ext cx="7794625" cy="340741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Arial"/>
                <a:cs typeface="Arial"/>
              </a:rPr>
              <a:t>Doğrulama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SDS/PAGE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ayrılan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kullanılır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=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Western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blotlama</a:t>
            </a:r>
            <a:endParaRPr sz="20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484"/>
              </a:spcBef>
              <a:buChar char="–"/>
              <a:tabLst>
                <a:tab pos="756285" algn="l"/>
                <a:tab pos="756920" algn="l"/>
              </a:tabLst>
            </a:pPr>
            <a:r>
              <a:rPr sz="2000" spc="-10" dirty="0">
                <a:latin typeface="Arial"/>
                <a:cs typeface="Arial"/>
              </a:rPr>
              <a:t>Yöntem: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–"/>
            </a:pPr>
            <a:endParaRPr sz="2800">
              <a:latin typeface="Arial"/>
              <a:cs typeface="Arial"/>
            </a:endParaRPr>
          </a:p>
          <a:p>
            <a:pPr marL="1168400" marR="185420" lvl="2" indent="-340360">
              <a:lnSpc>
                <a:spcPts val="1780"/>
              </a:lnSpc>
              <a:buAutoNum type="alphaLcPeriod"/>
              <a:tabLst>
                <a:tab pos="1168400" algn="l"/>
                <a:tab pos="1169035" algn="l"/>
              </a:tabLst>
            </a:pPr>
            <a:r>
              <a:rPr sz="1800" dirty="0">
                <a:latin typeface="Arial"/>
                <a:cs typeface="Arial"/>
              </a:rPr>
              <a:t>Proteinler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SDS/PAGE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jelinden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membrana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(zar)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transfer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edilir </a:t>
            </a:r>
            <a:r>
              <a:rPr sz="1800" dirty="0">
                <a:latin typeface="Arial"/>
                <a:cs typeface="Arial"/>
              </a:rPr>
              <a:t>(elektrik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akımı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kullanılır)</a:t>
            </a:r>
            <a:endParaRPr sz="1800">
              <a:latin typeface="Arial"/>
              <a:cs typeface="Arial"/>
            </a:endParaRPr>
          </a:p>
          <a:p>
            <a:pPr marL="1168400" lvl="2" indent="-340360">
              <a:lnSpc>
                <a:spcPct val="100000"/>
              </a:lnSpc>
              <a:spcBef>
                <a:spcPts val="50"/>
              </a:spcBef>
              <a:buAutoNum type="alphaLcPeriod"/>
              <a:tabLst>
                <a:tab pos="1168400" algn="l"/>
                <a:tab pos="1169035" algn="l"/>
              </a:tabLst>
            </a:pPr>
            <a:r>
              <a:rPr sz="1800" dirty="0">
                <a:latin typeface="Arial"/>
                <a:cs typeface="Arial"/>
              </a:rPr>
              <a:t>İlgili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proteine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özgü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birincil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antikor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eklenir</a:t>
            </a:r>
            <a:endParaRPr sz="1800">
              <a:latin typeface="Arial"/>
              <a:cs typeface="Arial"/>
            </a:endParaRPr>
          </a:p>
          <a:p>
            <a:pPr marL="1168400" lvl="2" indent="-340360">
              <a:lnSpc>
                <a:spcPts val="1970"/>
              </a:lnSpc>
              <a:spcBef>
                <a:spcPts val="35"/>
              </a:spcBef>
              <a:buAutoNum type="alphaLcPeriod"/>
              <a:tabLst>
                <a:tab pos="1168400" algn="l"/>
                <a:tab pos="1169035" algn="l"/>
              </a:tabLst>
            </a:pPr>
            <a:r>
              <a:rPr sz="1800" dirty="0">
                <a:latin typeface="Arial"/>
                <a:cs typeface="Arial"/>
              </a:rPr>
              <a:t>Proteine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bağlanan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birincil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antikorları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tespit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etmek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işaretlenmiş</a:t>
            </a:r>
            <a:endParaRPr sz="1800">
              <a:latin typeface="Arial"/>
              <a:cs typeface="Arial"/>
            </a:endParaRPr>
          </a:p>
          <a:p>
            <a:pPr marL="1168400">
              <a:lnSpc>
                <a:spcPts val="1970"/>
              </a:lnSpc>
            </a:pPr>
            <a:r>
              <a:rPr sz="1800" dirty="0">
                <a:latin typeface="Arial"/>
                <a:cs typeface="Arial"/>
              </a:rPr>
              <a:t>ikincil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antikor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eklenir</a:t>
            </a:r>
            <a:endParaRPr sz="1800">
              <a:latin typeface="Arial"/>
              <a:cs typeface="Arial"/>
            </a:endParaRPr>
          </a:p>
          <a:p>
            <a:pPr marL="1168400" lvl="2" indent="-340360">
              <a:lnSpc>
                <a:spcPct val="100000"/>
              </a:lnSpc>
              <a:spcBef>
                <a:spcPts val="40"/>
              </a:spcBef>
              <a:buAutoNum type="alphaLcPeriod" startAt="4"/>
              <a:tabLst>
                <a:tab pos="1168400" algn="l"/>
                <a:tab pos="1169035" algn="l"/>
              </a:tabLst>
            </a:pPr>
            <a:r>
              <a:rPr sz="1800" dirty="0">
                <a:latin typeface="Arial"/>
                <a:cs typeface="Arial"/>
              </a:rPr>
              <a:t>Fazla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antikorlar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yıkanır</a:t>
            </a:r>
            <a:endParaRPr sz="1800">
              <a:latin typeface="Arial"/>
              <a:cs typeface="Arial"/>
            </a:endParaRPr>
          </a:p>
          <a:p>
            <a:pPr marL="1168400" lvl="2" indent="-340360">
              <a:lnSpc>
                <a:spcPct val="100000"/>
              </a:lnSpc>
              <a:spcBef>
                <a:spcPts val="50"/>
              </a:spcBef>
              <a:buAutoNum type="alphaLcPeriod" startAt="4"/>
              <a:tabLst>
                <a:tab pos="1168400" algn="l"/>
                <a:tab pos="1169035" algn="l"/>
              </a:tabLst>
            </a:pPr>
            <a:r>
              <a:rPr sz="1800" dirty="0">
                <a:latin typeface="Arial"/>
                <a:cs typeface="Arial"/>
              </a:rPr>
              <a:t>İşareti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tespit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etmek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için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kimyasal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eklenir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görüntülenir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584" y="257556"/>
            <a:ext cx="7290816" cy="51480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24" y="286511"/>
            <a:ext cx="6774149" cy="36088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8071" y="4078478"/>
            <a:ext cx="3852672" cy="25920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3468" y="4498594"/>
            <a:ext cx="42951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4"/>
              </a:rPr>
              <a:t>https://www.youtube.com/watch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u="sng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"/>
                <a:cs typeface="Arial"/>
                <a:hlinkClick r:id="rId4"/>
              </a:rPr>
              <a:t>?v=IoVzpL_heFo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2013</a:t>
            </a:r>
            <a:r>
              <a:rPr spc="-5" dirty="0"/>
              <a:t> </a:t>
            </a:r>
            <a:r>
              <a:rPr dirty="0"/>
              <a:t>Pearson</a:t>
            </a:r>
            <a:r>
              <a:rPr spc="-15" dirty="0"/>
              <a:t> </a:t>
            </a:r>
            <a:r>
              <a:rPr dirty="0"/>
              <a:t>Education,</a:t>
            </a:r>
            <a:r>
              <a:rPr spc="-30" dirty="0"/>
              <a:t> </a:t>
            </a:r>
            <a:r>
              <a:rPr spc="-20" dirty="0"/>
              <a:t>Inc.</a:t>
            </a: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162557"/>
            <a:ext cx="7571105" cy="33959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Proteinlerin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saklanması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–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istenilen </a:t>
            </a:r>
            <a:r>
              <a:rPr sz="3200" dirty="0">
                <a:latin typeface="Arial"/>
                <a:cs typeface="Arial"/>
              </a:rPr>
              <a:t>protein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saflaştırıldıktan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sonra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aktivitesini </a:t>
            </a:r>
            <a:r>
              <a:rPr sz="3200" dirty="0">
                <a:latin typeface="Arial"/>
                <a:cs typeface="Arial"/>
              </a:rPr>
              <a:t>kaybetmeden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saklanması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gerekir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latin typeface="Arial"/>
                <a:cs typeface="Arial"/>
              </a:rPr>
              <a:t>Protein</a:t>
            </a:r>
            <a:r>
              <a:rPr sz="3200" spc="-4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aktivitesini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korunma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yolları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690"/>
              </a:spcBef>
              <a:buChar char="–"/>
              <a:tabLst>
                <a:tab pos="756920" algn="l"/>
              </a:tabLst>
            </a:pPr>
            <a:r>
              <a:rPr sz="2800" dirty="0">
                <a:latin typeface="Arial"/>
                <a:cs typeface="Arial"/>
              </a:rPr>
              <a:t>Liyofilizasyon</a:t>
            </a:r>
            <a:r>
              <a:rPr sz="2800" spc="-1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(dondurarak</a:t>
            </a:r>
            <a:r>
              <a:rPr sz="2800" spc="-13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kurutma)</a:t>
            </a:r>
            <a:endParaRPr sz="2800">
              <a:latin typeface="Arial"/>
              <a:cs typeface="Arial"/>
            </a:endParaRPr>
          </a:p>
          <a:p>
            <a:pPr marL="1155700" marR="38735" lvl="2" indent="-228600">
              <a:lnSpc>
                <a:spcPct val="100000"/>
              </a:lnSpc>
              <a:spcBef>
                <a:spcPts val="59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Bu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şekilde saklanan proteinler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oda</a:t>
            </a:r>
            <a:r>
              <a:rPr sz="2400" spc="-10" dirty="0">
                <a:latin typeface="Arial"/>
                <a:cs typeface="Arial"/>
              </a:rPr>
              <a:t> sıcaklığında </a:t>
            </a:r>
            <a:r>
              <a:rPr sz="2400" dirty="0">
                <a:latin typeface="Arial"/>
                <a:cs typeface="Arial"/>
              </a:rPr>
              <a:t>uzun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süre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saklanabilir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20523"/>
            <a:ext cx="36823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spc="-25" dirty="0"/>
              <a:t>4.3</a:t>
            </a:r>
            <a:r>
              <a:rPr dirty="0"/>
              <a:t>	Protein</a:t>
            </a:r>
            <a:r>
              <a:rPr spc="-60" dirty="0"/>
              <a:t> </a:t>
            </a:r>
            <a:r>
              <a:rPr spc="-10" dirty="0"/>
              <a:t>üretimi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3890" y="1062489"/>
            <a:ext cx="7674609" cy="323405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dirty="0">
                <a:latin typeface="Arial"/>
                <a:cs typeface="Arial"/>
              </a:rPr>
              <a:t>Protein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saflaştırma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–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miktar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artırma</a:t>
            </a:r>
            <a:endParaRPr sz="320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355"/>
              </a:spcBef>
              <a:buChar char="–"/>
              <a:tabLst>
                <a:tab pos="756920" algn="l"/>
              </a:tabLst>
            </a:pPr>
            <a:r>
              <a:rPr sz="2800" spc="-10" dirty="0">
                <a:latin typeface="Arial"/>
                <a:cs typeface="Arial"/>
              </a:rPr>
              <a:t>zorluklar</a:t>
            </a:r>
            <a:endParaRPr sz="2800">
              <a:latin typeface="Arial"/>
              <a:cs typeface="Arial"/>
            </a:endParaRPr>
          </a:p>
          <a:p>
            <a:pPr marL="1155700" marR="391795" lvl="2" indent="-228600">
              <a:lnSpc>
                <a:spcPts val="2590"/>
              </a:lnSpc>
              <a:spcBef>
                <a:spcPts val="635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Küçük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miktarlar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iyi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işleyen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lab</a:t>
            </a:r>
            <a:r>
              <a:rPr sz="2400" spc="-10" dirty="0">
                <a:latin typeface="Arial"/>
                <a:cs typeface="Arial"/>
              </a:rPr>
              <a:t> yöntemleri, </a:t>
            </a:r>
            <a:r>
              <a:rPr sz="2400" dirty="0">
                <a:latin typeface="Arial"/>
                <a:cs typeface="Arial"/>
              </a:rPr>
              <a:t>büyük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miktarlar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için</a:t>
            </a:r>
            <a:r>
              <a:rPr sz="2400" spc="-10" dirty="0">
                <a:latin typeface="Arial"/>
                <a:cs typeface="Arial"/>
              </a:rPr>
              <a:t> uygulanamayabilir</a:t>
            </a:r>
            <a:endParaRPr sz="2400">
              <a:latin typeface="Arial"/>
              <a:cs typeface="Arial"/>
            </a:endParaRPr>
          </a:p>
          <a:p>
            <a:pPr marL="1155700" marR="5080" lvl="2" indent="-228600">
              <a:lnSpc>
                <a:spcPts val="2590"/>
              </a:lnSpc>
              <a:spcBef>
                <a:spcPts val="580"/>
              </a:spcBef>
              <a:buChar char="•"/>
              <a:tabLst>
                <a:tab pos="1156335" algn="l"/>
              </a:tabLst>
            </a:pPr>
            <a:r>
              <a:rPr sz="2400" dirty="0">
                <a:latin typeface="Arial"/>
                <a:cs typeface="Arial"/>
              </a:rPr>
              <a:t>Saflaştırma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yönteminin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değiştirilmesi,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öncesinde </a:t>
            </a:r>
            <a:r>
              <a:rPr sz="2400" dirty="0">
                <a:latin typeface="Arial"/>
                <a:cs typeface="Arial"/>
              </a:rPr>
              <a:t>yapılan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küçük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miktar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çalışmalarını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geçersiz</a:t>
            </a:r>
            <a:r>
              <a:rPr sz="2400" spc="-10" dirty="0">
                <a:latin typeface="Arial"/>
                <a:cs typeface="Arial"/>
              </a:rPr>
              <a:t> kılar</a:t>
            </a:r>
            <a:endParaRPr sz="2400">
              <a:latin typeface="Arial"/>
              <a:cs typeface="Arial"/>
            </a:endParaRPr>
          </a:p>
          <a:p>
            <a:pPr marL="1155700" marR="1179195" lvl="2" indent="-228600">
              <a:lnSpc>
                <a:spcPts val="2590"/>
              </a:lnSpc>
              <a:spcBef>
                <a:spcPts val="580"/>
              </a:spcBef>
              <a:buFont typeface="Arial"/>
              <a:buChar char="•"/>
              <a:tabLst>
                <a:tab pos="1156335" algn="l"/>
              </a:tabLst>
            </a:pPr>
            <a:r>
              <a:rPr sz="2400" b="1" dirty="0">
                <a:latin typeface="Arial"/>
                <a:cs typeface="Arial"/>
              </a:rPr>
              <a:t>Dolayısıyla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alınmış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olan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izinler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tekrar alınmalıdır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9B1A67-7913-ACCB-E450-55605BED5BC2}"/>
              </a:ext>
            </a:extLst>
          </p:cNvPr>
          <p:cNvSpPr txBox="1"/>
          <p:nvPr/>
        </p:nvSpPr>
        <p:spPr>
          <a:xfrm>
            <a:off x="76200" y="2286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Protein </a:t>
            </a:r>
            <a:r>
              <a:rPr lang="en-US" b="1" dirty="0" err="1"/>
              <a:t>veritabanları</a:t>
            </a:r>
            <a:r>
              <a:rPr lang="en-US" b="1" dirty="0"/>
              <a:t> </a:t>
            </a:r>
            <a:r>
              <a:rPr lang="en-US" b="1" dirty="0" err="1"/>
              <a:t>neden</a:t>
            </a:r>
            <a:r>
              <a:rPr lang="en-US" b="1" dirty="0"/>
              <a:t> </a:t>
            </a:r>
            <a:r>
              <a:rPr lang="en-US" b="1" dirty="0" err="1"/>
              <a:t>önemlidir</a:t>
            </a:r>
            <a:r>
              <a:rPr lang="en-US" b="1" dirty="0"/>
              <a:t>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AA26511-2B7F-50D6-1819-3A6708A177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3988586"/>
              </p:ext>
            </p:extLst>
          </p:nvPr>
        </p:nvGraphicFramePr>
        <p:xfrm>
          <a:off x="-1371600" y="685800"/>
          <a:ext cx="58674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B7D0F1D8-2BCB-6DDF-0FC7-491271D9AA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0350437"/>
              </p:ext>
            </p:extLst>
          </p:nvPr>
        </p:nvGraphicFramePr>
        <p:xfrm>
          <a:off x="3810000" y="1194764"/>
          <a:ext cx="41148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BD185B8-8513-3210-6D32-F345700FDE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71270"/>
              </p:ext>
            </p:extLst>
          </p:nvPr>
        </p:nvGraphicFramePr>
        <p:xfrm>
          <a:off x="-792271" y="3288268"/>
          <a:ext cx="5257800" cy="2788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F06CC3A5-072E-6716-CAD6-D02D4E754D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81241"/>
              </p:ext>
            </p:extLst>
          </p:nvPr>
        </p:nvGraphicFramePr>
        <p:xfrm>
          <a:off x="4343400" y="3962401"/>
          <a:ext cx="419100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138191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217" y="1157732"/>
            <a:ext cx="7611109" cy="412305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4965" marR="314325" indent="-342900">
              <a:lnSpc>
                <a:spcPts val="2590"/>
              </a:lnSpc>
              <a:spcBef>
                <a:spcPts val="42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Proteinlerin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üretimde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kullanımı eskilere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dayanan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bir </a:t>
            </a:r>
            <a:r>
              <a:rPr sz="2400" spc="-10" dirty="0">
                <a:latin typeface="Arial"/>
                <a:cs typeface="Arial"/>
              </a:rPr>
              <a:t>teknolojidir</a:t>
            </a:r>
            <a:endParaRPr sz="2400" dirty="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54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Bira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 şarap </a:t>
            </a:r>
            <a:r>
              <a:rPr sz="2400" spc="-10" dirty="0">
                <a:latin typeface="Arial"/>
                <a:cs typeface="Arial"/>
              </a:rPr>
              <a:t>yapımı</a:t>
            </a:r>
            <a:endParaRPr sz="2400" dirty="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8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Peynir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yapımı</a:t>
            </a:r>
            <a:endParaRPr sz="24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Arial"/>
              <a:buChar char="–"/>
            </a:pPr>
            <a:endParaRPr sz="27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5"/>
              </a:spcBef>
              <a:buFont typeface="Arial"/>
              <a:buChar char="–"/>
            </a:pPr>
            <a:endParaRPr sz="2300" dirty="0">
              <a:latin typeface="Arial"/>
              <a:cs typeface="Arial"/>
            </a:endParaRPr>
          </a:p>
          <a:p>
            <a:pPr marL="354965" marR="5080" indent="-342900">
              <a:lnSpc>
                <a:spcPts val="259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Arial"/>
                <a:cs typeface="Arial"/>
              </a:rPr>
              <a:t>Rekombinant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DNA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teknolojisi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belirli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proteinlerin </a:t>
            </a:r>
            <a:r>
              <a:rPr sz="2400" spc="-10" dirty="0">
                <a:latin typeface="Arial"/>
                <a:cs typeface="Arial"/>
              </a:rPr>
              <a:t>isteğe </a:t>
            </a:r>
            <a:r>
              <a:rPr sz="2400" dirty="0">
                <a:latin typeface="Arial"/>
                <a:cs typeface="Arial"/>
              </a:rPr>
              <a:t>bağlı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üretimini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sağladı</a:t>
            </a:r>
            <a:endParaRPr sz="2400" dirty="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54"/>
              </a:spcBef>
              <a:buChar char="–"/>
              <a:tabLst>
                <a:tab pos="756920" algn="l"/>
              </a:tabLst>
            </a:pPr>
            <a:r>
              <a:rPr sz="2400" spc="-10" dirty="0">
                <a:latin typeface="Arial"/>
                <a:cs typeface="Arial"/>
              </a:rPr>
              <a:t>Enzimler</a:t>
            </a:r>
            <a:endParaRPr sz="2400" dirty="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85"/>
              </a:spcBef>
              <a:buChar char="–"/>
              <a:tabLst>
                <a:tab pos="756920" algn="l"/>
              </a:tabLst>
            </a:pPr>
            <a:r>
              <a:rPr sz="2400" spc="-10" dirty="0">
                <a:latin typeface="Arial"/>
                <a:cs typeface="Arial"/>
              </a:rPr>
              <a:t>Hormonlar</a:t>
            </a:r>
            <a:endParaRPr sz="2400" dirty="0">
              <a:latin typeface="Arial"/>
              <a:cs typeface="Arial"/>
            </a:endParaRPr>
          </a:p>
          <a:p>
            <a:pPr marL="756285" lvl="1" indent="-287655">
              <a:lnSpc>
                <a:spcPct val="100000"/>
              </a:lnSpc>
              <a:spcBef>
                <a:spcPts val="290"/>
              </a:spcBef>
              <a:buChar char="–"/>
              <a:tabLst>
                <a:tab pos="756920" algn="l"/>
              </a:tabLst>
            </a:pPr>
            <a:r>
              <a:rPr sz="2400" spc="-10" dirty="0">
                <a:latin typeface="Arial"/>
                <a:cs typeface="Arial"/>
              </a:rPr>
              <a:t>Antikorlar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6900" y="172923"/>
            <a:ext cx="82810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02005" algn="l"/>
              </a:tabLst>
            </a:pPr>
            <a:r>
              <a:rPr dirty="0" err="1"/>
              <a:t>Biyoteknoloji</a:t>
            </a:r>
            <a:r>
              <a:rPr spc="-95" dirty="0"/>
              <a:t> </a:t>
            </a:r>
            <a:r>
              <a:rPr dirty="0"/>
              <a:t>ürünleri</a:t>
            </a:r>
            <a:r>
              <a:rPr spc="-70" dirty="0"/>
              <a:t> </a:t>
            </a:r>
            <a:r>
              <a:rPr dirty="0"/>
              <a:t>olarak</a:t>
            </a:r>
            <a:r>
              <a:rPr spc="-65" dirty="0"/>
              <a:t> </a:t>
            </a:r>
            <a:r>
              <a:rPr spc="-10" dirty="0"/>
              <a:t>proteinler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828040" algn="l"/>
              </a:tabLst>
            </a:pPr>
            <a:r>
              <a:rPr dirty="0" err="1"/>
              <a:t>Biyoteknoloji</a:t>
            </a:r>
            <a:r>
              <a:rPr spc="-95" dirty="0"/>
              <a:t> </a:t>
            </a:r>
            <a:r>
              <a:rPr dirty="0"/>
              <a:t>ürünleri</a:t>
            </a:r>
            <a:r>
              <a:rPr spc="-70" dirty="0"/>
              <a:t> </a:t>
            </a:r>
            <a:r>
              <a:rPr dirty="0"/>
              <a:t>olarak</a:t>
            </a:r>
            <a:r>
              <a:rPr spc="-65" dirty="0"/>
              <a:t> </a:t>
            </a:r>
            <a:r>
              <a:rPr spc="-10" dirty="0"/>
              <a:t>proteinler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EF74CE-C377-84EC-ABD3-654550F29461}"/>
              </a:ext>
            </a:extLst>
          </p:cNvPr>
          <p:cNvSpPr txBox="1"/>
          <p:nvPr/>
        </p:nvSpPr>
        <p:spPr>
          <a:xfrm>
            <a:off x="228600" y="704089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err="1"/>
              <a:t>Hormonlar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İnsülin</a:t>
            </a:r>
            <a:r>
              <a:rPr lang="en-US" dirty="0"/>
              <a:t> (</a:t>
            </a:r>
            <a:r>
              <a:rPr lang="en-US" dirty="0" err="1"/>
              <a:t>diyabet</a:t>
            </a:r>
            <a:r>
              <a:rPr lang="en-US" dirty="0"/>
              <a:t> </a:t>
            </a:r>
            <a:r>
              <a:rPr lang="en-US" dirty="0" err="1"/>
              <a:t>tedavisi</a:t>
            </a:r>
            <a:r>
              <a:rPr lang="en-US" dirty="0"/>
              <a:t>) – </a:t>
            </a:r>
            <a:r>
              <a:rPr lang="en-US" dirty="0" err="1"/>
              <a:t>rekombinant</a:t>
            </a:r>
            <a:r>
              <a:rPr lang="en-US" dirty="0"/>
              <a:t> </a:t>
            </a:r>
            <a:r>
              <a:rPr lang="en-US" i="1" dirty="0"/>
              <a:t>E. </a:t>
            </a:r>
            <a:r>
              <a:rPr lang="en-US" i="1" dirty="0" err="1"/>
              <a:t>coli</a:t>
            </a:r>
            <a:r>
              <a:rPr lang="en-US" dirty="0" err="1"/>
              <a:t>’de</a:t>
            </a:r>
            <a:r>
              <a:rPr lang="en-US" dirty="0"/>
              <a:t> </a:t>
            </a:r>
            <a:r>
              <a:rPr lang="en-US" dirty="0" err="1"/>
              <a:t>üretilir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Büyüme</a:t>
            </a:r>
            <a:r>
              <a:rPr lang="en-US" b="1" dirty="0"/>
              <a:t> </a:t>
            </a:r>
            <a:r>
              <a:rPr lang="en-US" b="1" dirty="0" err="1"/>
              <a:t>hormonu</a:t>
            </a:r>
            <a:r>
              <a:rPr lang="en-US" b="1" dirty="0"/>
              <a:t> (</a:t>
            </a:r>
            <a:r>
              <a:rPr lang="en-US" b="1" dirty="0" err="1"/>
              <a:t>hGH</a:t>
            </a:r>
            <a:r>
              <a:rPr lang="en-US" b="1" dirty="0"/>
              <a:t>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Eritropoetin</a:t>
            </a:r>
            <a:r>
              <a:rPr lang="en-US" b="1" dirty="0"/>
              <a:t> (EPO)</a:t>
            </a:r>
            <a:r>
              <a:rPr lang="en-US" dirty="0"/>
              <a:t> – </a:t>
            </a:r>
            <a:r>
              <a:rPr lang="en-US" dirty="0" err="1"/>
              <a:t>kansızlık</a:t>
            </a:r>
            <a:r>
              <a:rPr lang="en-US" dirty="0"/>
              <a:t> </a:t>
            </a:r>
            <a:r>
              <a:rPr lang="en-US" dirty="0" err="1"/>
              <a:t>tedavisi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C54B0A-FD4A-D8A8-8B47-CA125C744E0D}"/>
              </a:ext>
            </a:extLst>
          </p:cNvPr>
          <p:cNvSpPr txBox="1"/>
          <p:nvPr/>
        </p:nvSpPr>
        <p:spPr>
          <a:xfrm>
            <a:off x="4038600" y="2200206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 err="1"/>
              <a:t>Antikorlar</a:t>
            </a:r>
            <a:r>
              <a:rPr lang="en-US" b="1" dirty="0"/>
              <a:t> (</a:t>
            </a:r>
            <a:r>
              <a:rPr lang="en-US" b="1" dirty="0" err="1"/>
              <a:t>Monoklonal</a:t>
            </a:r>
            <a:r>
              <a:rPr lang="en-US" b="1" dirty="0"/>
              <a:t> </a:t>
            </a:r>
            <a:r>
              <a:rPr lang="en-US" b="1" dirty="0" err="1"/>
              <a:t>antikorlar</a:t>
            </a:r>
            <a:r>
              <a:rPr lang="en-US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Kanser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otoimmün</a:t>
            </a:r>
            <a:r>
              <a:rPr lang="en-US" dirty="0"/>
              <a:t> </a:t>
            </a:r>
            <a:r>
              <a:rPr lang="en-US" dirty="0" err="1"/>
              <a:t>hastalık</a:t>
            </a:r>
            <a:r>
              <a:rPr lang="en-US" dirty="0"/>
              <a:t> </a:t>
            </a:r>
            <a:r>
              <a:rPr lang="en-US" dirty="0" err="1"/>
              <a:t>tedavisinde</a:t>
            </a:r>
            <a:r>
              <a:rPr lang="en-US" dirty="0"/>
              <a:t> </a:t>
            </a:r>
            <a:r>
              <a:rPr lang="en-US" dirty="0" err="1"/>
              <a:t>kullanılır</a:t>
            </a:r>
            <a:endParaRPr lang="en-US" dirty="0"/>
          </a:p>
          <a:p>
            <a:pPr>
              <a:buNone/>
            </a:pPr>
            <a:r>
              <a:rPr lang="en-US" b="1" dirty="0" err="1"/>
              <a:t>Pıhtılaşma</a:t>
            </a:r>
            <a:r>
              <a:rPr lang="en-US" b="1" dirty="0"/>
              <a:t> </a:t>
            </a:r>
            <a:r>
              <a:rPr lang="en-US" b="1" dirty="0" err="1"/>
              <a:t>Faktörleri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Faktör</a:t>
            </a:r>
            <a:r>
              <a:rPr lang="en-US" b="1" dirty="0"/>
              <a:t> VIII</a:t>
            </a:r>
            <a:r>
              <a:rPr lang="en-US" dirty="0"/>
              <a:t> (</a:t>
            </a:r>
            <a:r>
              <a:rPr lang="en-US" dirty="0" err="1"/>
              <a:t>hemofili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Faktör</a:t>
            </a:r>
            <a:r>
              <a:rPr lang="en-US" b="1" dirty="0"/>
              <a:t> IX</a:t>
            </a:r>
            <a:endParaRPr lang="en-US" dirty="0"/>
          </a:p>
          <a:p>
            <a:pPr>
              <a:buNone/>
            </a:pPr>
            <a:r>
              <a:rPr lang="en-US" b="1" dirty="0" err="1"/>
              <a:t>Sitokinler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Interferonlar</a:t>
            </a:r>
            <a:r>
              <a:rPr lang="en-US" b="1" dirty="0"/>
              <a:t> (IFN-</a:t>
            </a:r>
            <a:r>
              <a:rPr lang="el-GR" b="1" dirty="0"/>
              <a:t>α, </a:t>
            </a:r>
            <a:r>
              <a:rPr lang="en-US" b="1" dirty="0"/>
              <a:t>IFN-</a:t>
            </a:r>
            <a:r>
              <a:rPr lang="el-GR" b="1" dirty="0"/>
              <a:t>β)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Interlökinler</a:t>
            </a:r>
            <a:r>
              <a:rPr lang="en-US" b="1" dirty="0"/>
              <a:t> (IL-2, IL-6)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508472-DD49-FF1E-C0EE-B3A1B73EC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" y="4114800"/>
            <a:ext cx="3920600" cy="25853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291" y="838200"/>
            <a:ext cx="8623909" cy="4987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942464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Biyoteknoloji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ilaçları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ve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diğer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tıbbi uygulamalar</a:t>
            </a:r>
            <a:endParaRPr sz="2800" dirty="0">
              <a:latin typeface="Arial"/>
              <a:cs typeface="Arial"/>
            </a:endParaRPr>
          </a:p>
          <a:p>
            <a:pPr marL="756285" marR="602615" lvl="1" indent="-287020">
              <a:lnSpc>
                <a:spcPct val="100000"/>
              </a:lnSpc>
              <a:spcBef>
                <a:spcPts val="59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Mikrobik fermentasyon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veya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memeli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hücre</a:t>
            </a:r>
            <a:r>
              <a:rPr sz="2400" spc="-10" dirty="0">
                <a:latin typeface="Arial"/>
                <a:cs typeface="Arial"/>
              </a:rPr>
              <a:t> kültürü </a:t>
            </a:r>
            <a:r>
              <a:rPr sz="2400" dirty="0">
                <a:latin typeface="Arial"/>
                <a:cs typeface="Arial"/>
              </a:rPr>
              <a:t>yoluyla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üretilir.</a:t>
            </a:r>
            <a:endParaRPr sz="24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Karmaşık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ve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zaman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alan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bir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süreç</a:t>
            </a:r>
            <a:endParaRPr sz="2400" dirty="0">
              <a:latin typeface="Arial"/>
              <a:cs typeface="Arial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Arial"/>
                <a:cs typeface="Arial"/>
              </a:rPr>
              <a:t>İlgili tedavi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geni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ile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transforme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edilmiş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hücreler </a:t>
            </a:r>
            <a:r>
              <a:rPr sz="2400" dirty="0">
                <a:latin typeface="Arial"/>
                <a:cs typeface="Arial"/>
              </a:rPr>
              <a:t>biyoreaktörlerde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büyütülerek yüksek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miktarlarla</a:t>
            </a:r>
            <a:r>
              <a:rPr sz="2400" spc="1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üretim yapılır</a:t>
            </a:r>
            <a:endParaRPr sz="2400" dirty="0">
              <a:latin typeface="Arial"/>
              <a:cs typeface="Arial"/>
            </a:endParaRPr>
          </a:p>
          <a:p>
            <a:pPr marL="1155700" marR="507365" lvl="2" indent="-228600">
              <a:lnSpc>
                <a:spcPct val="100000"/>
              </a:lnSpc>
              <a:spcBef>
                <a:spcPts val="484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Proteini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üretmek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için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hücreler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çok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kesin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koşullar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altında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– </a:t>
            </a:r>
            <a:r>
              <a:rPr sz="2000" dirty="0">
                <a:latin typeface="Arial"/>
                <a:cs typeface="Arial"/>
              </a:rPr>
              <a:t>sıcaklık,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pH,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oksijen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gibi –</a:t>
            </a:r>
            <a:r>
              <a:rPr sz="2000" spc="-10" dirty="0">
                <a:latin typeface="Arial"/>
                <a:cs typeface="Arial"/>
              </a:rPr>
              <a:t> uyarılırlar</a:t>
            </a:r>
            <a:endParaRPr sz="2000" dirty="0">
              <a:latin typeface="Arial"/>
              <a:cs typeface="Arial"/>
            </a:endParaRPr>
          </a:p>
          <a:p>
            <a:pPr marL="1155700" marR="541655" lvl="2" indent="-228600">
              <a:lnSpc>
                <a:spcPct val="100000"/>
              </a:lnSpc>
              <a:spcBef>
                <a:spcPts val="480"/>
              </a:spcBef>
              <a:buChar char="•"/>
              <a:tabLst>
                <a:tab pos="1155700" algn="l"/>
                <a:tab pos="1156335" algn="l"/>
              </a:tabLst>
            </a:pPr>
            <a:r>
              <a:rPr sz="2000" dirty="0">
                <a:latin typeface="Arial"/>
                <a:cs typeface="Arial"/>
              </a:rPr>
              <a:t>Belirli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zaman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aralıkları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ile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proteinler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kültürden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ayrıştırılır, </a:t>
            </a:r>
            <a:r>
              <a:rPr sz="2000" dirty="0">
                <a:latin typeface="Arial"/>
                <a:cs typeface="Arial"/>
              </a:rPr>
              <a:t>saflaştırma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aşamalarının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birinde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kontrol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edilir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tıbbi </a:t>
            </a:r>
            <a:r>
              <a:rPr sz="2000" dirty="0">
                <a:latin typeface="Arial"/>
                <a:cs typeface="Arial"/>
              </a:rPr>
              <a:t>kullanıma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hazırlanır.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828040" algn="l"/>
              </a:tabLst>
            </a:pPr>
            <a:r>
              <a:rPr dirty="0"/>
              <a:t>	Biyoteknoloji</a:t>
            </a:r>
            <a:r>
              <a:rPr spc="-95" dirty="0"/>
              <a:t> </a:t>
            </a:r>
            <a:r>
              <a:rPr dirty="0"/>
              <a:t>ürünleri</a:t>
            </a:r>
            <a:r>
              <a:rPr spc="-70" dirty="0"/>
              <a:t> </a:t>
            </a:r>
            <a:r>
              <a:rPr dirty="0"/>
              <a:t>olarak</a:t>
            </a:r>
            <a:r>
              <a:rPr spc="-65" dirty="0"/>
              <a:t> </a:t>
            </a:r>
            <a:r>
              <a:rPr spc="-10" dirty="0"/>
              <a:t>proteinler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2901</Words>
  <Application>Microsoft Office PowerPoint</Application>
  <PresentationFormat>On-screen Show (4:3)</PresentationFormat>
  <Paragraphs>455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 Biyoteknoloji ürünleri olarak proteinler</vt:lpstr>
      <vt:lpstr>PowerPoint Presentation</vt:lpstr>
      <vt:lpstr>PowerPoint Presentation</vt:lpstr>
      <vt:lpstr>Biyoteknoloji ürünleri olarak proteinler</vt:lpstr>
      <vt:lpstr>Biyoteknoloji ürünleri olarak proteinler</vt:lpstr>
      <vt:lpstr> Biyoteknoloji ürünleri olarak proteinler</vt:lpstr>
      <vt:lpstr> Biyoteknoloji ürünleri olarak proteinler</vt:lpstr>
      <vt:lpstr>4.1 Biyoteknoloji ürünleri olarak proteinler</vt:lpstr>
      <vt:lpstr>AA yapısı</vt:lpstr>
      <vt:lpstr> Protein Yapıları</vt:lpstr>
      <vt:lpstr>PowerPoint Presentation</vt:lpstr>
      <vt:lpstr>PowerPoint Presentation</vt:lpstr>
      <vt:lpstr> Protein Yapıları</vt:lpstr>
      <vt:lpstr>PowerPoint Presentation</vt:lpstr>
      <vt:lpstr>PowerPoint Presentation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production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4.3 Protein üretimi</vt:lpstr>
      <vt:lpstr>2 boyutlu jel elektroforezi</vt:lpstr>
      <vt:lpstr>4.3 Protein üretimi</vt:lpstr>
      <vt:lpstr>4.3 Protein üretimi</vt:lpstr>
      <vt:lpstr>4.3 Protein üretimi</vt:lpstr>
      <vt:lpstr>4.3 Protein üretimi</vt:lpstr>
      <vt:lpstr>PowerPoint Presentation</vt:lpstr>
      <vt:lpstr>https://www.youtube.com/watch?v=XUjLO-ek2C8</vt:lpstr>
      <vt:lpstr>4.3 Protein üretimi</vt:lpstr>
      <vt:lpstr>PowerPoint Presentation</vt:lpstr>
      <vt:lpstr>4.3 Protein üretimi</vt:lpstr>
      <vt:lpstr>4.3 Protein production</vt:lpstr>
      <vt:lpstr>PowerPoint Presentation</vt:lpstr>
      <vt:lpstr>PowerPoint Presentation</vt:lpstr>
      <vt:lpstr>4.3 Protein üretimi</vt:lpstr>
      <vt:lpstr>4.3 Protein üretimi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Bruce</dc:creator>
  <cp:lastModifiedBy> </cp:lastModifiedBy>
  <cp:revision>2</cp:revision>
  <dcterms:created xsi:type="dcterms:W3CDTF">2025-11-24T06:11:22Z</dcterms:created>
  <dcterms:modified xsi:type="dcterms:W3CDTF">2025-12-04T10:24:49Z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2018-04-16T00:00:00Z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2025-11-24T00:00:00Z</vt:filetime>
  </property>
</Properties>
</file>