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50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287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46920" y="914400"/>
            <a:ext cx="1280160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582912" y="850392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4" name="Shape 2"/>
          <p:cNvSpPr/>
          <p:nvPr/>
        </p:nvSpPr>
        <p:spPr>
          <a:xfrm>
            <a:off x="10863072" y="850392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5" name="Shape 3"/>
          <p:cNvSpPr/>
          <p:nvPr/>
        </p:nvSpPr>
        <p:spPr>
          <a:xfrm>
            <a:off x="9853095" y="1298448"/>
            <a:ext cx="867809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789087" y="1234440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7" name="Shape 5"/>
          <p:cNvSpPr/>
          <p:nvPr/>
        </p:nvSpPr>
        <p:spPr>
          <a:xfrm>
            <a:off x="10656897" y="1234440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8" name="Shape 6"/>
          <p:cNvSpPr/>
          <p:nvPr/>
        </p:nvSpPr>
        <p:spPr>
          <a:xfrm>
            <a:off x="9962303" y="1682496"/>
            <a:ext cx="649393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898295" y="1618488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0" name="Shape 8"/>
          <p:cNvSpPr/>
          <p:nvPr/>
        </p:nvSpPr>
        <p:spPr>
          <a:xfrm>
            <a:off x="10547689" y="1618488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1" name="Shape 9"/>
          <p:cNvSpPr/>
          <p:nvPr/>
        </p:nvSpPr>
        <p:spPr>
          <a:xfrm>
            <a:off x="9923182" y="2066544"/>
            <a:ext cx="727637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859174" y="2002536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3" name="Shape 11"/>
          <p:cNvSpPr/>
          <p:nvPr/>
        </p:nvSpPr>
        <p:spPr>
          <a:xfrm>
            <a:off x="10586810" y="2002536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4" name="Shape 12"/>
          <p:cNvSpPr/>
          <p:nvPr/>
        </p:nvSpPr>
        <p:spPr>
          <a:xfrm>
            <a:off x="9754130" y="2450592"/>
            <a:ext cx="1065741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90122" y="2386584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6" name="Shape 14"/>
          <p:cNvSpPr/>
          <p:nvPr/>
        </p:nvSpPr>
        <p:spPr>
          <a:xfrm>
            <a:off x="10755862" y="2386584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7" name="Shape 15"/>
          <p:cNvSpPr/>
          <p:nvPr/>
        </p:nvSpPr>
        <p:spPr>
          <a:xfrm>
            <a:off x="9534655" y="2834640"/>
            <a:ext cx="1504689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470647" y="2770632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9" name="Shape 17"/>
          <p:cNvSpPr/>
          <p:nvPr/>
        </p:nvSpPr>
        <p:spPr>
          <a:xfrm>
            <a:off x="10975337" y="2770632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0" name="Shape 18"/>
          <p:cNvSpPr/>
          <p:nvPr/>
        </p:nvSpPr>
        <p:spPr>
          <a:xfrm>
            <a:off x="9367981" y="3218688"/>
            <a:ext cx="1838038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303973" y="3154680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2" name="Shape 20"/>
          <p:cNvSpPr/>
          <p:nvPr/>
        </p:nvSpPr>
        <p:spPr>
          <a:xfrm>
            <a:off x="11142011" y="3154680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3" name="Shape 21"/>
          <p:cNvSpPr/>
          <p:nvPr/>
        </p:nvSpPr>
        <p:spPr>
          <a:xfrm>
            <a:off x="9332496" y="3602736"/>
            <a:ext cx="1909008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268488" y="3538728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5" name="Shape 23"/>
          <p:cNvSpPr/>
          <p:nvPr/>
        </p:nvSpPr>
        <p:spPr>
          <a:xfrm>
            <a:off x="11177496" y="3538728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6" name="Shape 24"/>
          <p:cNvSpPr/>
          <p:nvPr/>
        </p:nvSpPr>
        <p:spPr>
          <a:xfrm>
            <a:off x="9444889" y="3986784"/>
            <a:ext cx="1684221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80881" y="3922776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8" name="Shape 26"/>
          <p:cNvSpPr/>
          <p:nvPr/>
        </p:nvSpPr>
        <p:spPr>
          <a:xfrm>
            <a:off x="11065103" y="3922776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9" name="Shape 27"/>
          <p:cNvSpPr/>
          <p:nvPr/>
        </p:nvSpPr>
        <p:spPr>
          <a:xfrm>
            <a:off x="9652301" y="4370832"/>
            <a:ext cx="1269398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588293" y="4306824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31" name="Shape 29"/>
          <p:cNvSpPr/>
          <p:nvPr/>
        </p:nvSpPr>
        <p:spPr>
          <a:xfrm>
            <a:off x="10857691" y="4306824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2" name="Shape 30"/>
          <p:cNvSpPr/>
          <p:nvPr/>
        </p:nvSpPr>
        <p:spPr>
          <a:xfrm>
            <a:off x="9857182" y="4754880"/>
            <a:ext cx="859636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793174" y="4690872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34" name="Shape 32"/>
          <p:cNvSpPr/>
          <p:nvPr/>
        </p:nvSpPr>
        <p:spPr>
          <a:xfrm>
            <a:off x="10652810" y="4690872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5" name="Shape 33"/>
          <p:cNvSpPr/>
          <p:nvPr/>
        </p:nvSpPr>
        <p:spPr>
          <a:xfrm>
            <a:off x="9963173" y="5138928"/>
            <a:ext cx="647653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899165" y="5074920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37" name="Shape 35"/>
          <p:cNvSpPr/>
          <p:nvPr/>
        </p:nvSpPr>
        <p:spPr>
          <a:xfrm>
            <a:off x="10546819" y="5074920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38" name="Shape 36"/>
          <p:cNvSpPr/>
          <p:nvPr/>
        </p:nvSpPr>
        <p:spPr>
          <a:xfrm>
            <a:off x="9920426" y="5522976"/>
            <a:ext cx="733148" cy="0"/>
          </a:xfrm>
          <a:prstGeom prst="line">
            <a:avLst/>
          </a:prstGeom>
          <a:noFill/>
          <a:ln w="25400">
            <a:solidFill>
              <a:srgbClr val="2E5A6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9856418" y="5458968"/>
            <a:ext cx="128016" cy="12801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40" name="Shape 38"/>
          <p:cNvSpPr/>
          <p:nvPr/>
        </p:nvSpPr>
        <p:spPr>
          <a:xfrm>
            <a:off x="10589566" y="5458968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822960" y="2331720"/>
            <a:ext cx="8503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Transkripsiyon ve Translasyon</a:t>
            </a:r>
            <a:endParaRPr lang="en-US" sz="4400" dirty="0"/>
          </a:p>
        </p:txBody>
      </p:sp>
      <p:sp>
        <p:nvSpPr>
          <p:cNvPr id="43" name="Text 41"/>
          <p:cNvSpPr txBox="1"/>
          <p:nvPr/>
        </p:nvSpPr>
        <p:spPr>
          <a:xfrm>
            <a:off x="822960" y="333756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Genetik Bilginin DNA'dan Proteine Aktarımı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822960" y="4163509"/>
            <a:ext cx="2834640" cy="502920"/>
          </a:xfrm>
          <a:prstGeom prst="rect">
            <a:avLst/>
          </a:prstGeom>
          <a:solidFill>
            <a:srgbClr val="234A5C"/>
          </a:solidFill>
          <a:ln/>
        </p:spPr>
      </p:sp>
      <p:sp>
        <p:nvSpPr>
          <p:cNvPr id="47" name="Alt Başlık 2">
            <a:extLst>
              <a:ext uri="{FF2B5EF4-FFF2-40B4-BE49-F238E27FC236}">
                <a16:creationId xmlns:a16="http://schemas.microsoft.com/office/drawing/2014/main" id="{6C8B96E2-5EE4-F957-20EF-B224E0B7BCFE}"/>
              </a:ext>
            </a:extLst>
          </p:cNvPr>
          <p:cNvSpPr>
            <a:spLocks noGrp="1"/>
          </p:cNvSpPr>
          <p:nvPr/>
        </p:nvSpPr>
        <p:spPr>
          <a:xfrm>
            <a:off x="-4500396" y="4253835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dirty="0"/>
              <a:t>Prof. Dr. N. Oya San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Santral Dogma: Genetik Bilginin Akışı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Genetik bilgi, hücrede tek yönlü bir akış izleyerek işlevsel proteinlere dönüştürülür.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2743200" cy="1828800"/>
          </a:xfrm>
          <a:prstGeom prst="roundRect">
            <a:avLst>
              <a:gd name="adj" fmla="val 6000"/>
            </a:avLst>
          </a:prstGeom>
          <a:solidFill>
            <a:srgbClr val="1B3A4B"/>
          </a:solidFill>
          <a:ln/>
          <a:effectLst>
            <a:outerShdw blurRad="101600" dist="381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31520" y="26974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DNA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3375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Çekirdekte saklanan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kalıtsal bilgi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709160" y="2377440"/>
            <a:ext cx="2743200" cy="1828800"/>
          </a:xfrm>
          <a:prstGeom prst="roundRect">
            <a:avLst>
              <a:gd name="adj" fmla="val 6000"/>
            </a:avLst>
          </a:prstGeom>
          <a:solidFill>
            <a:srgbClr val="3F8C82"/>
          </a:solidFill>
          <a:ln/>
          <a:effectLst>
            <a:outerShdw blurRad="101600" dist="381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709160" y="26974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mRNA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4892040" y="33375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Taşıyıcı ara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ürün molekülü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686800" y="2377440"/>
            <a:ext cx="2743200" cy="1828800"/>
          </a:xfrm>
          <a:prstGeom prst="roundRect">
            <a:avLst>
              <a:gd name="adj" fmla="val 6000"/>
            </a:avLst>
          </a:prstGeom>
          <a:solidFill>
            <a:srgbClr val="E8A33D"/>
          </a:solidFill>
          <a:ln/>
          <a:effectLst>
            <a:outerShdw blurRad="101600" dist="38100" dir="5400000" algn="bl" rotWithShape="0">
              <a:srgbClr val="000000">
                <a:alpha val="2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686800" y="269748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PROTEİN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8869680" y="333756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Hücresel işlevi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yürüten ürün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474720" y="3191256"/>
            <a:ext cx="1234440" cy="201168"/>
          </a:xfrm>
          <a:prstGeom prst="rightArrow">
            <a:avLst/>
          </a:prstGeom>
          <a:solidFill>
            <a:srgbClr val="5B6E6C"/>
          </a:solidFill>
          <a:ln/>
        </p:spPr>
      </p:sp>
      <p:sp>
        <p:nvSpPr>
          <p:cNvPr id="14" name="Shape 12"/>
          <p:cNvSpPr/>
          <p:nvPr/>
        </p:nvSpPr>
        <p:spPr>
          <a:xfrm>
            <a:off x="3314700" y="2724912"/>
            <a:ext cx="155448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9050">
            <a:solidFill>
              <a:srgbClr val="3F8C8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314700" y="272491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3F8C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TRANSKRİPSİYON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7452360" y="3191256"/>
            <a:ext cx="1234440" cy="201168"/>
          </a:xfrm>
          <a:prstGeom prst="rightArrow">
            <a:avLst/>
          </a:prstGeom>
          <a:solidFill>
            <a:srgbClr val="5B6E6C"/>
          </a:solidFill>
          <a:ln/>
        </p:spPr>
      </p:sp>
      <p:sp>
        <p:nvSpPr>
          <p:cNvPr id="17" name="Shape 15"/>
          <p:cNvSpPr/>
          <p:nvPr/>
        </p:nvSpPr>
        <p:spPr>
          <a:xfrm>
            <a:off x="7292340" y="2724912"/>
            <a:ext cx="1554480" cy="384048"/>
          </a:xfrm>
          <a:prstGeom prst="roundRect">
            <a:avLst>
              <a:gd name="adj" fmla="val 19048"/>
            </a:avLst>
          </a:prstGeom>
          <a:solidFill>
            <a:srgbClr val="FFFFFF"/>
          </a:solidFill>
          <a:ln w="19050">
            <a:solidFill>
              <a:srgbClr val="E8A3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92340" y="272491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TRANSLASYON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31520" y="4617720"/>
            <a:ext cx="2743200" cy="457200"/>
          </a:xfrm>
          <a:prstGeom prst="roundRect">
            <a:avLst>
              <a:gd name="adj" fmla="val 12000"/>
            </a:avLst>
          </a:prstGeom>
          <a:solidFill>
            <a:srgbClr val="EDF3F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2960" y="46177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Konum: Ökaryotta çekirdek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686800" y="4617720"/>
            <a:ext cx="2743200" cy="457200"/>
          </a:xfrm>
          <a:prstGeom prst="roundRect">
            <a:avLst>
              <a:gd name="adj" fmla="val 12000"/>
            </a:avLst>
          </a:prstGeom>
          <a:solidFill>
            <a:srgbClr val="EDF3F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778240" y="46177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Konum: Ribozom (sitoplazma)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1722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Not: Bazı virüslerde (retrovirüsler) ters transkripsiyon ile bu akış istisnai olarak tersine işleyebilir.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ve Translasyon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B3A4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3200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Transkripsiyon Nedir?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3F8C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Tanım
</a:t>
            </a:r>
            <a:endParaRPr lang="en-US" sz="16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4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DNA'daki genetik bilginin, RNA polimeraz enzimi aracılığıyla tamamlayıcı bir RNA molekülüne kopyalanması sürecidir.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090672"/>
            <a:ext cx="201168" cy="201168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3090672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3008376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Kalıp iplik (template), 3'→5' yönünde okunur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657600"/>
            <a:ext cx="201168" cy="201168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65760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96112" y="3575304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RNA ipliği 5'→3' yönünde sentezlenir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4224528"/>
            <a:ext cx="201168" cy="201168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422452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896112" y="414223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Ökaryotlarda başlıca enzim: RNA Polimeraz II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791456"/>
            <a:ext cx="201168" cy="201168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48640" y="4791456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896112" y="4709160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Ürün: hnRNA / olgun mRNA, tRNA veya rRNA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766560" y="1554480"/>
            <a:ext cx="4846320" cy="42976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995160" y="169164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Kabarcığı (basitleştirilmiş)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0" y="1993392"/>
            <a:ext cx="274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3'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132320" y="2240280"/>
            <a:ext cx="4114800" cy="0"/>
          </a:xfrm>
          <a:prstGeom prst="line">
            <a:avLst/>
          </a:prstGeom>
          <a:noFill/>
          <a:ln w="38100">
            <a:solidFill>
              <a:srgbClr val="1B3A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32320" y="2606040"/>
            <a:ext cx="4114800" cy="0"/>
          </a:xfrm>
          <a:prstGeom prst="line">
            <a:avLst/>
          </a:prstGeom>
          <a:noFill/>
          <a:ln w="38100">
            <a:solidFill>
              <a:srgbClr val="1B3A4B"/>
            </a:solidFill>
            <a:prstDash val="dash"/>
          </a:ln>
        </p:spPr>
      </p:sp>
      <p:sp>
        <p:nvSpPr>
          <p:cNvPr id="22" name="Text 20"/>
          <p:cNvSpPr txBox="1"/>
          <p:nvPr/>
        </p:nvSpPr>
        <p:spPr>
          <a:xfrm>
            <a:off x="6858000" y="269748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5'  Kalıp iplik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8503920" y="2194560"/>
            <a:ext cx="1005840" cy="82296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503920" y="219456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680960" y="3429000"/>
            <a:ext cx="2468880" cy="0"/>
          </a:xfrm>
          <a:prstGeom prst="line">
            <a:avLst/>
          </a:prstGeom>
          <a:noFill/>
          <a:ln w="38100">
            <a:solidFill>
              <a:srgbClr val="3F8C8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680960" y="352044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F8C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RNA (5'→3')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040880" y="4160520"/>
            <a:ext cx="4297680" cy="1417320"/>
          </a:xfrm>
          <a:prstGeom prst="roundRect">
            <a:avLst>
              <a:gd name="adj" fmla="val 5161"/>
            </a:avLst>
          </a:prstGeom>
          <a:solidFill>
            <a:srgbClr val="EDF3F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223760" y="429768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Anahtar Terim: </a:t>
            </a:r>
            <a:r>
              <a:rPr lang="en-US" sz="12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Promotor — RNA polimerazın DNA üzerinde bağlandığı ve transkripsiyonun başladığı özgül dizi bölgesidir.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ve Translasyon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Transkripsiyon Aşamaları (1)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polimerazın DNA'ya bağlanmasından zincir sentezinin başlamasına kadar olan süreç.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3177540" y="1508760"/>
            <a:ext cx="5806440" cy="0"/>
          </a:xfrm>
          <a:prstGeom prst="line">
            <a:avLst/>
          </a:prstGeom>
          <a:noFill/>
          <a:ln w="25400">
            <a:solidFill>
              <a:srgbClr val="C9D6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976372" y="1307592"/>
            <a:ext cx="402336" cy="402336"/>
          </a:xfrm>
          <a:prstGeom prst="ellipse">
            <a:avLst/>
          </a:prstGeom>
          <a:solidFill>
            <a:srgbClr val="3F8C8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97637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3F8C82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121408"/>
            <a:ext cx="5440680" cy="301752"/>
          </a:xfrm>
          <a:prstGeom prst="rect">
            <a:avLst/>
          </a:prstGeom>
          <a:solidFill>
            <a:srgbClr val="3F8C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BAŞLAMA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" y="2706624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polimeraz, transkripsiyon faktörleriyle birlikte promotora bağlanır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8368" y="3602736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4124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çift sarmalı yerel olarak açılır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8368" y="4498848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kabarcığı oluşur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782812" y="1307592"/>
            <a:ext cx="402336" cy="402336"/>
          </a:xfrm>
          <a:prstGeom prst="ellipse">
            <a:avLst/>
          </a:prstGeom>
          <a:solidFill>
            <a:srgbClr val="3F8C8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78281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6364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3F8C82"/>
          </a:solidFill>
          <a:ln/>
        </p:spPr>
      </p:sp>
      <p:sp>
        <p:nvSpPr>
          <p:cNvPr id="21" name="Shape 19"/>
          <p:cNvSpPr/>
          <p:nvPr/>
        </p:nvSpPr>
        <p:spPr>
          <a:xfrm>
            <a:off x="6263640" y="2121408"/>
            <a:ext cx="5440680" cy="301752"/>
          </a:xfrm>
          <a:prstGeom prst="rect">
            <a:avLst/>
          </a:prstGeom>
          <a:solidFill>
            <a:srgbClr val="3F8C8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0080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UZAMA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64808" y="2706624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64768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polimeraz, kalıp iplik boyunca 3'→5' yönünde ilerler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64808" y="3602736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64768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RNA, 5'→3' yönünde nükleotid nükleotid sentezlenir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64808" y="4498848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64768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sarmalı arkada yeniden kapanır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— Aşamalar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Transkripsiyon Aşamaları (2)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Sonlanma sinyali ile RNA polimerazın DNA'dan ayrılması ve transkriptin serbest kalması.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3177540" y="1508760"/>
            <a:ext cx="5806440" cy="0"/>
          </a:xfrm>
          <a:prstGeom prst="line">
            <a:avLst/>
          </a:prstGeom>
          <a:noFill/>
          <a:ln w="25400">
            <a:solidFill>
              <a:srgbClr val="C9D6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976372" y="1307592"/>
            <a:ext cx="402336" cy="402336"/>
          </a:xfrm>
          <a:prstGeom prst="ellipse">
            <a:avLst/>
          </a:prstGeom>
          <a:solidFill>
            <a:srgbClr val="3F8C8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97637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3F8C82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121408"/>
            <a:ext cx="5440680" cy="301752"/>
          </a:xfrm>
          <a:prstGeom prst="rect">
            <a:avLst/>
          </a:prstGeom>
          <a:solidFill>
            <a:srgbClr val="3F8C8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SONLANMA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" y="2706624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Sonlanma dizisine (terminatör) ulaşılır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8368" y="3602736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4124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polimeraz DNA'dan ayrılır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8368" y="4498848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sentezlenen RNA molekülü serbest kalır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782812" y="1307592"/>
            <a:ext cx="402336" cy="402336"/>
          </a:xfrm>
          <a:prstGeom prst="ellipse">
            <a:avLst/>
          </a:prstGeom>
          <a:solidFill>
            <a:srgbClr val="3F8C8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78281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6364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3F8C82"/>
          </a:solidFill>
          <a:ln/>
        </p:spPr>
      </p:sp>
      <p:sp>
        <p:nvSpPr>
          <p:cNvPr id="21" name="Shape 19"/>
          <p:cNvSpPr/>
          <p:nvPr/>
        </p:nvSpPr>
        <p:spPr>
          <a:xfrm>
            <a:off x="6263640" y="2121408"/>
            <a:ext cx="5440680" cy="301752"/>
          </a:xfrm>
          <a:prstGeom prst="rect">
            <a:avLst/>
          </a:prstGeom>
          <a:solidFill>
            <a:srgbClr val="3F8C8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0080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SONUÇ ÜRÜN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64808" y="2706624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64768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Ökaryotta: birincil transkript (pre-mRNA)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64808" y="3602736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64768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İşlenme öncesi hâlâ intronları içerir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64808" y="4498848"/>
            <a:ext cx="82296" cy="82296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64768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İşlenme sonrası olgun mRNA'ya dönüşür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— Aşamalar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Ökaryotik RNA İşlenmesi (Post-transkripsiyonel)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Birincil transkript (pre-mRNA), sitoplazmaya çıkmadan önce üç temel değişiklikten geçer.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01498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828800"/>
            <a:ext cx="128016" cy="1280160"/>
          </a:xfrm>
          <a:prstGeom prst="roundRect">
            <a:avLst/>
          </a:prstGeom>
          <a:solidFill>
            <a:srgbClr val="1B3A4B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194560"/>
            <a:ext cx="548640" cy="548640"/>
          </a:xfrm>
          <a:prstGeom prst="ellipse">
            <a:avLst/>
          </a:prstGeom>
          <a:solidFill>
            <a:srgbClr val="1B3A4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196596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5' Uç Başlıklanması (Capping)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691640" y="2359152"/>
            <a:ext cx="8778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5' ucuna değiştirilmiş bir guanin nükleotidi (7-metilguanozin) eklenir; mRNA'yı degradasyondan korur ve ribozom tanınmasını sağlar.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3291840"/>
            <a:ext cx="101498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48640" y="3291840"/>
            <a:ext cx="128016" cy="1280160"/>
          </a:xfrm>
          <a:prstGeom prst="roundRect">
            <a:avLst/>
          </a:prstGeom>
          <a:solidFill>
            <a:srgbClr val="3F8C82"/>
          </a:solidFill>
          <a:ln/>
        </p:spPr>
      </p:sp>
      <p:sp>
        <p:nvSpPr>
          <p:cNvPr id="12" name="Shape 10"/>
          <p:cNvSpPr/>
          <p:nvPr/>
        </p:nvSpPr>
        <p:spPr>
          <a:xfrm>
            <a:off x="868680" y="3657600"/>
            <a:ext cx="548640" cy="548640"/>
          </a:xfrm>
          <a:prstGeom prst="ellipse">
            <a:avLst/>
          </a:prstGeom>
          <a:solidFill>
            <a:srgbClr val="3F8C8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342900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3' Uç Poliadenilasyonu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3822192"/>
            <a:ext cx="8778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3' ucuna 100-250 adet adenin nükleotidinden oluşan poli-A kuyruğu eklenir; kararlılığı ve nükleustan çıkışı destekler.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4754880"/>
            <a:ext cx="101498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63500" dist="25400" dir="54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48640" y="4754880"/>
            <a:ext cx="128016" cy="1280160"/>
          </a:xfrm>
          <a:prstGeom prst="roundRect">
            <a:avLst/>
          </a:prstGeom>
          <a:solidFill>
            <a:srgbClr val="E8A33D"/>
          </a:solidFill>
          <a:ln/>
        </p:spPr>
      </p:sp>
      <p:sp>
        <p:nvSpPr>
          <p:cNvPr id="18" name="Shape 16"/>
          <p:cNvSpPr/>
          <p:nvPr/>
        </p:nvSpPr>
        <p:spPr>
          <a:xfrm>
            <a:off x="868680" y="5120640"/>
            <a:ext cx="548640" cy="54864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68680" y="5120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691640" y="48920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RNA Splicing (Kırpılma)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691640" y="5285232"/>
            <a:ext cx="8778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Spliceozom kompleksi, kodlamayan intronları çıkarır ve kodlayan eksonları birbirine ekler; alternatif splicing farklı protein izoformları üretebilir.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İşlenmesi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Genetik Kodun Özellikleri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mRNA'daki kodonlar, translasyon sırasında amino asitlere çevrilir.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074920" cy="1417320"/>
          </a:xfrm>
          <a:prstGeom prst="roundRect">
            <a:avLst>
              <a:gd name="adj" fmla="val 6452"/>
            </a:avLst>
          </a:prstGeom>
          <a:solidFill>
            <a:srgbClr val="EDF3F2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92024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745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Üçlü (Triplet)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25856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kodon 3 nükleotidden oluşur ve tek bir amino asidi belirler.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897880" y="1691640"/>
            <a:ext cx="5074920" cy="1417320"/>
          </a:xfrm>
          <a:prstGeom prst="roundRect">
            <a:avLst>
              <a:gd name="adj" fmla="val 6452"/>
            </a:avLst>
          </a:prstGeom>
          <a:solidFill>
            <a:srgbClr val="EDF3F2"/>
          </a:solidFill>
          <a:ln/>
        </p:spPr>
      </p:sp>
      <p:sp>
        <p:nvSpPr>
          <p:cNvPr id="10" name="Shape 8"/>
          <p:cNvSpPr/>
          <p:nvPr/>
        </p:nvSpPr>
        <p:spPr>
          <a:xfrm>
            <a:off x="6126480" y="192024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12648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766560" y="187452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Dejenere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766560" y="225856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amino asit için 61 anlamlı kodon vardır; çoğu amino asit birden fazla kodonla kodlanır.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383280"/>
            <a:ext cx="5074920" cy="1417320"/>
          </a:xfrm>
          <a:prstGeom prst="roundRect">
            <a:avLst>
              <a:gd name="adj" fmla="val 6452"/>
            </a:avLst>
          </a:prstGeom>
          <a:solidFill>
            <a:srgbClr val="EDF3F2"/>
          </a:solidFill>
          <a:ln/>
        </p:spPr>
      </p:sp>
      <p:sp>
        <p:nvSpPr>
          <p:cNvPr id="15" name="Shape 13"/>
          <p:cNvSpPr/>
          <p:nvPr/>
        </p:nvSpPr>
        <p:spPr>
          <a:xfrm>
            <a:off x="777240" y="361188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3611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5661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Evrensel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95020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Neredeyse tüm canlılarda aynı kodon aynı amino aside karşılık gelir.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897880" y="3383280"/>
            <a:ext cx="5074920" cy="1417320"/>
          </a:xfrm>
          <a:prstGeom prst="roundRect">
            <a:avLst>
              <a:gd name="adj" fmla="val 6452"/>
            </a:avLst>
          </a:prstGeom>
          <a:solidFill>
            <a:srgbClr val="EDF3F2"/>
          </a:solidFill>
          <a:ln/>
        </p:spPr>
      </p:sp>
      <p:sp>
        <p:nvSpPr>
          <p:cNvPr id="20" name="Shape 18"/>
          <p:cNvSpPr/>
          <p:nvPr/>
        </p:nvSpPr>
        <p:spPr>
          <a:xfrm>
            <a:off x="6126480" y="3611880"/>
            <a:ext cx="457200" cy="457200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126480" y="3611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356616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Çakışmayan ve Noktalanmamış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3950208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Kodonlar art arda, aralıksız ve birbiriyle örtüşmeden okunur.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48006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Örnek: Başlama ve Dur Kodonları</a:t>
            </a:r>
            <a:endParaRPr lang="en-US" sz="13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5129784"/>
          <a:ext cx="5394960" cy="987552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Kodon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İşlev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3A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3A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Başlama kodonu (Metionin)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3A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UAA, UAG, UGA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1B3A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 (Stop) kodonları — amino asit kodlamaz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" name="Text 2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Genetik Kod</a:t>
            </a:r>
            <a:endParaRPr lang="en-US" sz="1000" dirty="0"/>
          </a:p>
        </p:txBody>
      </p:sp>
      <p:sp>
        <p:nvSpPr>
          <p:cNvPr id="27" name="Text 24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457200" y="3200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Translasyon Nedir? Temel Bileşenler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5394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Tanım
</a:t>
            </a:r>
            <a:endParaRPr lang="en-US" sz="1600" dirty="0"/>
          </a:p>
          <a:p>
            <a:pPr marL="0" indent="0">
              <a:buNone/>
            </a:pPr>
            <a:r>
              <a:rPr lang="en-US" sz="14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mRNA'daki kodon dizisinin, ribozom üzerinde tRNA aracılığıyla bir polipeptit (protein) zincirine çevrilmesi sürecidir. Sitoplazmada, ribozomlarda gerçekleşir.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3017520"/>
            <a:ext cx="3291840" cy="1051560"/>
          </a:xfrm>
          <a:prstGeom prst="ellipse">
            <a:avLst/>
          </a:prstGeom>
          <a:solidFill>
            <a:srgbClr val="1B3A4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33756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Büyük Alt Birim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143000" y="3931920"/>
            <a:ext cx="2651760" cy="731520"/>
          </a:xfrm>
          <a:prstGeom prst="ellipse">
            <a:avLst/>
          </a:prstGeom>
          <a:solidFill>
            <a:srgbClr val="5FA79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43000" y="40690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Alt Birim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480060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 bölgesi: </a:t>
            </a: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gelen aminoaçil-tRNA
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 bölgesi: </a:t>
            </a: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büyüyen peptit zinciri
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 bölgesi: </a:t>
            </a: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ayrılan (boşalan) tRNA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675120" y="3017520"/>
            <a:ext cx="4937760" cy="2880360"/>
          </a:xfrm>
          <a:prstGeom prst="roundRect">
            <a:avLst>
              <a:gd name="adj" fmla="val 3175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03720" y="3154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tRNA (Taşıyıcı RNA)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503920" y="3611880"/>
            <a:ext cx="1280160" cy="1005840"/>
          </a:xfrm>
          <a:prstGeom prst="ellipse">
            <a:avLst/>
          </a:prstGeom>
          <a:solidFill>
            <a:srgbClr val="FFFFFF"/>
          </a:solidFill>
          <a:ln w="31750">
            <a:solidFill>
              <a:srgbClr val="3F8C8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144000" y="4617720"/>
            <a:ext cx="0" cy="822960"/>
          </a:xfrm>
          <a:prstGeom prst="line">
            <a:avLst/>
          </a:prstGeom>
          <a:noFill/>
          <a:ln w="31750">
            <a:solidFill>
              <a:srgbClr val="3F8C8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915400" y="5349240"/>
            <a:ext cx="457200" cy="320040"/>
          </a:xfrm>
          <a:prstGeom prst="roundRect">
            <a:avLst>
              <a:gd name="adj" fmla="val 17143"/>
            </a:avLst>
          </a:prstGeom>
          <a:solidFill>
            <a:srgbClr val="E8A33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915400" y="534924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</a:t>
            </a:r>
            <a:endParaRPr lang="en-US" sz="750" dirty="0"/>
          </a:p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</a:t>
            </a:r>
            <a:endParaRPr lang="en-US" sz="750" dirty="0"/>
          </a:p>
        </p:txBody>
      </p:sp>
      <p:sp>
        <p:nvSpPr>
          <p:cNvPr id="16" name="Text 14"/>
          <p:cNvSpPr txBox="1"/>
          <p:nvPr/>
        </p:nvSpPr>
        <p:spPr>
          <a:xfrm>
            <a:off x="9555480" y="498348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3' ucu — Amino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asit bağlanma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bölgesi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8458200" y="388620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1B3A4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458200" y="38862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Antikodon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903720" y="457200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Antikodon, mRNA üzerindeki kodon ile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 eşleşmesi (tamamlayıcılık) yapar.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Translasyon — Bileşenler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Translasyon Aşamaları (1)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Ribozomun mRNA üzerine yerleşmesi ve polipeptit zincirinin uzamaya başlaması.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3177540" y="1508760"/>
            <a:ext cx="5806440" cy="0"/>
          </a:xfrm>
          <a:prstGeom prst="line">
            <a:avLst/>
          </a:prstGeom>
          <a:noFill/>
          <a:ln w="25400">
            <a:solidFill>
              <a:srgbClr val="C9D6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976372" y="1307592"/>
            <a:ext cx="402336" cy="402336"/>
          </a:xfrm>
          <a:prstGeom prst="ellipse">
            <a:avLst/>
          </a:prstGeom>
          <a:solidFill>
            <a:srgbClr val="E8A3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97637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E8A33D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121408"/>
            <a:ext cx="5440680" cy="301752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BAŞLAMA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" y="2706624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 ribozomal alt birim, mRNA'nın 5' ucuna / başlama kodonuna (AUG) bağlanır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8368" y="3602736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4124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Başlatıcı tRNA (Met-tRNA), P bölgesine yerleşir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8368" y="4498848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Büyük alt birim katılarak fonksiyonel ribozom tamamlanır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782812" y="1307592"/>
            <a:ext cx="402336" cy="402336"/>
          </a:xfrm>
          <a:prstGeom prst="ellipse">
            <a:avLst/>
          </a:prstGeom>
          <a:solidFill>
            <a:srgbClr val="E8A3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78281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6364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E8A33D"/>
          </a:solidFill>
          <a:ln/>
        </p:spPr>
      </p:sp>
      <p:sp>
        <p:nvSpPr>
          <p:cNvPr id="21" name="Shape 19"/>
          <p:cNvSpPr/>
          <p:nvPr/>
        </p:nvSpPr>
        <p:spPr>
          <a:xfrm>
            <a:off x="6263640" y="2121408"/>
            <a:ext cx="5440680" cy="301752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0080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UZAMA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64808" y="2706624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64768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Kodona uygun aminoaçil-tRNA, A bölgesine girer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64808" y="3602736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64768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Peptit bağı oluşur; zincir P bölgesindeki tRNA'ya aktarılır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64808" y="4498848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64768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Ribozom bir kodon ileri kayar (translokasyon)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Translasyon — Aşamalar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Translasyon Aşamaları (2)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 kodonuna ulaşılması ile polipeptit zincirinin serbest bırakılması.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3177540" y="1508760"/>
            <a:ext cx="5806440" cy="0"/>
          </a:xfrm>
          <a:prstGeom prst="line">
            <a:avLst/>
          </a:prstGeom>
          <a:noFill/>
          <a:ln w="25400">
            <a:solidFill>
              <a:srgbClr val="C9D6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976372" y="1307592"/>
            <a:ext cx="402336" cy="402336"/>
          </a:xfrm>
          <a:prstGeom prst="ellipse">
            <a:avLst/>
          </a:prstGeom>
          <a:solidFill>
            <a:srgbClr val="E8A3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97637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E8A33D"/>
          </a:solidFill>
          <a:ln/>
        </p:spPr>
      </p:sp>
      <p:sp>
        <p:nvSpPr>
          <p:cNvPr id="9" name="Shape 7"/>
          <p:cNvSpPr/>
          <p:nvPr/>
        </p:nvSpPr>
        <p:spPr>
          <a:xfrm>
            <a:off x="457200" y="2121408"/>
            <a:ext cx="5440680" cy="301752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9436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SONLANMA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58368" y="2706624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124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Ribozom, bir dur kodonuna (UAA, UAG, UGA) ulaşır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58368" y="3602736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4124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Salıverme faktörü (release factor) A bölgesine bağlanır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8368" y="4498848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Polipeptit zinciri ribozomdan serbest bırakılır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782812" y="1307592"/>
            <a:ext cx="402336" cy="402336"/>
          </a:xfrm>
          <a:prstGeom prst="ellipse">
            <a:avLst/>
          </a:prstGeom>
          <a:solidFill>
            <a:srgbClr val="E8A33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782812" y="1307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63640" y="1828800"/>
            <a:ext cx="5440680" cy="41148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8E3E1"/>
            </a:solidFill>
            <a:prstDash val="solid"/>
          </a:ln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63640" y="1828800"/>
            <a:ext cx="5440680" cy="594360"/>
          </a:xfrm>
          <a:prstGeom prst="roundRect">
            <a:avLst>
              <a:gd name="adj" fmla="val 15385"/>
            </a:avLst>
          </a:prstGeom>
          <a:solidFill>
            <a:srgbClr val="E8A33D"/>
          </a:solidFill>
          <a:ln/>
        </p:spPr>
      </p:sp>
      <p:sp>
        <p:nvSpPr>
          <p:cNvPr id="21" name="Shape 19"/>
          <p:cNvSpPr/>
          <p:nvPr/>
        </p:nvSpPr>
        <p:spPr>
          <a:xfrm>
            <a:off x="6263640" y="2121408"/>
            <a:ext cx="5440680" cy="301752"/>
          </a:xfrm>
          <a:prstGeom prst="rect">
            <a:avLst/>
          </a:prstGeom>
          <a:solidFill>
            <a:srgbClr val="E8A33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00800" y="1828800"/>
            <a:ext cx="5166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SONRASI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64808" y="2706624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647688" y="2578608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Ribozom alt birimlerine ayrılır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464808" y="3602736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647688" y="34747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 katlanma / modifikasyon süreçlerine girer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64808" y="4498848"/>
            <a:ext cx="82296" cy="8229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647688" y="4370832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Poliribozom: aynı mRNA'da birden çok ribozom eş zamanlı çalışabilir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Translasyon — Aşamalar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3A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Prokaryot ve Ökaryotlarda Karşılaştırma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3611880" cy="502920"/>
          </a:xfrm>
          <a:prstGeom prst="roundRect">
            <a:avLst>
              <a:gd name="adj" fmla="val 14545"/>
            </a:avLst>
          </a:prstGeom>
          <a:solidFill>
            <a:srgbClr val="5B6E6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14300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Özellik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434840" y="1143000"/>
            <a:ext cx="3611880" cy="502920"/>
          </a:xfrm>
          <a:prstGeom prst="roundRect">
            <a:avLst>
              <a:gd name="adj" fmla="val 14545"/>
            </a:avLst>
          </a:prstGeom>
          <a:solidFill>
            <a:srgbClr val="1B3A4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434840" y="114300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Prokaryot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321040" y="1143000"/>
            <a:ext cx="3611880" cy="502920"/>
          </a:xfrm>
          <a:prstGeom prst="roundRect">
            <a:avLst>
              <a:gd name="adj" fmla="val 14545"/>
            </a:avLst>
          </a:prstGeom>
          <a:solidFill>
            <a:srgbClr val="E8A33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321040" y="114300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Ökaryot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1783080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1837944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Hücre içi konum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34840" y="1783080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1837944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ve translasyon aynı bölmede (sitoplazma)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321040" y="1783080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458200" y="1837944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5B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Transkripsiyon çekirdekte, translasyon sitoplazmada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2679192"/>
            <a:ext cx="3611880" cy="896112"/>
          </a:xfrm>
          <a:prstGeom prst="rect">
            <a:avLst/>
          </a:prstGeom>
          <a:solidFill>
            <a:srgbClr val="EDF3F2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85800" y="2734056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Zamanlama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434840" y="2679192"/>
            <a:ext cx="3611880" cy="896112"/>
          </a:xfrm>
          <a:prstGeom prst="rect">
            <a:avLst/>
          </a:prstGeom>
          <a:solidFill>
            <a:srgbClr val="EDF3F2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72000" y="2734056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Eş zamanlı gerçekleşebilir (birleşik)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321040" y="2679192"/>
            <a:ext cx="3611880" cy="896112"/>
          </a:xfrm>
          <a:prstGeom prst="rect">
            <a:avLst/>
          </a:prstGeom>
          <a:solidFill>
            <a:srgbClr val="EDF3F2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458200" y="2734056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5B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 zamanlarda gerçekleşir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548640" y="3575304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3630168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mRNA işlenmesi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434840" y="3575304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572000" y="3630168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Genellikle işlenmeye gerek yoktur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321040" y="3575304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458200" y="3630168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5B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Capping, poliadenilasyon, splicing gereklidir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48640" y="4471416"/>
            <a:ext cx="3611880" cy="896112"/>
          </a:xfrm>
          <a:prstGeom prst="rect">
            <a:avLst/>
          </a:prstGeom>
          <a:solidFill>
            <a:srgbClr val="EDF3F2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85800" y="4526280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RNA polimeraz sayısı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434840" y="4471416"/>
            <a:ext cx="3611880" cy="896112"/>
          </a:xfrm>
          <a:prstGeom prst="rect">
            <a:avLst/>
          </a:prstGeom>
          <a:solidFill>
            <a:srgbClr val="EDF3F2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572000" y="4526280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tip RNA polimeraz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8321040" y="4471416"/>
            <a:ext cx="3611880" cy="896112"/>
          </a:xfrm>
          <a:prstGeom prst="rect">
            <a:avLst/>
          </a:prstGeom>
          <a:solidFill>
            <a:srgbClr val="EDF3F2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458200" y="4526280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5B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Üç farklı RNA polimeraz (I, II, III)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48640" y="5367528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85800" y="5422392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 yapısı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434840" y="5367528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4572000" y="5422392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B3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Genellikle intronsuz, operon düzeninde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8321040" y="5367528"/>
            <a:ext cx="3611880" cy="896112"/>
          </a:xfrm>
          <a:prstGeom prst="rect">
            <a:avLst/>
          </a:prstGeom>
          <a:solidFill>
            <a:srgbClr val="FFFFFF"/>
          </a:solidFill>
          <a:ln w="9525">
            <a:solidFill>
              <a:srgbClr val="E2EAE9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458200" y="5422392"/>
            <a:ext cx="3337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A5B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Ekson–intron yapısı, tekli gen transkripsiyonu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Prokaryot / Ökaryot Karşılaştırması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11247120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875</Words>
  <Application>Microsoft Office PowerPoint</Application>
  <PresentationFormat>Geniş ekran</PresentationFormat>
  <Paragraphs>184</Paragraphs>
  <Slides>11</Slides>
  <Notes>11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 </cp:lastModifiedBy>
  <cp:revision>2</cp:revision>
  <dcterms:created xsi:type="dcterms:W3CDTF">2026-09-06T20:31:07Z</dcterms:created>
  <dcterms:modified xsi:type="dcterms:W3CDTF">2026-09-06T21:01:59Z</dcterms:modified>
</cp:coreProperties>
</file>